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notesSlides/notesSlide17.xml" ContentType="application/vnd.openxmlformats-officedocument.presentationml.notesSlide+xml"/>
  <Override PartName="/ppt/charts/chart6.xml" ContentType="application/vnd.openxmlformats-officedocument.drawingml.chart+xml"/>
  <Override PartName="/ppt/notesSlides/notesSlide18.xml" ContentType="application/vnd.openxmlformats-officedocument.presentationml.notesSlide+xml"/>
  <Override PartName="/ppt/charts/chart7.xml" ContentType="application/vnd.openxmlformats-officedocument.drawingml.chart+xml"/>
  <Override PartName="/ppt/notesSlides/notesSlide19.xml" ContentType="application/vnd.openxmlformats-officedocument.presentationml.notesSlide+xml"/>
  <Override PartName="/ppt/charts/chart8.xml" ContentType="application/vnd.openxmlformats-officedocument.drawingml.chart+xml"/>
  <Override PartName="/ppt/notesSlides/notesSlide20.xml" ContentType="application/vnd.openxmlformats-officedocument.presentationml.notesSlide+xml"/>
  <Override PartName="/ppt/charts/chart9.xml" ContentType="application/vnd.openxmlformats-officedocument.drawingml.chart+xml"/>
  <Override PartName="/ppt/notesSlides/notesSlide21.xml" ContentType="application/vnd.openxmlformats-officedocument.presentationml.notesSlide+xml"/>
  <Override PartName="/ppt/charts/chart10.xml" ContentType="application/vnd.openxmlformats-officedocument.drawingml.chart+xml"/>
  <Override PartName="/ppt/notesSlides/notesSlide22.xml" ContentType="application/vnd.openxmlformats-officedocument.presentationml.notesSlide+xml"/>
  <Override PartName="/ppt/charts/chart11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2.xml" ContentType="application/vnd.openxmlformats-officedocument.drawingml.chart+xml"/>
  <Override PartName="/ppt/notesSlides/notesSlide25.xml" ContentType="application/vnd.openxmlformats-officedocument.presentationml.notesSlide+xml"/>
  <Override PartName="/ppt/charts/chart13.xml" ContentType="application/vnd.openxmlformats-officedocument.drawingml.chart+xml"/>
  <Override PartName="/ppt/notesSlides/notesSlide26.xml" ContentType="application/vnd.openxmlformats-officedocument.presentationml.notesSlide+xml"/>
  <Override PartName="/ppt/charts/chart14.xml" ContentType="application/vnd.openxmlformats-officedocument.drawingml.chart+xml"/>
  <Override PartName="/ppt/notesSlides/notesSlide27.xml" ContentType="application/vnd.openxmlformats-officedocument.presentationml.notesSlide+xml"/>
  <Override PartName="/ppt/charts/chart15.xml" ContentType="application/vnd.openxmlformats-officedocument.drawingml.chart+xml"/>
  <Override PartName="/ppt/notesSlides/notesSlide28.xml" ContentType="application/vnd.openxmlformats-officedocument.presentationml.notesSlide+xml"/>
  <Override PartName="/ppt/charts/chart16.xml" ContentType="application/vnd.openxmlformats-officedocument.drawingml.chart+xml"/>
  <Override PartName="/ppt/notesSlides/notesSlide29.xml" ContentType="application/vnd.openxmlformats-officedocument.presentationml.notesSlide+xml"/>
  <Override PartName="/ppt/charts/chart17.xml" ContentType="application/vnd.openxmlformats-officedocument.drawingml.chart+xml"/>
  <Override PartName="/ppt/notesSlides/notesSlide30.xml" ContentType="application/vnd.openxmlformats-officedocument.presentationml.notesSlide+xml"/>
  <Override PartName="/ppt/charts/chart18.xml" ContentType="application/vnd.openxmlformats-officedocument.drawingml.chart+xml"/>
  <Override PartName="/ppt/notesSlides/notesSlide31.xml" ContentType="application/vnd.openxmlformats-officedocument.presentationml.notesSlide+xml"/>
  <Override PartName="/ppt/charts/chart19.xml" ContentType="application/vnd.openxmlformats-officedocument.drawingml.chart+xml"/>
  <Override PartName="/ppt/notesSlides/notesSlide32.xml" ContentType="application/vnd.openxmlformats-officedocument.presentationml.notesSlide+xml"/>
  <Override PartName="/ppt/charts/chart20.xml" ContentType="application/vnd.openxmlformats-officedocument.drawingml.chart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95" r:id="rId17"/>
    <p:sldId id="296" r:id="rId18"/>
    <p:sldId id="294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7" r:id="rId31"/>
    <p:sldId id="291" r:id="rId32"/>
    <p:sldId id="292" r:id="rId33"/>
    <p:sldId id="293" r:id="rId34"/>
    <p:sldId id="260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396" autoAdjust="0"/>
  </p:normalViewPr>
  <p:slideViewPr>
    <p:cSldViewPr>
      <p:cViewPr varScale="1">
        <p:scale>
          <a:sx n="79" d="100"/>
          <a:sy n="79" d="100"/>
        </p:scale>
        <p:origin x="-15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ocuments\AAA-MUTRAPIV\RCEP\Report\ResultsRCEP_14May.xlsm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ocuments\AAA-MUTRAPIV\RCEP\Report\ResultsRCEP_14May.xlsm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3"/>
              <c:layout>
                <c:manualLayout>
                  <c:x val="7.745786382882261E-2"/>
                  <c:y val="-2.49121065401335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charts!$B$248:$B$255</c:f>
              <c:strCache>
                <c:ptCount val="8"/>
                <c:pt idx="0">
                  <c:v>ANZ</c:v>
                </c:pt>
                <c:pt idx="1">
                  <c:v>ASEAN</c:v>
                </c:pt>
                <c:pt idx="2">
                  <c:v>CHINA</c:v>
                </c:pt>
                <c:pt idx="3">
                  <c:v>EU25</c:v>
                </c:pt>
                <c:pt idx="4">
                  <c:v>INDIA</c:v>
                </c:pt>
                <c:pt idx="5">
                  <c:v>JAPAN</c:v>
                </c:pt>
                <c:pt idx="6">
                  <c:v>KOREA</c:v>
                </c:pt>
                <c:pt idx="7">
                  <c:v>USA</c:v>
                </c:pt>
              </c:strCache>
            </c:strRef>
          </c:cat>
          <c:val>
            <c:numRef>
              <c:f>charts!$C$248:$C$255</c:f>
              <c:numCache>
                <c:formatCode>General</c:formatCode>
                <c:ptCount val="8"/>
                <c:pt idx="0">
                  <c:v>3</c:v>
                </c:pt>
                <c:pt idx="1">
                  <c:v>15.2</c:v>
                </c:pt>
                <c:pt idx="2">
                  <c:v>11.2</c:v>
                </c:pt>
                <c:pt idx="3">
                  <c:v>17.600000000000001</c:v>
                </c:pt>
                <c:pt idx="4">
                  <c:v>1.6</c:v>
                </c:pt>
                <c:pt idx="5">
                  <c:v>11.4</c:v>
                </c:pt>
                <c:pt idx="6">
                  <c:v>4.9000000000000004</c:v>
                </c:pt>
                <c:pt idx="7">
                  <c:v>17.2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H&amp;S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Sheet1!$A$2:$A$5</c:f>
              <c:strCache>
                <c:ptCount val="4"/>
                <c:pt idx="0">
                  <c:v>Vietnam</c:v>
                </c:pt>
                <c:pt idx="1">
                  <c:v>Japan</c:v>
                </c:pt>
                <c:pt idx="2">
                  <c:v>Korea</c:v>
                </c:pt>
                <c:pt idx="3">
                  <c:v>China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3.8299999999999983</c:v>
                </c:pt>
                <c:pt idx="1">
                  <c:v>0.65000000000000568</c:v>
                </c:pt>
                <c:pt idx="2">
                  <c:v>5.0000000000004263E-2</c:v>
                </c:pt>
                <c:pt idx="3">
                  <c:v>0.57000000000000739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Vietnam</c:v>
                </c:pt>
                <c:pt idx="1">
                  <c:v>Japan</c:v>
                </c:pt>
                <c:pt idx="2">
                  <c:v>Korea</c:v>
                </c:pt>
                <c:pt idx="3">
                  <c:v>China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 formatCode="0">
                  <c:v>2.2800000000000011</c:v>
                </c:pt>
                <c:pt idx="1">
                  <c:v>3.6099999999999994</c:v>
                </c:pt>
                <c:pt idx="2">
                  <c:v>6.1700000000000017</c:v>
                </c:pt>
                <c:pt idx="3">
                  <c:v>6.9700000000000131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502784"/>
        <c:axId val="60504320"/>
      </c:barChart>
      <c:catAx>
        <c:axId val="60502784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b="1"/>
            </a:pPr>
            <a:endParaRPr lang="en-US"/>
          </a:p>
        </c:txPr>
        <c:crossAx val="60504320"/>
        <c:crosses val="autoZero"/>
        <c:auto val="1"/>
        <c:lblAlgn val="ctr"/>
        <c:lblOffset val="100"/>
        <c:noMultiLvlLbl val="0"/>
      </c:catAx>
      <c:valAx>
        <c:axId val="60504320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79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AU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0502784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H&amp;S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Sheet1!$A$2:$A$7</c:f>
              <c:strCache>
                <c:ptCount val="6"/>
                <c:pt idx="0">
                  <c:v>JPN</c:v>
                </c:pt>
                <c:pt idx="1">
                  <c:v>CHN</c:v>
                </c:pt>
                <c:pt idx="2">
                  <c:v>KOR</c:v>
                </c:pt>
                <c:pt idx="3">
                  <c:v>IND</c:v>
                </c:pt>
                <c:pt idx="4">
                  <c:v>EU28</c:v>
                </c:pt>
                <c:pt idx="5">
                  <c:v>USA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-780.77599999999984</c:v>
                </c:pt>
                <c:pt idx="1">
                  <c:v>-183.3179999999993</c:v>
                </c:pt>
                <c:pt idx="2">
                  <c:v>-642.46500000000015</c:v>
                </c:pt>
                <c:pt idx="3">
                  <c:v>-243.6690000000001</c:v>
                </c:pt>
                <c:pt idx="4">
                  <c:v>396.99799999999959</c:v>
                </c:pt>
                <c:pt idx="5">
                  <c:v>208.23799999999937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560128"/>
        <c:axId val="60561664"/>
      </c:barChart>
      <c:catAx>
        <c:axId val="60560128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b="1"/>
            </a:pPr>
            <a:endParaRPr lang="en-US"/>
          </a:p>
        </c:txPr>
        <c:crossAx val="60561664"/>
        <c:crosses val="autoZero"/>
        <c:auto val="1"/>
        <c:lblAlgn val="ctr"/>
        <c:lblOffset val="100"/>
        <c:noMultiLvlLbl val="0"/>
      </c:catAx>
      <c:valAx>
        <c:axId val="6056166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79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AU" dirty="0" smtClean="0"/>
                  <a:t>$m</a:t>
                </a:r>
                <a:endParaRPr lang="en-A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0560128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Rice</c:v>
                </c:pt>
                <c:pt idx="1">
                  <c:v>Vegetables</c:v>
                </c:pt>
                <c:pt idx="2">
                  <c:v>Sugar</c:v>
                </c:pt>
                <c:pt idx="3">
                  <c:v>Other crops</c:v>
                </c:pt>
                <c:pt idx="4">
                  <c:v>Resources</c:v>
                </c:pt>
                <c:pt idx="5">
                  <c:v>Fishing</c:v>
                </c:pt>
                <c:pt idx="6">
                  <c:v>Beef and veal</c:v>
                </c:pt>
                <c:pt idx="7">
                  <c:v>Pork and poultry</c:v>
                </c:pt>
                <c:pt idx="8">
                  <c:v>Food products nec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108.1127</c:v>
                </c:pt>
                <c:pt idx="1">
                  <c:v>64.195700000000002</c:v>
                </c:pt>
                <c:pt idx="2">
                  <c:v>81.085700000000003</c:v>
                </c:pt>
                <c:pt idx="3">
                  <c:v>5.8201999999999998</c:v>
                </c:pt>
                <c:pt idx="4">
                  <c:v>108.13249999999999</c:v>
                </c:pt>
                <c:pt idx="5">
                  <c:v>75.718000000000004</c:v>
                </c:pt>
                <c:pt idx="6">
                  <c:v>-56.364800000000002</c:v>
                </c:pt>
                <c:pt idx="7">
                  <c:v>-16.4846</c:v>
                </c:pt>
                <c:pt idx="8">
                  <c:v>43.814100000000003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Modest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Rice</c:v>
                </c:pt>
                <c:pt idx="1">
                  <c:v>Vegetables</c:v>
                </c:pt>
                <c:pt idx="2">
                  <c:v>Sugar</c:v>
                </c:pt>
                <c:pt idx="3">
                  <c:v>Other crops</c:v>
                </c:pt>
                <c:pt idx="4">
                  <c:v>Resources</c:v>
                </c:pt>
                <c:pt idx="5">
                  <c:v>Fishing</c:v>
                </c:pt>
                <c:pt idx="6">
                  <c:v>Beef and veal</c:v>
                </c:pt>
                <c:pt idx="7">
                  <c:v>Pork and poultry</c:v>
                </c:pt>
                <c:pt idx="8">
                  <c:v>Food products nec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102.79349999999999</c:v>
                </c:pt>
                <c:pt idx="1">
                  <c:v>61.604399999999998</c:v>
                </c:pt>
                <c:pt idx="2">
                  <c:v>68.912899999999993</c:v>
                </c:pt>
                <c:pt idx="3">
                  <c:v>3.5733000000000001</c:v>
                </c:pt>
                <c:pt idx="4">
                  <c:v>106.7912</c:v>
                </c:pt>
                <c:pt idx="5">
                  <c:v>73.398399999999995</c:v>
                </c:pt>
                <c:pt idx="6">
                  <c:v>-60.319000000000003</c:v>
                </c:pt>
                <c:pt idx="7">
                  <c:v>-19.763100000000001</c:v>
                </c:pt>
                <c:pt idx="8">
                  <c:v>46.760199999999998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Ambitious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Rice</c:v>
                </c:pt>
                <c:pt idx="1">
                  <c:v>Vegetables</c:v>
                </c:pt>
                <c:pt idx="2">
                  <c:v>Sugar</c:v>
                </c:pt>
                <c:pt idx="3">
                  <c:v>Other crops</c:v>
                </c:pt>
                <c:pt idx="4">
                  <c:v>Resources</c:v>
                </c:pt>
                <c:pt idx="5">
                  <c:v>Fishing</c:v>
                </c:pt>
                <c:pt idx="6">
                  <c:v>Beef and veal</c:v>
                </c:pt>
                <c:pt idx="7">
                  <c:v>Pork and poultry</c:v>
                </c:pt>
                <c:pt idx="8">
                  <c:v>Food products nec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101.56440000000001</c:v>
                </c:pt>
                <c:pt idx="1">
                  <c:v>60.896099999999997</c:v>
                </c:pt>
                <c:pt idx="3">
                  <c:v>3.0285000000000002</c:v>
                </c:pt>
                <c:pt idx="4">
                  <c:v>106.4537</c:v>
                </c:pt>
                <c:pt idx="5">
                  <c:v>72.843400000000003</c:v>
                </c:pt>
                <c:pt idx="6">
                  <c:v>-22.116800000000001</c:v>
                </c:pt>
                <c:pt idx="7">
                  <c:v>-20.642399999999999</c:v>
                </c:pt>
                <c:pt idx="8">
                  <c:v>45.726300000000002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704256"/>
        <c:axId val="60705792"/>
      </c:barChart>
      <c:catAx>
        <c:axId val="6070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60705792"/>
        <c:crosses val="autoZero"/>
        <c:auto val="1"/>
        <c:lblAlgn val="ctr"/>
        <c:lblOffset val="100"/>
        <c:noMultiLvlLbl val="0"/>
      </c:catAx>
      <c:valAx>
        <c:axId val="6070579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AU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0704256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29729729729729731"/>
          <c:y val="0.91320754716981134"/>
          <c:w val="0.40427927927927926"/>
          <c:h val="6.98113207547169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Sheet1!$A$2:$A$14</c:f>
              <c:strCache>
                <c:ptCount val="13"/>
                <c:pt idx="0">
                  <c:v>Bev. &amp; tobacco</c:v>
                </c:pt>
                <c:pt idx="1">
                  <c:v>Textiles</c:v>
                </c:pt>
                <c:pt idx="2">
                  <c:v>Wearing apparel</c:v>
                </c:pt>
                <c:pt idx="3">
                  <c:v>Leather</c:v>
                </c:pt>
                <c:pt idx="4">
                  <c:v>Electronics</c:v>
                </c:pt>
                <c:pt idx="5">
                  <c:v>Petroleum</c:v>
                </c:pt>
                <c:pt idx="6">
                  <c:v>Motor vehicle</c:v>
                </c:pt>
                <c:pt idx="7">
                  <c:v>Wood products</c:v>
                </c:pt>
                <c:pt idx="8">
                  <c:v>Paper products</c:v>
                </c:pt>
                <c:pt idx="9">
                  <c:v>Chemicals</c:v>
                </c:pt>
                <c:pt idx="10">
                  <c:v>Machinery</c:v>
                </c:pt>
                <c:pt idx="11">
                  <c:v>Mineral prods</c:v>
                </c:pt>
                <c:pt idx="12">
                  <c:v>Manufactures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79.513300000000001</c:v>
                </c:pt>
                <c:pt idx="1">
                  <c:v>141.42699999999999</c:v>
                </c:pt>
                <c:pt idx="2">
                  <c:v>181.5085</c:v>
                </c:pt>
                <c:pt idx="3">
                  <c:v>152.17449999999999</c:v>
                </c:pt>
                <c:pt idx="4">
                  <c:v>98.213200000000001</c:v>
                </c:pt>
                <c:pt idx="5">
                  <c:v>84.086100000000002</c:v>
                </c:pt>
                <c:pt idx="6">
                  <c:v>84.212699999999998</c:v>
                </c:pt>
                <c:pt idx="7">
                  <c:v>82.132499999999993</c:v>
                </c:pt>
                <c:pt idx="8">
                  <c:v>82.330399999999997</c:v>
                </c:pt>
                <c:pt idx="9">
                  <c:v>88.705200000000005</c:v>
                </c:pt>
                <c:pt idx="10">
                  <c:v>80.412300000000002</c:v>
                </c:pt>
                <c:pt idx="11">
                  <c:v>112.4075</c:v>
                </c:pt>
                <c:pt idx="12">
                  <c:v>82.828100000000006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Modest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Sheet1!$A$2:$A$14</c:f>
              <c:strCache>
                <c:ptCount val="13"/>
                <c:pt idx="0">
                  <c:v>Bev. &amp; tobacco</c:v>
                </c:pt>
                <c:pt idx="1">
                  <c:v>Textiles</c:v>
                </c:pt>
                <c:pt idx="2">
                  <c:v>Wearing apparel</c:v>
                </c:pt>
                <c:pt idx="3">
                  <c:v>Leather</c:v>
                </c:pt>
                <c:pt idx="4">
                  <c:v>Electronics</c:v>
                </c:pt>
                <c:pt idx="5">
                  <c:v>Petroleum</c:v>
                </c:pt>
                <c:pt idx="6">
                  <c:v>Motor vehicle</c:v>
                </c:pt>
                <c:pt idx="7">
                  <c:v>Wood products</c:v>
                </c:pt>
                <c:pt idx="8">
                  <c:v>Paper products</c:v>
                </c:pt>
                <c:pt idx="9">
                  <c:v>Chemicals</c:v>
                </c:pt>
                <c:pt idx="10">
                  <c:v>Machinery</c:v>
                </c:pt>
                <c:pt idx="11">
                  <c:v>Mineral prods</c:v>
                </c:pt>
                <c:pt idx="12">
                  <c:v>Manufactures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83.141400000000004</c:v>
                </c:pt>
                <c:pt idx="1">
                  <c:v>161.92009999999999</c:v>
                </c:pt>
                <c:pt idx="2">
                  <c:v>206.6242</c:v>
                </c:pt>
                <c:pt idx="3">
                  <c:v>185.42920000000001</c:v>
                </c:pt>
                <c:pt idx="4">
                  <c:v>98.368799999999993</c:v>
                </c:pt>
                <c:pt idx="5">
                  <c:v>84.9285</c:v>
                </c:pt>
                <c:pt idx="6">
                  <c:v>87.675700000000006</c:v>
                </c:pt>
                <c:pt idx="7">
                  <c:v>83.5505</c:v>
                </c:pt>
                <c:pt idx="8">
                  <c:v>85.872900000000001</c:v>
                </c:pt>
                <c:pt idx="9">
                  <c:v>92.447000000000003</c:v>
                </c:pt>
                <c:pt idx="10">
                  <c:v>81.831800000000001</c:v>
                </c:pt>
                <c:pt idx="11">
                  <c:v>120.6666</c:v>
                </c:pt>
                <c:pt idx="12">
                  <c:v>82.958500000000001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Ambitious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Sheet1!$A$2:$A$14</c:f>
              <c:strCache>
                <c:ptCount val="13"/>
                <c:pt idx="0">
                  <c:v>Bev. &amp; tobacco</c:v>
                </c:pt>
                <c:pt idx="1">
                  <c:v>Textiles</c:v>
                </c:pt>
                <c:pt idx="2">
                  <c:v>Wearing apparel</c:v>
                </c:pt>
                <c:pt idx="3">
                  <c:v>Leather</c:v>
                </c:pt>
                <c:pt idx="4">
                  <c:v>Electronics</c:v>
                </c:pt>
                <c:pt idx="5">
                  <c:v>Petroleum</c:v>
                </c:pt>
                <c:pt idx="6">
                  <c:v>Motor vehicle</c:v>
                </c:pt>
                <c:pt idx="7">
                  <c:v>Wood products</c:v>
                </c:pt>
                <c:pt idx="8">
                  <c:v>Paper products</c:v>
                </c:pt>
                <c:pt idx="9">
                  <c:v>Chemicals</c:v>
                </c:pt>
                <c:pt idx="10">
                  <c:v>Machinery</c:v>
                </c:pt>
                <c:pt idx="11">
                  <c:v>Mineral prods</c:v>
                </c:pt>
                <c:pt idx="12">
                  <c:v>Manufactures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90.997100000000003</c:v>
                </c:pt>
                <c:pt idx="1">
                  <c:v>170.61600000000001</c:v>
                </c:pt>
                <c:pt idx="2">
                  <c:v>217.31489999999999</c:v>
                </c:pt>
                <c:pt idx="3">
                  <c:v>182.96549999999999</c:v>
                </c:pt>
                <c:pt idx="4">
                  <c:v>98.387200000000007</c:v>
                </c:pt>
                <c:pt idx="5">
                  <c:v>85.084500000000006</c:v>
                </c:pt>
                <c:pt idx="6">
                  <c:v>89.276399999999995</c:v>
                </c:pt>
                <c:pt idx="7">
                  <c:v>83.859399999999994</c:v>
                </c:pt>
                <c:pt idx="8">
                  <c:v>86.117800000000003</c:v>
                </c:pt>
                <c:pt idx="9">
                  <c:v>92.481499999999997</c:v>
                </c:pt>
                <c:pt idx="10">
                  <c:v>82.206299999999999</c:v>
                </c:pt>
                <c:pt idx="11">
                  <c:v>122.4654</c:v>
                </c:pt>
                <c:pt idx="12">
                  <c:v>83.139499999999998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673408"/>
        <c:axId val="60679296"/>
      </c:barChart>
      <c:catAx>
        <c:axId val="6067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60679296"/>
        <c:crosses val="autoZero"/>
        <c:auto val="1"/>
        <c:lblAlgn val="ctr"/>
        <c:lblOffset val="100"/>
        <c:noMultiLvlLbl val="0"/>
      </c:catAx>
      <c:valAx>
        <c:axId val="6067929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AU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0673408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29729729729729731"/>
          <c:y val="0.91320754716981134"/>
          <c:w val="0.40427927927927926"/>
          <c:h val="6.98113207547169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15263294790852"/>
          <c:y val="3.0373410890853408E-2"/>
          <c:w val="0.86333085053557534"/>
          <c:h val="0.56679972066595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Sheet1!$A$2:$A$14</c:f>
              <c:strCache>
                <c:ptCount val="13"/>
                <c:pt idx="0">
                  <c:v>Bev. &amp; tobacco</c:v>
                </c:pt>
                <c:pt idx="1">
                  <c:v>Textiles</c:v>
                </c:pt>
                <c:pt idx="2">
                  <c:v>Wearing apparel</c:v>
                </c:pt>
                <c:pt idx="3">
                  <c:v>Leather</c:v>
                </c:pt>
                <c:pt idx="4">
                  <c:v>Electronics</c:v>
                </c:pt>
                <c:pt idx="5">
                  <c:v>Petroleum</c:v>
                </c:pt>
                <c:pt idx="6">
                  <c:v>Motor vehicle</c:v>
                </c:pt>
                <c:pt idx="7">
                  <c:v>Wood products</c:v>
                </c:pt>
                <c:pt idx="8">
                  <c:v>Paper products</c:v>
                </c:pt>
                <c:pt idx="9">
                  <c:v>Chemicals</c:v>
                </c:pt>
                <c:pt idx="10">
                  <c:v>Machinery</c:v>
                </c:pt>
                <c:pt idx="11">
                  <c:v>Mineral prods</c:v>
                </c:pt>
                <c:pt idx="12">
                  <c:v>Manufactures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35.4559</c:v>
                </c:pt>
                <c:pt idx="1">
                  <c:v>111.30710000000001</c:v>
                </c:pt>
                <c:pt idx="2">
                  <c:v>108.2854</c:v>
                </c:pt>
                <c:pt idx="3">
                  <c:v>156.02940000000001</c:v>
                </c:pt>
                <c:pt idx="4">
                  <c:v>178.5838</c:v>
                </c:pt>
                <c:pt idx="5">
                  <c:v>275.59429999999998</c:v>
                </c:pt>
                <c:pt idx="6">
                  <c:v>51.187399999999997</c:v>
                </c:pt>
                <c:pt idx="7">
                  <c:v>46.477800000000002</c:v>
                </c:pt>
                <c:pt idx="8">
                  <c:v>88.205500000000001</c:v>
                </c:pt>
                <c:pt idx="9">
                  <c:v>115.7688</c:v>
                </c:pt>
                <c:pt idx="10">
                  <c:v>57.053400000000003</c:v>
                </c:pt>
                <c:pt idx="11">
                  <c:v>58.072400000000002</c:v>
                </c:pt>
                <c:pt idx="12">
                  <c:v>75.235799999999998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Modest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Sheet1!$A$2:$A$14</c:f>
              <c:strCache>
                <c:ptCount val="13"/>
                <c:pt idx="0">
                  <c:v>Bev. &amp; tobacco</c:v>
                </c:pt>
                <c:pt idx="1">
                  <c:v>Textiles</c:v>
                </c:pt>
                <c:pt idx="2">
                  <c:v>Wearing apparel</c:v>
                </c:pt>
                <c:pt idx="3">
                  <c:v>Leather</c:v>
                </c:pt>
                <c:pt idx="4">
                  <c:v>Electronics</c:v>
                </c:pt>
                <c:pt idx="5">
                  <c:v>Petroleum</c:v>
                </c:pt>
                <c:pt idx="6">
                  <c:v>Motor vehicle</c:v>
                </c:pt>
                <c:pt idx="7">
                  <c:v>Wood products</c:v>
                </c:pt>
                <c:pt idx="8">
                  <c:v>Paper products</c:v>
                </c:pt>
                <c:pt idx="9">
                  <c:v>Chemicals</c:v>
                </c:pt>
                <c:pt idx="10">
                  <c:v>Machinery</c:v>
                </c:pt>
                <c:pt idx="11">
                  <c:v>Mineral prods</c:v>
                </c:pt>
                <c:pt idx="12">
                  <c:v>Manufactures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34.377800000000001</c:v>
                </c:pt>
                <c:pt idx="1">
                  <c:v>123.0051</c:v>
                </c:pt>
                <c:pt idx="2">
                  <c:v>131.9513</c:v>
                </c:pt>
                <c:pt idx="3">
                  <c:v>187.55719999999999</c:v>
                </c:pt>
                <c:pt idx="4">
                  <c:v>167.01949999999999</c:v>
                </c:pt>
                <c:pt idx="5">
                  <c:v>261.89879999999999</c:v>
                </c:pt>
                <c:pt idx="6">
                  <c:v>46.813499999999998</c:v>
                </c:pt>
                <c:pt idx="7">
                  <c:v>39.567599999999999</c:v>
                </c:pt>
                <c:pt idx="8">
                  <c:v>79.844800000000006</c:v>
                </c:pt>
                <c:pt idx="9">
                  <c:v>106.6407</c:v>
                </c:pt>
                <c:pt idx="10">
                  <c:v>48.800400000000003</c:v>
                </c:pt>
                <c:pt idx="11">
                  <c:v>52.637300000000003</c:v>
                </c:pt>
                <c:pt idx="12">
                  <c:v>66.453199999999995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Ambitious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Sheet1!$A$2:$A$14</c:f>
              <c:strCache>
                <c:ptCount val="13"/>
                <c:pt idx="0">
                  <c:v>Bev. &amp; tobacco</c:v>
                </c:pt>
                <c:pt idx="1">
                  <c:v>Textiles</c:v>
                </c:pt>
                <c:pt idx="2">
                  <c:v>Wearing apparel</c:v>
                </c:pt>
                <c:pt idx="3">
                  <c:v>Leather</c:v>
                </c:pt>
                <c:pt idx="4">
                  <c:v>Electronics</c:v>
                </c:pt>
                <c:pt idx="5">
                  <c:v>Petroleum</c:v>
                </c:pt>
                <c:pt idx="6">
                  <c:v>Motor vehicle</c:v>
                </c:pt>
                <c:pt idx="7">
                  <c:v>Wood products</c:v>
                </c:pt>
                <c:pt idx="8">
                  <c:v>Paper products</c:v>
                </c:pt>
                <c:pt idx="9">
                  <c:v>Chemicals</c:v>
                </c:pt>
                <c:pt idx="10">
                  <c:v>Machinery</c:v>
                </c:pt>
                <c:pt idx="11">
                  <c:v>Mineral prods</c:v>
                </c:pt>
                <c:pt idx="12">
                  <c:v>Manufactures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36.883600000000001</c:v>
                </c:pt>
                <c:pt idx="1">
                  <c:v>125.6604</c:v>
                </c:pt>
                <c:pt idx="2">
                  <c:v>146.70750000000001</c:v>
                </c:pt>
                <c:pt idx="3">
                  <c:v>184.5402</c:v>
                </c:pt>
                <c:pt idx="4">
                  <c:v>164.4932</c:v>
                </c:pt>
                <c:pt idx="5">
                  <c:v>259.01850000000002</c:v>
                </c:pt>
                <c:pt idx="6">
                  <c:v>46.910400000000003</c:v>
                </c:pt>
                <c:pt idx="7">
                  <c:v>37.980899999999998</c:v>
                </c:pt>
                <c:pt idx="8">
                  <c:v>78.013800000000003</c:v>
                </c:pt>
                <c:pt idx="9">
                  <c:v>104.6366</c:v>
                </c:pt>
                <c:pt idx="10">
                  <c:v>47.2883</c:v>
                </c:pt>
                <c:pt idx="11">
                  <c:v>52.091000000000001</c:v>
                </c:pt>
                <c:pt idx="12">
                  <c:v>64.857200000000006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802176"/>
        <c:axId val="60803712"/>
      </c:barChart>
      <c:catAx>
        <c:axId val="6080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60803712"/>
        <c:crosses val="autoZero"/>
        <c:auto val="1"/>
        <c:lblAlgn val="ctr"/>
        <c:lblOffset val="100"/>
        <c:noMultiLvlLbl val="0"/>
      </c:catAx>
      <c:valAx>
        <c:axId val="6080371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AU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0802176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29617117117117114"/>
          <c:y val="0.91320754716981134"/>
          <c:w val="0.40427927927927926"/>
          <c:h val="6.98113207547169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44782860731366"/>
          <c:y val="4.1467388721698299E-2"/>
          <c:w val="0.85568100574851458"/>
          <c:h val="0.801322899599068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$m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Sheet1!$A$2:$A$12</c:f>
              <c:strCache>
                <c:ptCount val="11"/>
                <c:pt idx="0">
                  <c:v>Rice</c:v>
                </c:pt>
                <c:pt idx="1">
                  <c:v>Vegetables</c:v>
                </c:pt>
                <c:pt idx="2">
                  <c:v>Food products nec</c:v>
                </c:pt>
                <c:pt idx="3">
                  <c:v>Textiles</c:v>
                </c:pt>
                <c:pt idx="4">
                  <c:v>Wearing apparel</c:v>
                </c:pt>
                <c:pt idx="5">
                  <c:v>Leather</c:v>
                </c:pt>
                <c:pt idx="6">
                  <c:v>Electronics</c:v>
                </c:pt>
                <c:pt idx="7">
                  <c:v>Wood prod.</c:v>
                </c:pt>
                <c:pt idx="8">
                  <c:v>Paper prod.</c:v>
                </c:pt>
                <c:pt idx="9">
                  <c:v>Machinery</c:v>
                </c:pt>
                <c:pt idx="10">
                  <c:v>Manufactures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-251.06999999999971</c:v>
                </c:pt>
                <c:pt idx="1">
                  <c:v>-69.855000000000018</c:v>
                </c:pt>
                <c:pt idx="2">
                  <c:v>-95.485999999999876</c:v>
                </c:pt>
                <c:pt idx="3">
                  <c:v>-247.86999999999989</c:v>
                </c:pt>
                <c:pt idx="4">
                  <c:v>-684.36700000000019</c:v>
                </c:pt>
                <c:pt idx="5">
                  <c:v>-146.22700000000077</c:v>
                </c:pt>
                <c:pt idx="6">
                  <c:v>104.87899999999991</c:v>
                </c:pt>
                <c:pt idx="7">
                  <c:v>116.60900000000038</c:v>
                </c:pt>
                <c:pt idx="8">
                  <c:v>12.14100000000002</c:v>
                </c:pt>
                <c:pt idx="9">
                  <c:v>136.51900000000023</c:v>
                </c:pt>
                <c:pt idx="10">
                  <c:v>104.36799999999994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880384"/>
        <c:axId val="60881920"/>
      </c:barChart>
      <c:catAx>
        <c:axId val="60880384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en-US"/>
          </a:p>
        </c:txPr>
        <c:crossAx val="60881920"/>
        <c:crosses val="autoZero"/>
        <c:auto val="1"/>
        <c:lblAlgn val="ctr"/>
        <c:lblOffset val="100"/>
        <c:noMultiLvlLbl val="0"/>
      </c:catAx>
      <c:valAx>
        <c:axId val="6088192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79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AU" dirty="0" smtClean="0"/>
                  <a:t>$m</a:t>
                </a:r>
                <a:endParaRPr lang="en-A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0880384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Mod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Sheet1!$A$2:$A$13</c:f>
              <c:strCache>
                <c:ptCount val="12"/>
                <c:pt idx="0">
                  <c:v>Rice</c:v>
                </c:pt>
                <c:pt idx="1">
                  <c:v>Vegetables</c:v>
                </c:pt>
                <c:pt idx="2">
                  <c:v>Sugar</c:v>
                </c:pt>
                <c:pt idx="3">
                  <c:v>Other crops</c:v>
                </c:pt>
                <c:pt idx="4">
                  <c:v>Forestry</c:v>
                </c:pt>
                <c:pt idx="5">
                  <c:v>Resources</c:v>
                </c:pt>
                <c:pt idx="6">
                  <c:v>Fishing</c:v>
                </c:pt>
                <c:pt idx="7">
                  <c:v>Beef and veal</c:v>
                </c:pt>
                <c:pt idx="8">
                  <c:v>Pork and poultry</c:v>
                </c:pt>
                <c:pt idx="9">
                  <c:v>Dairy products</c:v>
                </c:pt>
                <c:pt idx="10">
                  <c:v>Food products nec</c:v>
                </c:pt>
                <c:pt idx="11">
                  <c:v>Bev. &amp; tobacco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0.75</c:v>
                </c:pt>
                <c:pt idx="1">
                  <c:v>-0.87999999999999545</c:v>
                </c:pt>
                <c:pt idx="2">
                  <c:v>-1.6599999999999966</c:v>
                </c:pt>
                <c:pt idx="3">
                  <c:v>-1.5499999999999998</c:v>
                </c:pt>
                <c:pt idx="4">
                  <c:v>-5.1599999999999966</c:v>
                </c:pt>
                <c:pt idx="5">
                  <c:v>-0.84999999999999432</c:v>
                </c:pt>
                <c:pt idx="6">
                  <c:v>-0.9100000000000108</c:v>
                </c:pt>
                <c:pt idx="7">
                  <c:v>-0.60999999999999943</c:v>
                </c:pt>
                <c:pt idx="8">
                  <c:v>-0.85999999999999943</c:v>
                </c:pt>
                <c:pt idx="9">
                  <c:v>-2.1499999999999915</c:v>
                </c:pt>
                <c:pt idx="10">
                  <c:v>-2.1300000000000026</c:v>
                </c:pt>
                <c:pt idx="11">
                  <c:v>-0.46999999999999886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Amb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Sheet1!$A$2:$A$13</c:f>
              <c:strCache>
                <c:ptCount val="12"/>
                <c:pt idx="0">
                  <c:v>Rice</c:v>
                </c:pt>
                <c:pt idx="1">
                  <c:v>Vegetables</c:v>
                </c:pt>
                <c:pt idx="2">
                  <c:v>Sugar</c:v>
                </c:pt>
                <c:pt idx="3">
                  <c:v>Other crops</c:v>
                </c:pt>
                <c:pt idx="4">
                  <c:v>Forestry</c:v>
                </c:pt>
                <c:pt idx="5">
                  <c:v>Resources</c:v>
                </c:pt>
                <c:pt idx="6">
                  <c:v>Fishing</c:v>
                </c:pt>
                <c:pt idx="7">
                  <c:v>Beef and veal</c:v>
                </c:pt>
                <c:pt idx="8">
                  <c:v>Pork and poultry</c:v>
                </c:pt>
                <c:pt idx="9">
                  <c:v>Dairy products</c:v>
                </c:pt>
                <c:pt idx="10">
                  <c:v>Food products nec</c:v>
                </c:pt>
                <c:pt idx="11">
                  <c:v>Bev. &amp; tobacco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1.5599999999999881</c:v>
                </c:pt>
                <c:pt idx="1">
                  <c:v>-1.4199999999999946</c:v>
                </c:pt>
                <c:pt idx="2">
                  <c:v>-1.5899999999999963</c:v>
                </c:pt>
                <c:pt idx="3">
                  <c:v>-2.33</c:v>
                </c:pt>
                <c:pt idx="4">
                  <c:v>-6.8700000000000045</c:v>
                </c:pt>
                <c:pt idx="5">
                  <c:v>-1.1299999999999955</c:v>
                </c:pt>
                <c:pt idx="6">
                  <c:v>-1.1899999999999977</c:v>
                </c:pt>
                <c:pt idx="7">
                  <c:v>-0.71000000000000085</c:v>
                </c:pt>
                <c:pt idx="8">
                  <c:v>-1.1200000000000045</c:v>
                </c:pt>
                <c:pt idx="9">
                  <c:v>-2.539999999999992</c:v>
                </c:pt>
                <c:pt idx="10">
                  <c:v>-3.0499999999999972</c:v>
                </c:pt>
                <c:pt idx="11">
                  <c:v>-1.6000000000000014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Sheet1!$A$2:$A$13</c:f>
              <c:strCache>
                <c:ptCount val="12"/>
                <c:pt idx="0">
                  <c:v>Rice</c:v>
                </c:pt>
                <c:pt idx="1">
                  <c:v>Vegetables</c:v>
                </c:pt>
                <c:pt idx="2">
                  <c:v>Sugar</c:v>
                </c:pt>
                <c:pt idx="3">
                  <c:v>Other crops</c:v>
                </c:pt>
                <c:pt idx="4">
                  <c:v>Forestry</c:v>
                </c:pt>
                <c:pt idx="5">
                  <c:v>Resources</c:v>
                </c:pt>
                <c:pt idx="6">
                  <c:v>Fishing</c:v>
                </c:pt>
                <c:pt idx="7">
                  <c:v>Beef and veal</c:v>
                </c:pt>
                <c:pt idx="8">
                  <c:v>Pork and poultry</c:v>
                </c:pt>
                <c:pt idx="9">
                  <c:v>Dairy products</c:v>
                </c:pt>
                <c:pt idx="10">
                  <c:v>Food products nec</c:v>
                </c:pt>
                <c:pt idx="11">
                  <c:v>Bev. &amp; tobacco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7.9199999999999875</c:v>
                </c:pt>
                <c:pt idx="1">
                  <c:v>10.950000000000003</c:v>
                </c:pt>
                <c:pt idx="2">
                  <c:v>-2.4699999999999989</c:v>
                </c:pt>
                <c:pt idx="3">
                  <c:v>-13.11</c:v>
                </c:pt>
                <c:pt idx="4">
                  <c:v>-11.350000000000009</c:v>
                </c:pt>
                <c:pt idx="5">
                  <c:v>-1.7599999999999909</c:v>
                </c:pt>
                <c:pt idx="6">
                  <c:v>-3.8200000000000074</c:v>
                </c:pt>
                <c:pt idx="7">
                  <c:v>-3.6099999999999994</c:v>
                </c:pt>
                <c:pt idx="8">
                  <c:v>-6.9200000000000017</c:v>
                </c:pt>
                <c:pt idx="9">
                  <c:v>-5.7599999999999909</c:v>
                </c:pt>
                <c:pt idx="10">
                  <c:v>-12.159999999999997</c:v>
                </c:pt>
                <c:pt idx="11">
                  <c:v>-8.5799999999999983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947456"/>
        <c:axId val="63124224"/>
      </c:barChart>
      <c:catAx>
        <c:axId val="6094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3124224"/>
        <c:crosses val="autoZero"/>
        <c:auto val="1"/>
        <c:lblAlgn val="ctr"/>
        <c:lblOffset val="100"/>
        <c:noMultiLvlLbl val="0"/>
      </c:catAx>
      <c:valAx>
        <c:axId val="6312422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AU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0947456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Mod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Sheet1!$A$2:$A$13</c:f>
              <c:strCache>
                <c:ptCount val="12"/>
                <c:pt idx="0">
                  <c:v>Textiles</c:v>
                </c:pt>
                <c:pt idx="1">
                  <c:v>Wearing apparel</c:v>
                </c:pt>
                <c:pt idx="2">
                  <c:v>Leather</c:v>
                </c:pt>
                <c:pt idx="3">
                  <c:v>Electronics</c:v>
                </c:pt>
                <c:pt idx="4">
                  <c:v>Petroleum</c:v>
                </c:pt>
                <c:pt idx="5">
                  <c:v>Motor vehicle</c:v>
                </c:pt>
                <c:pt idx="6">
                  <c:v>Wood products</c:v>
                </c:pt>
                <c:pt idx="7">
                  <c:v>Paper products</c:v>
                </c:pt>
                <c:pt idx="8">
                  <c:v>Chemicals</c:v>
                </c:pt>
                <c:pt idx="9">
                  <c:v>Machinery</c:v>
                </c:pt>
                <c:pt idx="10">
                  <c:v>Mineral prods</c:v>
                </c:pt>
                <c:pt idx="11">
                  <c:v>Manufactures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4.5500000000000114</c:v>
                </c:pt>
                <c:pt idx="1">
                  <c:v>18.519999999999982</c:v>
                </c:pt>
                <c:pt idx="2">
                  <c:v>6.2199999999999989</c:v>
                </c:pt>
                <c:pt idx="3">
                  <c:v>0.45000000000000284</c:v>
                </c:pt>
                <c:pt idx="4">
                  <c:v>-6.25</c:v>
                </c:pt>
                <c:pt idx="5">
                  <c:v>-7.9900000000000091</c:v>
                </c:pt>
                <c:pt idx="6">
                  <c:v>-5.2900000000000063</c:v>
                </c:pt>
                <c:pt idx="7">
                  <c:v>-1.5100000000000051</c:v>
                </c:pt>
                <c:pt idx="8">
                  <c:v>-2.6599999999999966</c:v>
                </c:pt>
                <c:pt idx="9">
                  <c:v>2.0400000000000063</c:v>
                </c:pt>
                <c:pt idx="10">
                  <c:v>-1.8199999999999932</c:v>
                </c:pt>
                <c:pt idx="11">
                  <c:v>-1.7600000000000051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Amb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Sheet1!$A$2:$A$13</c:f>
              <c:strCache>
                <c:ptCount val="12"/>
                <c:pt idx="0">
                  <c:v>Textiles</c:v>
                </c:pt>
                <c:pt idx="1">
                  <c:v>Wearing apparel</c:v>
                </c:pt>
                <c:pt idx="2">
                  <c:v>Leather</c:v>
                </c:pt>
                <c:pt idx="3">
                  <c:v>Electronics</c:v>
                </c:pt>
                <c:pt idx="4">
                  <c:v>Petroleum</c:v>
                </c:pt>
                <c:pt idx="5">
                  <c:v>Motor vehicle</c:v>
                </c:pt>
                <c:pt idx="6">
                  <c:v>Wood products</c:v>
                </c:pt>
                <c:pt idx="7">
                  <c:v>Paper products</c:v>
                </c:pt>
                <c:pt idx="8">
                  <c:v>Chemicals</c:v>
                </c:pt>
                <c:pt idx="9">
                  <c:v>Machinery</c:v>
                </c:pt>
                <c:pt idx="10">
                  <c:v>Mineral prods</c:v>
                </c:pt>
                <c:pt idx="11">
                  <c:v>Manufactures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2.6200000000000045</c:v>
                </c:pt>
                <c:pt idx="1">
                  <c:v>16.930000000000007</c:v>
                </c:pt>
                <c:pt idx="2">
                  <c:v>3.4899999999999807</c:v>
                </c:pt>
                <c:pt idx="3">
                  <c:v>2.2400000000000091</c:v>
                </c:pt>
                <c:pt idx="4">
                  <c:v>-6.1600000000000108</c:v>
                </c:pt>
                <c:pt idx="5">
                  <c:v>-8.7900000000000063</c:v>
                </c:pt>
                <c:pt idx="6">
                  <c:v>-6.9900000000000091</c:v>
                </c:pt>
                <c:pt idx="7">
                  <c:v>-2.0499999999999972</c:v>
                </c:pt>
                <c:pt idx="8">
                  <c:v>0.43999999999999773</c:v>
                </c:pt>
                <c:pt idx="9">
                  <c:v>3.4200000000000017</c:v>
                </c:pt>
                <c:pt idx="10">
                  <c:v>-1.8299999999999983</c:v>
                </c:pt>
                <c:pt idx="11">
                  <c:v>-3.4399999999999977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Sheet1!$A$2:$A$13</c:f>
              <c:strCache>
                <c:ptCount val="12"/>
                <c:pt idx="0">
                  <c:v>Textiles</c:v>
                </c:pt>
                <c:pt idx="1">
                  <c:v>Wearing apparel</c:v>
                </c:pt>
                <c:pt idx="2">
                  <c:v>Leather</c:v>
                </c:pt>
                <c:pt idx="3">
                  <c:v>Electronics</c:v>
                </c:pt>
                <c:pt idx="4">
                  <c:v>Petroleum</c:v>
                </c:pt>
                <c:pt idx="5">
                  <c:v>Motor vehicle</c:v>
                </c:pt>
                <c:pt idx="6">
                  <c:v>Wood products</c:v>
                </c:pt>
                <c:pt idx="7">
                  <c:v>Paper products</c:v>
                </c:pt>
                <c:pt idx="8">
                  <c:v>Chemicals</c:v>
                </c:pt>
                <c:pt idx="9">
                  <c:v>Machinery</c:v>
                </c:pt>
                <c:pt idx="10">
                  <c:v>Mineral prods</c:v>
                </c:pt>
                <c:pt idx="11">
                  <c:v>Manufactures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-9.210000000000008</c:v>
                </c:pt>
                <c:pt idx="1">
                  <c:v>10.219999999999999</c:v>
                </c:pt>
                <c:pt idx="2">
                  <c:v>-4.2199999999999989</c:v>
                </c:pt>
                <c:pt idx="3">
                  <c:v>-2.2199999999999989</c:v>
                </c:pt>
                <c:pt idx="4">
                  <c:v>-7.4100000000000108</c:v>
                </c:pt>
                <c:pt idx="5">
                  <c:v>-13.760000000000005</c:v>
                </c:pt>
                <c:pt idx="6">
                  <c:v>-11.350000000000001</c:v>
                </c:pt>
                <c:pt idx="7">
                  <c:v>-4.4899999999999949</c:v>
                </c:pt>
                <c:pt idx="8">
                  <c:v>2.6299999999999955</c:v>
                </c:pt>
                <c:pt idx="9">
                  <c:v>0.70000000000000284</c:v>
                </c:pt>
                <c:pt idx="10">
                  <c:v>-2.5499999999999972</c:v>
                </c:pt>
                <c:pt idx="11">
                  <c:v>-8.0600000000000023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614336"/>
        <c:axId val="59615872"/>
      </c:barChart>
      <c:catAx>
        <c:axId val="5961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615872"/>
        <c:crosses val="autoZero"/>
        <c:auto val="1"/>
        <c:lblAlgn val="ctr"/>
        <c:lblOffset val="100"/>
        <c:noMultiLvlLbl val="0"/>
      </c:catAx>
      <c:valAx>
        <c:axId val="5961587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AU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9614336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Mod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Transport</c:v>
                </c:pt>
                <c:pt idx="1">
                  <c:v>Communication</c:v>
                </c:pt>
                <c:pt idx="2">
                  <c:v>Retail</c:v>
                </c:pt>
                <c:pt idx="3">
                  <c:v>Finance</c:v>
                </c:pt>
                <c:pt idx="4">
                  <c:v>Business</c:v>
                </c:pt>
                <c:pt idx="5">
                  <c:v>Services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5.5099999999999909</c:v>
                </c:pt>
                <c:pt idx="1">
                  <c:v>-2.5700000000000074</c:v>
                </c:pt>
                <c:pt idx="2">
                  <c:v>0.25</c:v>
                </c:pt>
                <c:pt idx="3">
                  <c:v>-4.519999999999996</c:v>
                </c:pt>
                <c:pt idx="4">
                  <c:v>-2.8499999999999943</c:v>
                </c:pt>
                <c:pt idx="5">
                  <c:v>1.7700000000000102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Amb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Transport</c:v>
                </c:pt>
                <c:pt idx="1">
                  <c:v>Communication</c:v>
                </c:pt>
                <c:pt idx="2">
                  <c:v>Retail</c:v>
                </c:pt>
                <c:pt idx="3">
                  <c:v>Finance</c:v>
                </c:pt>
                <c:pt idx="4">
                  <c:v>Business</c:v>
                </c:pt>
                <c:pt idx="5">
                  <c:v>Services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6.4299999999999926</c:v>
                </c:pt>
                <c:pt idx="1">
                  <c:v>-3.3100000000000023</c:v>
                </c:pt>
                <c:pt idx="2">
                  <c:v>0.37000000000000455</c:v>
                </c:pt>
                <c:pt idx="3">
                  <c:v>-4.8100000000000023</c:v>
                </c:pt>
                <c:pt idx="4">
                  <c:v>-3.3099999999999881</c:v>
                </c:pt>
                <c:pt idx="5">
                  <c:v>2.4699999999999989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Transport</c:v>
                </c:pt>
                <c:pt idx="1">
                  <c:v>Communication</c:v>
                </c:pt>
                <c:pt idx="2">
                  <c:v>Retail</c:v>
                </c:pt>
                <c:pt idx="3">
                  <c:v>Finance</c:v>
                </c:pt>
                <c:pt idx="4">
                  <c:v>Business</c:v>
                </c:pt>
                <c:pt idx="5">
                  <c:v>Services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8.9500000000000028</c:v>
                </c:pt>
                <c:pt idx="1">
                  <c:v>-4.8200000000000074</c:v>
                </c:pt>
                <c:pt idx="2">
                  <c:v>1.2999999999999972</c:v>
                </c:pt>
                <c:pt idx="3">
                  <c:v>-6.7800000000000011</c:v>
                </c:pt>
                <c:pt idx="4">
                  <c:v>-4.4199999999999875</c:v>
                </c:pt>
                <c:pt idx="5">
                  <c:v>3.960000000000008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132608"/>
        <c:axId val="130134400"/>
      </c:barChart>
      <c:catAx>
        <c:axId val="13013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0134400"/>
        <c:crosses val="autoZero"/>
        <c:auto val="1"/>
        <c:lblAlgn val="ctr"/>
        <c:lblOffset val="100"/>
        <c:noMultiLvlLbl val="0"/>
      </c:catAx>
      <c:valAx>
        <c:axId val="13013440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AU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0132608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H&amp;S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Sheet1!$A$2:$A$25</c:f>
              <c:strCache>
                <c:ptCount val="24"/>
                <c:pt idx="0">
                  <c:v>Rice</c:v>
                </c:pt>
                <c:pt idx="1">
                  <c:v>Vegetables</c:v>
                </c:pt>
                <c:pt idx="2">
                  <c:v>Sugar</c:v>
                </c:pt>
                <c:pt idx="3">
                  <c:v>Other crops</c:v>
                </c:pt>
                <c:pt idx="4">
                  <c:v>Forestry</c:v>
                </c:pt>
                <c:pt idx="5">
                  <c:v>Resources</c:v>
                </c:pt>
                <c:pt idx="6">
                  <c:v>Fishing</c:v>
                </c:pt>
                <c:pt idx="7">
                  <c:v>Beef and veal</c:v>
                </c:pt>
                <c:pt idx="8">
                  <c:v>Pork and poultry</c:v>
                </c:pt>
                <c:pt idx="9">
                  <c:v>Dairy products</c:v>
                </c:pt>
                <c:pt idx="10">
                  <c:v>Food products nec</c:v>
                </c:pt>
                <c:pt idx="11">
                  <c:v>Bev. &amp; tobacco</c:v>
                </c:pt>
                <c:pt idx="12">
                  <c:v>Textiles</c:v>
                </c:pt>
                <c:pt idx="13">
                  <c:v>Wearing apparel</c:v>
                </c:pt>
                <c:pt idx="14">
                  <c:v>Leather</c:v>
                </c:pt>
                <c:pt idx="15">
                  <c:v>Electronics</c:v>
                </c:pt>
                <c:pt idx="16">
                  <c:v>Petroleum</c:v>
                </c:pt>
                <c:pt idx="17">
                  <c:v>Motor vehicle</c:v>
                </c:pt>
                <c:pt idx="18">
                  <c:v>Wood products</c:v>
                </c:pt>
                <c:pt idx="19">
                  <c:v>Paper products</c:v>
                </c:pt>
                <c:pt idx="20">
                  <c:v>Chemicals</c:v>
                </c:pt>
                <c:pt idx="21">
                  <c:v>Machinery</c:v>
                </c:pt>
                <c:pt idx="22">
                  <c:v>Mineral prods</c:v>
                </c:pt>
                <c:pt idx="23">
                  <c:v>Manufactures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7.9199999999999875</c:v>
                </c:pt>
                <c:pt idx="1">
                  <c:v>10.950000000000003</c:v>
                </c:pt>
                <c:pt idx="2">
                  <c:v>-2.4699999999999989</c:v>
                </c:pt>
                <c:pt idx="3">
                  <c:v>-13.11</c:v>
                </c:pt>
                <c:pt idx="4">
                  <c:v>-11.350000000000009</c:v>
                </c:pt>
                <c:pt idx="5">
                  <c:v>-1.7599999999999909</c:v>
                </c:pt>
                <c:pt idx="6">
                  <c:v>-3.8200000000000074</c:v>
                </c:pt>
                <c:pt idx="7">
                  <c:v>-3.6099999999999994</c:v>
                </c:pt>
                <c:pt idx="8">
                  <c:v>-6.9200000000000017</c:v>
                </c:pt>
                <c:pt idx="9">
                  <c:v>-5.7599999999999909</c:v>
                </c:pt>
                <c:pt idx="10">
                  <c:v>-12.159999999999997</c:v>
                </c:pt>
                <c:pt idx="11">
                  <c:v>-8.5799999999999983</c:v>
                </c:pt>
                <c:pt idx="12" formatCode="0">
                  <c:v>-9.210000000000008</c:v>
                </c:pt>
                <c:pt idx="13" formatCode="0">
                  <c:v>10.219999999999999</c:v>
                </c:pt>
                <c:pt idx="14" formatCode="0">
                  <c:v>-4.2199999999999989</c:v>
                </c:pt>
                <c:pt idx="15" formatCode="0">
                  <c:v>-2.2199999999999989</c:v>
                </c:pt>
                <c:pt idx="16" formatCode="0">
                  <c:v>-7.4100000000000108</c:v>
                </c:pt>
                <c:pt idx="17" formatCode="0">
                  <c:v>-13.760000000000005</c:v>
                </c:pt>
                <c:pt idx="18" formatCode="0">
                  <c:v>-11.350000000000001</c:v>
                </c:pt>
                <c:pt idx="19" formatCode="0">
                  <c:v>-4.4899999999999949</c:v>
                </c:pt>
                <c:pt idx="20" formatCode="0">
                  <c:v>2.6299999999999955</c:v>
                </c:pt>
                <c:pt idx="21" formatCode="0">
                  <c:v>0.70000000000000284</c:v>
                </c:pt>
                <c:pt idx="22" formatCode="0">
                  <c:v>-2.5499999999999972</c:v>
                </c:pt>
                <c:pt idx="23" formatCode="0">
                  <c:v>-8.0600000000000023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Sheet1!$A$2:$A$25</c:f>
              <c:strCache>
                <c:ptCount val="24"/>
                <c:pt idx="0">
                  <c:v>Rice</c:v>
                </c:pt>
                <c:pt idx="1">
                  <c:v>Vegetables</c:v>
                </c:pt>
                <c:pt idx="2">
                  <c:v>Sugar</c:v>
                </c:pt>
                <c:pt idx="3">
                  <c:v>Other crops</c:v>
                </c:pt>
                <c:pt idx="4">
                  <c:v>Forestry</c:v>
                </c:pt>
                <c:pt idx="5">
                  <c:v>Resources</c:v>
                </c:pt>
                <c:pt idx="6">
                  <c:v>Fishing</c:v>
                </c:pt>
                <c:pt idx="7">
                  <c:v>Beef and veal</c:v>
                </c:pt>
                <c:pt idx="8">
                  <c:v>Pork and poultry</c:v>
                </c:pt>
                <c:pt idx="9">
                  <c:v>Dairy products</c:v>
                </c:pt>
                <c:pt idx="10">
                  <c:v>Food products nec</c:v>
                </c:pt>
                <c:pt idx="11">
                  <c:v>Bev. &amp; tobacco</c:v>
                </c:pt>
                <c:pt idx="12">
                  <c:v>Textiles</c:v>
                </c:pt>
                <c:pt idx="13">
                  <c:v>Wearing apparel</c:v>
                </c:pt>
                <c:pt idx="14">
                  <c:v>Leather</c:v>
                </c:pt>
                <c:pt idx="15">
                  <c:v>Electronics</c:v>
                </c:pt>
                <c:pt idx="16">
                  <c:v>Petroleum</c:v>
                </c:pt>
                <c:pt idx="17">
                  <c:v>Motor vehicle</c:v>
                </c:pt>
                <c:pt idx="18">
                  <c:v>Wood products</c:v>
                </c:pt>
                <c:pt idx="19">
                  <c:v>Paper products</c:v>
                </c:pt>
                <c:pt idx="20">
                  <c:v>Chemicals</c:v>
                </c:pt>
                <c:pt idx="21">
                  <c:v>Machinery</c:v>
                </c:pt>
                <c:pt idx="22">
                  <c:v>Mineral prods</c:v>
                </c:pt>
                <c:pt idx="23">
                  <c:v>Manufactures</c:v>
                </c:pt>
              </c:strCache>
            </c:strRef>
          </c:cat>
          <c:val>
            <c:numRef>
              <c:f>Sheet1!$C$2:$C$25</c:f>
              <c:numCache>
                <c:formatCode>General</c:formatCode>
                <c:ptCount val="24"/>
                <c:pt idx="0">
                  <c:v>5.9499999999999886</c:v>
                </c:pt>
                <c:pt idx="1">
                  <c:v>11.060000000000002</c:v>
                </c:pt>
                <c:pt idx="2">
                  <c:v>-2.0999999999999943</c:v>
                </c:pt>
                <c:pt idx="3">
                  <c:v>-10.92</c:v>
                </c:pt>
                <c:pt idx="4">
                  <c:v>-5.3200000000000074</c:v>
                </c:pt>
                <c:pt idx="5">
                  <c:v>-0.81999999999999318</c:v>
                </c:pt>
                <c:pt idx="6">
                  <c:v>-4.4399999999999977</c:v>
                </c:pt>
                <c:pt idx="7">
                  <c:v>-3.3699999999999974</c:v>
                </c:pt>
                <c:pt idx="8">
                  <c:v>-6.3000000000000043</c:v>
                </c:pt>
                <c:pt idx="9">
                  <c:v>-0.35999999999999943</c:v>
                </c:pt>
                <c:pt idx="10">
                  <c:v>-12.07</c:v>
                </c:pt>
                <c:pt idx="11">
                  <c:v>-9.11</c:v>
                </c:pt>
                <c:pt idx="12">
                  <c:v>-14.620000000000005</c:v>
                </c:pt>
                <c:pt idx="13">
                  <c:v>-1.8400000000000034</c:v>
                </c:pt>
                <c:pt idx="14">
                  <c:v>-4.4699999999999989</c:v>
                </c:pt>
                <c:pt idx="15">
                  <c:v>5.2800000000000153</c:v>
                </c:pt>
                <c:pt idx="16">
                  <c:v>-7.0400000000000063</c:v>
                </c:pt>
                <c:pt idx="17">
                  <c:v>-9.9500000000000028</c:v>
                </c:pt>
                <c:pt idx="18">
                  <c:v>-5.3900000000000006</c:v>
                </c:pt>
                <c:pt idx="19">
                  <c:v>-0.90999999999999659</c:v>
                </c:pt>
                <c:pt idx="20">
                  <c:v>5.4200000000000017</c:v>
                </c:pt>
                <c:pt idx="21">
                  <c:v>6.4000000000000057</c:v>
                </c:pt>
                <c:pt idx="22">
                  <c:v>-1.7199999999999989</c:v>
                </c:pt>
                <c:pt idx="23">
                  <c:v>-1.9099999999999966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745408"/>
        <c:axId val="59746944"/>
      </c:barChart>
      <c:catAx>
        <c:axId val="597454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59746944"/>
        <c:crosses val="autoZero"/>
        <c:auto val="0"/>
        <c:lblAlgn val="ctr"/>
        <c:lblOffset val="1000"/>
        <c:noMultiLvlLbl val="0"/>
      </c:catAx>
      <c:valAx>
        <c:axId val="59746944"/>
        <c:scaling>
          <c:orientation val="minMax"/>
        </c:scaling>
        <c:delete val="0"/>
        <c:axPos val="t"/>
        <c:majorGridlines/>
        <c:title>
          <c:tx>
            <c:rich>
              <a:bodyPr rot="0" vert="horz"/>
              <a:lstStyle/>
              <a:p>
                <a:pPr algn="ctr"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AU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9745408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thuế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Việt</a:t>
            </a:r>
            <a:r>
              <a:rPr lang="en-US" baseline="0" dirty="0" smtClean="0"/>
              <a:t> Nam </a:t>
            </a:r>
            <a:r>
              <a:rPr lang="en-US" baseline="0" dirty="0" err="1" smtClean="0"/>
              <a:t>đến</a:t>
            </a:r>
            <a:r>
              <a:rPr lang="en-US" baseline="0" dirty="0" smtClean="0"/>
              <a:t> </a:t>
            </a:r>
            <a:r>
              <a:rPr lang="en-US" dirty="0" smtClean="0"/>
              <a:t>2020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charts!$B$184</c:f>
              <c:strCache>
                <c:ptCount val="1"/>
                <c:pt idx="0">
                  <c:v>JPN</c:v>
                </c:pt>
              </c:strCache>
            </c:strRef>
          </c:tx>
          <c:invertIfNegative val="0"/>
          <c:cat>
            <c:strRef>
              <c:f>charts!$A$185:$A$204</c:f>
              <c:strCache>
                <c:ptCount val="20"/>
                <c:pt idx="0">
                  <c:v>Sugar</c:v>
                </c:pt>
                <c:pt idx="1">
                  <c:v>Other crops</c:v>
                </c:pt>
                <c:pt idx="2">
                  <c:v>Resources</c:v>
                </c:pt>
                <c:pt idx="3">
                  <c:v>Fishing</c:v>
                </c:pt>
                <c:pt idx="4">
                  <c:v>Beef</c:v>
                </c:pt>
                <c:pt idx="5">
                  <c:v>Pork and poultry</c:v>
                </c:pt>
                <c:pt idx="6">
                  <c:v>Food products nec</c:v>
                </c:pt>
                <c:pt idx="7">
                  <c:v>Bev. &amp; tobacco</c:v>
                </c:pt>
                <c:pt idx="8">
                  <c:v>Textiles</c:v>
                </c:pt>
                <c:pt idx="9">
                  <c:v>Wearing apparel</c:v>
                </c:pt>
                <c:pt idx="10">
                  <c:v>Leather</c:v>
                </c:pt>
                <c:pt idx="11">
                  <c:v>Electronics</c:v>
                </c:pt>
                <c:pt idx="12">
                  <c:v>Petroleum</c:v>
                </c:pt>
                <c:pt idx="13">
                  <c:v>Motor vehicles</c:v>
                </c:pt>
                <c:pt idx="14">
                  <c:v>Wood products</c:v>
                </c:pt>
                <c:pt idx="15">
                  <c:v>Paper products</c:v>
                </c:pt>
                <c:pt idx="16">
                  <c:v>Chemicals</c:v>
                </c:pt>
                <c:pt idx="17">
                  <c:v>Machinery</c:v>
                </c:pt>
                <c:pt idx="18">
                  <c:v>Mineral prods</c:v>
                </c:pt>
                <c:pt idx="19">
                  <c:v>Manufactures</c:v>
                </c:pt>
              </c:strCache>
            </c:strRef>
          </c:cat>
          <c:val>
            <c:numRef>
              <c:f>charts!$B$185:$B$204</c:f>
              <c:numCache>
                <c:formatCode>General</c:formatCode>
                <c:ptCount val="20"/>
                <c:pt idx="0">
                  <c:v>16</c:v>
                </c:pt>
                <c:pt idx="1">
                  <c:v>1.7999999999999998</c:v>
                </c:pt>
                <c:pt idx="2">
                  <c:v>0.1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31.8</c:v>
                </c:pt>
                <c:pt idx="8">
                  <c:v>13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18.399999999999999</c:v>
                </c:pt>
                <c:pt idx="13">
                  <c:v>22.6</c:v>
                </c:pt>
                <c:pt idx="14">
                  <c:v>0</c:v>
                </c:pt>
                <c:pt idx="15">
                  <c:v>0.3</c:v>
                </c:pt>
                <c:pt idx="16">
                  <c:v>1.2</c:v>
                </c:pt>
                <c:pt idx="17">
                  <c:v>2.2999999999999998</c:v>
                </c:pt>
                <c:pt idx="18">
                  <c:v>3.5000000000000004</c:v>
                </c:pt>
                <c:pt idx="19">
                  <c:v>1.5</c:v>
                </c:pt>
              </c:numCache>
            </c:numRef>
          </c:val>
        </c:ser>
        <c:ser>
          <c:idx val="0"/>
          <c:order val="1"/>
          <c:tx>
            <c:strRef>
              <c:f>charts!$C$184</c:f>
              <c:strCache>
                <c:ptCount val="1"/>
                <c:pt idx="0">
                  <c:v>CHN</c:v>
                </c:pt>
              </c:strCache>
            </c:strRef>
          </c:tx>
          <c:invertIfNegative val="0"/>
          <c:cat>
            <c:strRef>
              <c:f>charts!$A$185:$A$204</c:f>
              <c:strCache>
                <c:ptCount val="20"/>
                <c:pt idx="0">
                  <c:v>Sugar</c:v>
                </c:pt>
                <c:pt idx="1">
                  <c:v>Other crops</c:v>
                </c:pt>
                <c:pt idx="2">
                  <c:v>Resources</c:v>
                </c:pt>
                <c:pt idx="3">
                  <c:v>Fishing</c:v>
                </c:pt>
                <c:pt idx="4">
                  <c:v>Beef</c:v>
                </c:pt>
                <c:pt idx="5">
                  <c:v>Pork and poultry</c:v>
                </c:pt>
                <c:pt idx="6">
                  <c:v>Food products nec</c:v>
                </c:pt>
                <c:pt idx="7">
                  <c:v>Bev. &amp; tobacco</c:v>
                </c:pt>
                <c:pt idx="8">
                  <c:v>Textiles</c:v>
                </c:pt>
                <c:pt idx="9">
                  <c:v>Wearing apparel</c:v>
                </c:pt>
                <c:pt idx="10">
                  <c:v>Leather</c:v>
                </c:pt>
                <c:pt idx="11">
                  <c:v>Electronics</c:v>
                </c:pt>
                <c:pt idx="12">
                  <c:v>Petroleum</c:v>
                </c:pt>
                <c:pt idx="13">
                  <c:v>Motor vehicles</c:v>
                </c:pt>
                <c:pt idx="14">
                  <c:v>Wood products</c:v>
                </c:pt>
                <c:pt idx="15">
                  <c:v>Paper products</c:v>
                </c:pt>
                <c:pt idx="16">
                  <c:v>Chemicals</c:v>
                </c:pt>
                <c:pt idx="17">
                  <c:v>Machinery</c:v>
                </c:pt>
                <c:pt idx="18">
                  <c:v>Mineral prods</c:v>
                </c:pt>
                <c:pt idx="19">
                  <c:v>Manufactures</c:v>
                </c:pt>
              </c:strCache>
            </c:strRef>
          </c:cat>
          <c:val>
            <c:numRef>
              <c:f>charts!$C$185:$C$204</c:f>
              <c:numCache>
                <c:formatCode>General</c:formatCode>
                <c:ptCount val="20"/>
                <c:pt idx="0">
                  <c:v>22.2</c:v>
                </c:pt>
                <c:pt idx="1">
                  <c:v>4.7</c:v>
                </c:pt>
                <c:pt idx="2">
                  <c:v>0.8</c:v>
                </c:pt>
                <c:pt idx="3">
                  <c:v>0.3</c:v>
                </c:pt>
                <c:pt idx="4">
                  <c:v>2.7</c:v>
                </c:pt>
                <c:pt idx="5">
                  <c:v>0.1</c:v>
                </c:pt>
                <c:pt idx="6">
                  <c:v>0.2</c:v>
                </c:pt>
                <c:pt idx="7">
                  <c:v>62.8</c:v>
                </c:pt>
                <c:pt idx="8">
                  <c:v>3.9</c:v>
                </c:pt>
                <c:pt idx="9">
                  <c:v>4.3</c:v>
                </c:pt>
                <c:pt idx="10">
                  <c:v>2.1999999999999997</c:v>
                </c:pt>
                <c:pt idx="11">
                  <c:v>1.5</c:v>
                </c:pt>
                <c:pt idx="12">
                  <c:v>3.5000000000000004</c:v>
                </c:pt>
                <c:pt idx="13">
                  <c:v>13.5</c:v>
                </c:pt>
                <c:pt idx="14">
                  <c:v>0.5</c:v>
                </c:pt>
                <c:pt idx="15">
                  <c:v>2.1999999999999997</c:v>
                </c:pt>
                <c:pt idx="16">
                  <c:v>1.0999999999999999</c:v>
                </c:pt>
                <c:pt idx="17">
                  <c:v>2</c:v>
                </c:pt>
                <c:pt idx="18">
                  <c:v>3.5000000000000004</c:v>
                </c:pt>
                <c:pt idx="19">
                  <c:v>4.5</c:v>
                </c:pt>
              </c:numCache>
            </c:numRef>
          </c:val>
        </c:ser>
        <c:ser>
          <c:idx val="2"/>
          <c:order val="2"/>
          <c:tx>
            <c:strRef>
              <c:f>charts!$D$184</c:f>
              <c:strCache>
                <c:ptCount val="1"/>
                <c:pt idx="0">
                  <c:v>KOR</c:v>
                </c:pt>
              </c:strCache>
            </c:strRef>
          </c:tx>
          <c:invertIfNegative val="0"/>
          <c:cat>
            <c:strRef>
              <c:f>charts!$A$185:$A$204</c:f>
              <c:strCache>
                <c:ptCount val="20"/>
                <c:pt idx="0">
                  <c:v>Sugar</c:v>
                </c:pt>
                <c:pt idx="1">
                  <c:v>Other crops</c:v>
                </c:pt>
                <c:pt idx="2">
                  <c:v>Resources</c:v>
                </c:pt>
                <c:pt idx="3">
                  <c:v>Fishing</c:v>
                </c:pt>
                <c:pt idx="4">
                  <c:v>Beef</c:v>
                </c:pt>
                <c:pt idx="5">
                  <c:v>Pork and poultry</c:v>
                </c:pt>
                <c:pt idx="6">
                  <c:v>Food products nec</c:v>
                </c:pt>
                <c:pt idx="7">
                  <c:v>Bev. &amp; tobacco</c:v>
                </c:pt>
                <c:pt idx="8">
                  <c:v>Textiles</c:v>
                </c:pt>
                <c:pt idx="9">
                  <c:v>Wearing apparel</c:v>
                </c:pt>
                <c:pt idx="10">
                  <c:v>Leather</c:v>
                </c:pt>
                <c:pt idx="11">
                  <c:v>Electronics</c:v>
                </c:pt>
                <c:pt idx="12">
                  <c:v>Petroleum</c:v>
                </c:pt>
                <c:pt idx="13">
                  <c:v>Motor vehicles</c:v>
                </c:pt>
                <c:pt idx="14">
                  <c:v>Wood products</c:v>
                </c:pt>
                <c:pt idx="15">
                  <c:v>Paper products</c:v>
                </c:pt>
                <c:pt idx="16">
                  <c:v>Chemicals</c:v>
                </c:pt>
                <c:pt idx="17">
                  <c:v>Machinery</c:v>
                </c:pt>
                <c:pt idx="18">
                  <c:v>Mineral prods</c:v>
                </c:pt>
                <c:pt idx="19">
                  <c:v>Manufactures</c:v>
                </c:pt>
              </c:strCache>
            </c:strRef>
          </c:cat>
          <c:val>
            <c:numRef>
              <c:f>charts!$D$185:$D$204</c:f>
              <c:numCache>
                <c:formatCode>General</c:formatCode>
                <c:ptCount val="20"/>
                <c:pt idx="0">
                  <c:v>40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49.5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0.4</c:v>
                </c:pt>
                <c:pt idx="12">
                  <c:v>9.3000000000000007</c:v>
                </c:pt>
                <c:pt idx="13">
                  <c:v>10.5</c:v>
                </c:pt>
                <c:pt idx="14">
                  <c:v>0</c:v>
                </c:pt>
                <c:pt idx="15">
                  <c:v>0.6</c:v>
                </c:pt>
                <c:pt idx="16">
                  <c:v>0.1</c:v>
                </c:pt>
                <c:pt idx="17">
                  <c:v>1.5</c:v>
                </c:pt>
                <c:pt idx="18">
                  <c:v>0.5</c:v>
                </c:pt>
                <c:pt idx="19">
                  <c:v>0.89999999999999991</c:v>
                </c:pt>
              </c:numCache>
            </c:numRef>
          </c:val>
        </c:ser>
        <c:ser>
          <c:idx val="3"/>
          <c:order val="3"/>
          <c:tx>
            <c:strRef>
              <c:f>charts!$E$184</c:f>
              <c:strCache>
                <c:ptCount val="1"/>
                <c:pt idx="0">
                  <c:v>IND</c:v>
                </c:pt>
              </c:strCache>
            </c:strRef>
          </c:tx>
          <c:invertIfNegative val="0"/>
          <c:cat>
            <c:strRef>
              <c:f>charts!$A$185:$A$204</c:f>
              <c:strCache>
                <c:ptCount val="20"/>
                <c:pt idx="0">
                  <c:v>Sugar</c:v>
                </c:pt>
                <c:pt idx="1">
                  <c:v>Other crops</c:v>
                </c:pt>
                <c:pt idx="2">
                  <c:v>Resources</c:v>
                </c:pt>
                <c:pt idx="3">
                  <c:v>Fishing</c:v>
                </c:pt>
                <c:pt idx="4">
                  <c:v>Beef</c:v>
                </c:pt>
                <c:pt idx="5">
                  <c:v>Pork and poultry</c:v>
                </c:pt>
                <c:pt idx="6">
                  <c:v>Food products nec</c:v>
                </c:pt>
                <c:pt idx="7">
                  <c:v>Bev. &amp; tobacco</c:v>
                </c:pt>
                <c:pt idx="8">
                  <c:v>Textiles</c:v>
                </c:pt>
                <c:pt idx="9">
                  <c:v>Wearing apparel</c:v>
                </c:pt>
                <c:pt idx="10">
                  <c:v>Leather</c:v>
                </c:pt>
                <c:pt idx="11">
                  <c:v>Electronics</c:v>
                </c:pt>
                <c:pt idx="12">
                  <c:v>Petroleum</c:v>
                </c:pt>
                <c:pt idx="13">
                  <c:v>Motor vehicles</c:v>
                </c:pt>
                <c:pt idx="14">
                  <c:v>Wood products</c:v>
                </c:pt>
                <c:pt idx="15">
                  <c:v>Paper products</c:v>
                </c:pt>
                <c:pt idx="16">
                  <c:v>Chemicals</c:v>
                </c:pt>
                <c:pt idx="17">
                  <c:v>Machinery</c:v>
                </c:pt>
                <c:pt idx="18">
                  <c:v>Mineral prods</c:v>
                </c:pt>
                <c:pt idx="19">
                  <c:v>Manufactures</c:v>
                </c:pt>
              </c:strCache>
            </c:strRef>
          </c:cat>
          <c:val>
            <c:numRef>
              <c:f>charts!$E$185:$E$204</c:f>
              <c:numCache>
                <c:formatCode>General</c:formatCode>
                <c:ptCount val="20"/>
                <c:pt idx="0">
                  <c:v>14.000000000000002</c:v>
                </c:pt>
                <c:pt idx="1">
                  <c:v>1.3</c:v>
                </c:pt>
                <c:pt idx="2">
                  <c:v>10.199999999999999</c:v>
                </c:pt>
                <c:pt idx="3">
                  <c:v>3.2</c:v>
                </c:pt>
                <c:pt idx="4">
                  <c:v>0</c:v>
                </c:pt>
                <c:pt idx="5">
                  <c:v>5.0999999999999996</c:v>
                </c:pt>
                <c:pt idx="6">
                  <c:v>14.7</c:v>
                </c:pt>
                <c:pt idx="7">
                  <c:v>76.7</c:v>
                </c:pt>
                <c:pt idx="8">
                  <c:v>13.900000000000002</c:v>
                </c:pt>
                <c:pt idx="9">
                  <c:v>4.8</c:v>
                </c:pt>
                <c:pt idx="10">
                  <c:v>0.6</c:v>
                </c:pt>
                <c:pt idx="11">
                  <c:v>0.2</c:v>
                </c:pt>
                <c:pt idx="12">
                  <c:v>16.7</c:v>
                </c:pt>
                <c:pt idx="13">
                  <c:v>6.4</c:v>
                </c:pt>
                <c:pt idx="14">
                  <c:v>10.8</c:v>
                </c:pt>
                <c:pt idx="15">
                  <c:v>4.1000000000000005</c:v>
                </c:pt>
                <c:pt idx="16">
                  <c:v>3.2</c:v>
                </c:pt>
                <c:pt idx="17">
                  <c:v>2.4</c:v>
                </c:pt>
                <c:pt idx="18">
                  <c:v>4.7</c:v>
                </c:pt>
                <c:pt idx="19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955264"/>
        <c:axId val="58956800"/>
      </c:barChart>
      <c:catAx>
        <c:axId val="58955264"/>
        <c:scaling>
          <c:orientation val="minMax"/>
        </c:scaling>
        <c:delete val="0"/>
        <c:axPos val="b"/>
        <c:majorTickMark val="out"/>
        <c:minorTickMark val="none"/>
        <c:tickLblPos val="nextTo"/>
        <c:crossAx val="58956800"/>
        <c:crosses val="autoZero"/>
        <c:auto val="1"/>
        <c:lblAlgn val="ctr"/>
        <c:lblOffset val="100"/>
        <c:noMultiLvlLbl val="0"/>
      </c:catAx>
      <c:valAx>
        <c:axId val="5895680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89552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H&amp;S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Textiles</c:v>
                </c:pt>
                <c:pt idx="1">
                  <c:v>Wearing apparel</c:v>
                </c:pt>
                <c:pt idx="2">
                  <c:v>Leather</c:v>
                </c:pt>
                <c:pt idx="3">
                  <c:v>Electronics</c:v>
                </c:pt>
                <c:pt idx="4">
                  <c:v>Machinery</c:v>
                </c:pt>
                <c:pt idx="5">
                  <c:v>Manufactures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-9.210000000000008</c:v>
                </c:pt>
                <c:pt idx="1">
                  <c:v>10.219999999999999</c:v>
                </c:pt>
                <c:pt idx="2">
                  <c:v>-4.2199999999999989</c:v>
                </c:pt>
                <c:pt idx="3">
                  <c:v>-2.2199999999999989</c:v>
                </c:pt>
                <c:pt idx="4">
                  <c:v>0.70000000000000284</c:v>
                </c:pt>
                <c:pt idx="5">
                  <c:v>-8.0600000000000023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Textiles</c:v>
                </c:pt>
                <c:pt idx="1">
                  <c:v>Wearing apparel</c:v>
                </c:pt>
                <c:pt idx="2">
                  <c:v>Leather</c:v>
                </c:pt>
                <c:pt idx="3">
                  <c:v>Electronics</c:v>
                </c:pt>
                <c:pt idx="4">
                  <c:v>Machinery</c:v>
                </c:pt>
                <c:pt idx="5">
                  <c:v>Manufactures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-14.620000000000005</c:v>
                </c:pt>
                <c:pt idx="1">
                  <c:v>-1.8400000000000034</c:v>
                </c:pt>
                <c:pt idx="2">
                  <c:v>-4.4699999999999989</c:v>
                </c:pt>
                <c:pt idx="3">
                  <c:v>5.2800000000000153</c:v>
                </c:pt>
                <c:pt idx="4">
                  <c:v>6.4000000000000057</c:v>
                </c:pt>
                <c:pt idx="5">
                  <c:v>-1.9099999999999966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480960"/>
        <c:axId val="63482496"/>
      </c:barChart>
      <c:catAx>
        <c:axId val="634809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63482496"/>
        <c:crosses val="autoZero"/>
        <c:auto val="0"/>
        <c:lblAlgn val="ctr"/>
        <c:lblOffset val="1000"/>
        <c:noMultiLvlLbl val="0"/>
      </c:catAx>
      <c:valAx>
        <c:axId val="63482496"/>
        <c:scaling>
          <c:orientation val="minMax"/>
        </c:scaling>
        <c:delete val="0"/>
        <c:axPos val="t"/>
        <c:majorGridlines/>
        <c:title>
          <c:tx>
            <c:rich>
              <a:bodyPr rot="0" vert="horz"/>
              <a:lstStyle/>
              <a:p>
                <a:pPr algn="ctr"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AU"/>
                  <a:t>%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63480960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Vietnam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Trans</c:v>
                </c:pt>
                <c:pt idx="1">
                  <c:v>Comm</c:v>
                </c:pt>
                <c:pt idx="2">
                  <c:v>Trade</c:v>
                </c:pt>
                <c:pt idx="3">
                  <c:v>Finance</c:v>
                </c:pt>
                <c:pt idx="4">
                  <c:v>Other</c:v>
                </c:pt>
                <c:pt idx="5">
                  <c:v>Govt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71.40435461748487</c:v>
                </c:pt>
                <c:pt idx="1">
                  <c:v>73.5</c:v>
                </c:pt>
                <c:pt idx="2">
                  <c:v>82.7</c:v>
                </c:pt>
                <c:pt idx="3">
                  <c:v>74.7</c:v>
                </c:pt>
                <c:pt idx="4">
                  <c:v>73.7</c:v>
                </c:pt>
                <c:pt idx="5">
                  <c:v>84.2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Japan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Trans</c:v>
                </c:pt>
                <c:pt idx="1">
                  <c:v>Comm</c:v>
                </c:pt>
                <c:pt idx="2">
                  <c:v>Trade</c:v>
                </c:pt>
                <c:pt idx="3">
                  <c:v>Finance</c:v>
                </c:pt>
                <c:pt idx="4">
                  <c:v>Other</c:v>
                </c:pt>
                <c:pt idx="5">
                  <c:v>Govt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18.306170787772391</c:v>
                </c:pt>
                <c:pt idx="1">
                  <c:v>17.8</c:v>
                </c:pt>
                <c:pt idx="2">
                  <c:v>22.7</c:v>
                </c:pt>
                <c:pt idx="3">
                  <c:v>17.100000000000001</c:v>
                </c:pt>
                <c:pt idx="4">
                  <c:v>16.600000000000001</c:v>
                </c:pt>
                <c:pt idx="5">
                  <c:v>25.9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Trans</c:v>
                </c:pt>
                <c:pt idx="1">
                  <c:v>Comm</c:v>
                </c:pt>
                <c:pt idx="2">
                  <c:v>Trade</c:v>
                </c:pt>
                <c:pt idx="3">
                  <c:v>Finance</c:v>
                </c:pt>
                <c:pt idx="4">
                  <c:v>Other</c:v>
                </c:pt>
                <c:pt idx="5">
                  <c:v>Govt</c:v>
                </c:pt>
              </c:strCache>
            </c:strRef>
          </c:cat>
          <c:val>
            <c:numRef>
              <c:f>Sheet1!$D$2:$D$7</c:f>
              <c:numCache>
                <c:formatCode>0</c:formatCode>
                <c:ptCount val="6"/>
                <c:pt idx="0">
                  <c:v>62.379404057557316</c:v>
                </c:pt>
                <c:pt idx="1">
                  <c:v>48.1</c:v>
                </c:pt>
                <c:pt idx="2">
                  <c:v>109.6</c:v>
                </c:pt>
                <c:pt idx="3">
                  <c:v>83.3</c:v>
                </c:pt>
                <c:pt idx="4">
                  <c:v>81.2</c:v>
                </c:pt>
                <c:pt idx="5">
                  <c:v>84.1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Korea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Trans</c:v>
                </c:pt>
                <c:pt idx="1">
                  <c:v>Comm</c:v>
                </c:pt>
                <c:pt idx="2">
                  <c:v>Trade</c:v>
                </c:pt>
                <c:pt idx="3">
                  <c:v>Finance</c:v>
                </c:pt>
                <c:pt idx="4">
                  <c:v>Other</c:v>
                </c:pt>
                <c:pt idx="5">
                  <c:v>Govt</c:v>
                </c:pt>
              </c:strCache>
            </c:strRef>
          </c:cat>
          <c:val>
            <c:numRef>
              <c:f>Sheet1!$E$2:$E$7</c:f>
              <c:numCache>
                <c:formatCode>0</c:formatCode>
                <c:ptCount val="6"/>
                <c:pt idx="0">
                  <c:v>27.156177817399662</c:v>
                </c:pt>
                <c:pt idx="1">
                  <c:v>27.4</c:v>
                </c:pt>
                <c:pt idx="2">
                  <c:v>33</c:v>
                </c:pt>
                <c:pt idx="3">
                  <c:v>30.4</c:v>
                </c:pt>
                <c:pt idx="4">
                  <c:v>29.2</c:v>
                </c:pt>
                <c:pt idx="5">
                  <c:v>34.299999999999997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Trans</c:v>
                </c:pt>
                <c:pt idx="1">
                  <c:v>Comm</c:v>
                </c:pt>
                <c:pt idx="2">
                  <c:v>Trade</c:v>
                </c:pt>
                <c:pt idx="3">
                  <c:v>Finance</c:v>
                </c:pt>
                <c:pt idx="4">
                  <c:v>Other</c:v>
                </c:pt>
                <c:pt idx="5">
                  <c:v>Govt</c:v>
                </c:pt>
              </c:strCache>
            </c:strRef>
          </c:cat>
          <c:val>
            <c:numRef>
              <c:f>Sheet1!$F$2:$F$7</c:f>
              <c:numCache>
                <c:formatCode>0</c:formatCode>
                <c:ptCount val="6"/>
                <c:pt idx="0">
                  <c:v>143.10718089940369</c:v>
                </c:pt>
                <c:pt idx="1">
                  <c:v>139.19999999999999</c:v>
                </c:pt>
                <c:pt idx="2">
                  <c:v>153.30000000000001</c:v>
                </c:pt>
                <c:pt idx="3">
                  <c:v>139.5</c:v>
                </c:pt>
                <c:pt idx="4">
                  <c:v>137.1</c:v>
                </c:pt>
                <c:pt idx="5">
                  <c:v>154.80000000000001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74720"/>
        <c:axId val="40176256"/>
      </c:barChart>
      <c:catAx>
        <c:axId val="40174720"/>
        <c:scaling>
          <c:orientation val="minMax"/>
        </c:scaling>
        <c:delete val="0"/>
        <c:axPos val="b"/>
        <c:majorTickMark val="out"/>
        <c:minorTickMark val="none"/>
        <c:tickLblPos val="nextTo"/>
        <c:crossAx val="40176256"/>
        <c:crosses val="autoZero"/>
        <c:auto val="1"/>
        <c:lblAlgn val="ctr"/>
        <c:lblOffset val="100"/>
        <c:noMultiLvlLbl val="0"/>
      </c:catAx>
      <c:valAx>
        <c:axId val="4017625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 dirty="0" smtClean="0"/>
                  <a:t>%</a:t>
                </a:r>
                <a:endParaRPr lang="en-AU" dirty="0"/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40174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Vietnam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68.465000000000003</c:v>
                </c:pt>
                <c:pt idx="1">
                  <c:v>92.482522000000003</c:v>
                </c:pt>
                <c:pt idx="2">
                  <c:v>118.868933</c:v>
                </c:pt>
                <c:pt idx="3">
                  <c:v>141.88019499999999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087872"/>
        <c:axId val="59134720"/>
      </c:barChart>
      <c:catAx>
        <c:axId val="5908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134720"/>
        <c:crosses val="autoZero"/>
        <c:auto val="1"/>
        <c:lblAlgn val="ctr"/>
        <c:lblOffset val="100"/>
        <c:noMultiLvlLbl val="0"/>
      </c:catAx>
      <c:valAx>
        <c:axId val="5913472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 dirty="0" smtClean="0"/>
                  <a:t>$b</a:t>
                </a:r>
                <a:endParaRPr lang="en-A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9087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Vietnam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Base</c:v>
                </c:pt>
                <c:pt idx="1">
                  <c:v>Mod</c:v>
                </c:pt>
                <c:pt idx="2">
                  <c:v>Amb</c:v>
                </c:pt>
                <c:pt idx="3">
                  <c:v>FT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62834.35</c:v>
                </c:pt>
                <c:pt idx="1">
                  <c:v>63060.87</c:v>
                </c:pt>
                <c:pt idx="2">
                  <c:v>63319</c:v>
                </c:pt>
                <c:pt idx="3">
                  <c:v>65073.29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243328"/>
        <c:axId val="128492672"/>
      </c:barChart>
      <c:catAx>
        <c:axId val="12424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492672"/>
        <c:crosses val="autoZero"/>
        <c:auto val="1"/>
        <c:lblAlgn val="ctr"/>
        <c:lblOffset val="100"/>
        <c:noMultiLvlLbl val="0"/>
      </c:catAx>
      <c:valAx>
        <c:axId val="128492672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 dirty="0" smtClean="0"/>
                  <a:t>$m</a:t>
                </a:r>
                <a:endParaRPr lang="en-A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4243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Vietnam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Base</c:v>
                </c:pt>
                <c:pt idx="1">
                  <c:v>Mod</c:v>
                </c:pt>
                <c:pt idx="2">
                  <c:v>Amb</c:v>
                </c:pt>
                <c:pt idx="3">
                  <c:v>FT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62834.35</c:v>
                </c:pt>
                <c:pt idx="1">
                  <c:v>63060.87</c:v>
                </c:pt>
                <c:pt idx="2">
                  <c:v>63319</c:v>
                </c:pt>
                <c:pt idx="3">
                  <c:v>65073.29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975744"/>
        <c:axId val="142977280"/>
      </c:barChart>
      <c:catAx>
        <c:axId val="14297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977280"/>
        <c:crosses val="autoZero"/>
        <c:auto val="1"/>
        <c:lblAlgn val="ctr"/>
        <c:lblOffset val="100"/>
        <c:noMultiLvlLbl val="0"/>
      </c:catAx>
      <c:valAx>
        <c:axId val="142977280"/>
        <c:scaling>
          <c:orientation val="minMax"/>
          <c:min val="6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 dirty="0" smtClean="0"/>
                  <a:t>$m</a:t>
                </a:r>
                <a:endParaRPr lang="en-A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2975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H&amp;S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Base</c:v>
                </c:pt>
                <c:pt idx="1">
                  <c:v>Mod</c:v>
                </c:pt>
                <c:pt idx="2">
                  <c:v>Amb</c:v>
                </c:pt>
                <c:pt idx="3">
                  <c:v>FT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62834.35</c:v>
                </c:pt>
                <c:pt idx="1">
                  <c:v>63060.87</c:v>
                </c:pt>
                <c:pt idx="2">
                  <c:v>63319</c:v>
                </c:pt>
                <c:pt idx="3">
                  <c:v>65073.29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Comp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Base</c:v>
                </c:pt>
                <c:pt idx="1">
                  <c:v>Mod</c:v>
                </c:pt>
                <c:pt idx="2">
                  <c:v>Amb</c:v>
                </c:pt>
                <c:pt idx="3">
                  <c:v>FT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62834</c:v>
                </c:pt>
                <c:pt idx="1">
                  <c:v>62410</c:v>
                </c:pt>
                <c:pt idx="2">
                  <c:v>63047</c:v>
                </c:pt>
                <c:pt idx="3">
                  <c:v>63718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655424"/>
        <c:axId val="71656960"/>
      </c:barChart>
      <c:catAx>
        <c:axId val="7165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656960"/>
        <c:crosses val="autoZero"/>
        <c:auto val="1"/>
        <c:lblAlgn val="ctr"/>
        <c:lblOffset val="100"/>
        <c:noMultiLvlLbl val="0"/>
      </c:catAx>
      <c:valAx>
        <c:axId val="71656960"/>
        <c:scaling>
          <c:orientation val="minMax"/>
          <c:min val="6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 dirty="0" smtClean="0"/>
                  <a:t>$m</a:t>
                </a:r>
                <a:endParaRPr lang="en-A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1655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Gốc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cat>
            <c:numRef>
              <c:f>Sheet1!$A$2:$A$4</c:f>
              <c:numCache>
                <c:formatCode>@</c:formatCode>
                <c:ptCount val="3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49.09</c:v>
                </c:pt>
                <c:pt idx="1">
                  <c:v>89.48</c:v>
                </c:pt>
                <c:pt idx="2">
                  <c:v>129.58000000000001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084224"/>
        <c:axId val="60085760"/>
      </c:barChart>
      <c:catAx>
        <c:axId val="60084224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b="1"/>
            </a:pPr>
            <a:endParaRPr lang="en-US"/>
          </a:p>
        </c:txPr>
        <c:crossAx val="60085760"/>
        <c:crosses val="autoZero"/>
        <c:auto val="1"/>
        <c:lblAlgn val="ctr"/>
        <c:lblOffset val="100"/>
        <c:noMultiLvlLbl val="0"/>
      </c:catAx>
      <c:valAx>
        <c:axId val="60085760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79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AU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0084224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Sheet1!$A$2:$A$4</c:f>
              <c:strCache>
                <c:ptCount val="3"/>
                <c:pt idx="0">
                  <c:v>Mod</c:v>
                </c:pt>
                <c:pt idx="1">
                  <c:v>Amb</c:v>
                </c:pt>
                <c:pt idx="2">
                  <c:v>FT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2.4099999999999966</c:v>
                </c:pt>
                <c:pt idx="1">
                  <c:v>2.8199999999999932</c:v>
                </c:pt>
                <c:pt idx="2">
                  <c:v>3.8299999999999983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129664"/>
        <c:axId val="60131200"/>
      </c:barChart>
      <c:catAx>
        <c:axId val="60129664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b="1"/>
            </a:pPr>
            <a:endParaRPr lang="en-US"/>
          </a:p>
        </c:txPr>
        <c:crossAx val="60131200"/>
        <c:crosses val="autoZero"/>
        <c:auto val="1"/>
        <c:lblAlgn val="ctr"/>
        <c:lblOffset val="100"/>
        <c:noMultiLvlLbl val="0"/>
      </c:catAx>
      <c:valAx>
        <c:axId val="60131200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79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AU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0129664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FF9647-F045-4D58-AE35-D41E49AD8DC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A1A10972-FF1F-4269-999A-DB7B1635D59E}">
      <dgm:prSet phldrT="[Text]"/>
      <dgm:spPr/>
      <dgm:t>
        <a:bodyPr/>
        <a:lstStyle/>
        <a:p>
          <a:r>
            <a:rPr lang="en-AU" dirty="0" smtClean="0"/>
            <a:t>ASEAN</a:t>
          </a:r>
          <a:endParaRPr lang="en-AU" dirty="0"/>
        </a:p>
      </dgm:t>
    </dgm:pt>
    <dgm:pt modelId="{D4DB9B8D-1AED-44AF-A411-49CF4E758BDF}" type="parTrans" cxnId="{223A7534-63E0-45FD-844A-96B9A26EBD3E}">
      <dgm:prSet/>
      <dgm:spPr/>
      <dgm:t>
        <a:bodyPr/>
        <a:lstStyle/>
        <a:p>
          <a:endParaRPr lang="en-AU"/>
        </a:p>
      </dgm:t>
    </dgm:pt>
    <dgm:pt modelId="{631737BC-4D5D-4700-B3CD-4F7003BD40D0}" type="sibTrans" cxnId="{223A7534-63E0-45FD-844A-96B9A26EBD3E}">
      <dgm:prSet/>
      <dgm:spPr/>
      <dgm:t>
        <a:bodyPr/>
        <a:lstStyle/>
        <a:p>
          <a:endParaRPr lang="en-AU"/>
        </a:p>
      </dgm:t>
    </dgm:pt>
    <dgm:pt modelId="{BE0B32DE-18F1-4B98-9F66-3AECDCC1BF2E}">
      <dgm:prSet phldrT="[Text]"/>
      <dgm:spPr/>
      <dgm:t>
        <a:bodyPr/>
        <a:lstStyle/>
        <a:p>
          <a:r>
            <a:rPr lang="en-AU" dirty="0" smtClean="0"/>
            <a:t>China</a:t>
          </a:r>
          <a:endParaRPr lang="en-AU" dirty="0"/>
        </a:p>
      </dgm:t>
    </dgm:pt>
    <dgm:pt modelId="{3FF97176-026A-4C9F-B944-345CF7889002}" type="parTrans" cxnId="{C1BEEC71-C654-4B7C-9C32-313EFB76BD90}">
      <dgm:prSet/>
      <dgm:spPr/>
      <dgm:t>
        <a:bodyPr/>
        <a:lstStyle/>
        <a:p>
          <a:endParaRPr lang="en-AU"/>
        </a:p>
      </dgm:t>
    </dgm:pt>
    <dgm:pt modelId="{BCBAED99-BF4B-46A8-936A-A264D9804847}" type="sibTrans" cxnId="{C1BEEC71-C654-4B7C-9C32-313EFB76BD90}">
      <dgm:prSet/>
      <dgm:spPr/>
      <dgm:t>
        <a:bodyPr/>
        <a:lstStyle/>
        <a:p>
          <a:endParaRPr lang="en-AU"/>
        </a:p>
      </dgm:t>
    </dgm:pt>
    <dgm:pt modelId="{DDB1933E-D2BF-40D8-96A9-FFE27BECE77E}">
      <dgm:prSet phldrT="[Text]"/>
      <dgm:spPr/>
      <dgm:t>
        <a:bodyPr/>
        <a:lstStyle/>
        <a:p>
          <a:r>
            <a:rPr lang="en-AU" dirty="0" smtClean="0"/>
            <a:t>Korea</a:t>
          </a:r>
          <a:endParaRPr lang="en-AU" dirty="0"/>
        </a:p>
      </dgm:t>
    </dgm:pt>
    <dgm:pt modelId="{BA9B12FA-F05E-4C28-8022-B04C3DD829EA}" type="parTrans" cxnId="{6CBB5927-3C79-4A47-8D57-6B20F360F1F5}">
      <dgm:prSet/>
      <dgm:spPr/>
      <dgm:t>
        <a:bodyPr/>
        <a:lstStyle/>
        <a:p>
          <a:endParaRPr lang="en-AU"/>
        </a:p>
      </dgm:t>
    </dgm:pt>
    <dgm:pt modelId="{7C7BCD6C-9B01-4FD9-A4D6-D530825F04F4}" type="sibTrans" cxnId="{6CBB5927-3C79-4A47-8D57-6B20F360F1F5}">
      <dgm:prSet/>
      <dgm:spPr/>
      <dgm:t>
        <a:bodyPr/>
        <a:lstStyle/>
        <a:p>
          <a:endParaRPr lang="en-AU"/>
        </a:p>
      </dgm:t>
    </dgm:pt>
    <dgm:pt modelId="{19723E3C-65C8-47E9-982F-59DE549BD203}">
      <dgm:prSet phldrT="[Text]"/>
      <dgm:spPr/>
      <dgm:t>
        <a:bodyPr/>
        <a:lstStyle/>
        <a:p>
          <a:r>
            <a:rPr lang="en-AU" dirty="0" smtClean="0"/>
            <a:t>Japan</a:t>
          </a:r>
          <a:endParaRPr lang="en-AU" dirty="0"/>
        </a:p>
      </dgm:t>
    </dgm:pt>
    <dgm:pt modelId="{34C76A92-E1F8-419E-B171-C1D24C7C0724}" type="parTrans" cxnId="{FAECB90C-3FF8-4510-AE33-E8B4D95175FC}">
      <dgm:prSet/>
      <dgm:spPr/>
      <dgm:t>
        <a:bodyPr/>
        <a:lstStyle/>
        <a:p>
          <a:endParaRPr lang="en-AU"/>
        </a:p>
      </dgm:t>
    </dgm:pt>
    <dgm:pt modelId="{6E4D8C54-EB08-4EBA-BFB9-B1CCF7A6E666}" type="sibTrans" cxnId="{FAECB90C-3FF8-4510-AE33-E8B4D95175FC}">
      <dgm:prSet/>
      <dgm:spPr/>
      <dgm:t>
        <a:bodyPr/>
        <a:lstStyle/>
        <a:p>
          <a:endParaRPr lang="en-AU"/>
        </a:p>
      </dgm:t>
    </dgm:pt>
    <dgm:pt modelId="{0347C338-E16E-4E14-96D5-6DEF11C2DDDD}">
      <dgm:prSet phldrT="[Text]"/>
      <dgm:spPr/>
      <dgm:t>
        <a:bodyPr/>
        <a:lstStyle/>
        <a:p>
          <a:r>
            <a:rPr lang="en-AU" dirty="0" smtClean="0"/>
            <a:t>India</a:t>
          </a:r>
          <a:endParaRPr lang="en-AU" dirty="0"/>
        </a:p>
      </dgm:t>
    </dgm:pt>
    <dgm:pt modelId="{44D2320E-023C-4393-A7B4-CC899365903D}" type="parTrans" cxnId="{186E79F9-CE89-4835-98B8-B3A69EC95276}">
      <dgm:prSet/>
      <dgm:spPr/>
      <dgm:t>
        <a:bodyPr/>
        <a:lstStyle/>
        <a:p>
          <a:endParaRPr lang="en-AU"/>
        </a:p>
      </dgm:t>
    </dgm:pt>
    <dgm:pt modelId="{14F40AFF-895A-44B2-B6F4-F51B0B791CB3}" type="sibTrans" cxnId="{186E79F9-CE89-4835-98B8-B3A69EC95276}">
      <dgm:prSet/>
      <dgm:spPr/>
      <dgm:t>
        <a:bodyPr/>
        <a:lstStyle/>
        <a:p>
          <a:endParaRPr lang="en-AU"/>
        </a:p>
      </dgm:t>
    </dgm:pt>
    <dgm:pt modelId="{313E43EB-8B24-4C32-9963-45A0FA79CBA6}">
      <dgm:prSet phldrT="[Text]"/>
      <dgm:spPr/>
      <dgm:t>
        <a:bodyPr/>
        <a:lstStyle/>
        <a:p>
          <a:r>
            <a:rPr lang="en-AU" dirty="0" smtClean="0"/>
            <a:t>ANZ</a:t>
          </a:r>
          <a:endParaRPr lang="en-AU" dirty="0"/>
        </a:p>
      </dgm:t>
    </dgm:pt>
    <dgm:pt modelId="{36F2B6C3-DBB5-4142-9AFD-267D82F322E6}" type="parTrans" cxnId="{D09F28BB-CB10-4A9B-8CCD-C3A1F0765333}">
      <dgm:prSet/>
      <dgm:spPr/>
      <dgm:t>
        <a:bodyPr/>
        <a:lstStyle/>
        <a:p>
          <a:endParaRPr lang="en-AU"/>
        </a:p>
      </dgm:t>
    </dgm:pt>
    <dgm:pt modelId="{F31D610E-D053-40D7-B158-F33B0BFCC412}" type="sibTrans" cxnId="{D09F28BB-CB10-4A9B-8CCD-C3A1F0765333}">
      <dgm:prSet/>
      <dgm:spPr/>
      <dgm:t>
        <a:bodyPr/>
        <a:lstStyle/>
        <a:p>
          <a:endParaRPr lang="en-AU"/>
        </a:p>
      </dgm:t>
    </dgm:pt>
    <dgm:pt modelId="{0D44450A-8BD9-45E2-ACAF-991CAE183C14}" type="pres">
      <dgm:prSet presAssocID="{9CFF9647-F045-4D58-AE35-D41E49AD8DC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AEC3CFEB-3A2F-44D2-A090-03F6B07CCA35}" type="pres">
      <dgm:prSet presAssocID="{A1A10972-FF1F-4269-999A-DB7B1635D59E}" presName="centerShape" presStyleLbl="node0" presStyleIdx="0" presStyleCnt="1"/>
      <dgm:spPr/>
      <dgm:t>
        <a:bodyPr/>
        <a:lstStyle/>
        <a:p>
          <a:endParaRPr lang="en-AU"/>
        </a:p>
      </dgm:t>
    </dgm:pt>
    <dgm:pt modelId="{9A37EFBD-EC02-4B7D-94DF-9C324C5672EA}" type="pres">
      <dgm:prSet presAssocID="{3FF97176-026A-4C9F-B944-345CF7889002}" presName="Name9" presStyleLbl="parChTrans1D2" presStyleIdx="0" presStyleCnt="5"/>
      <dgm:spPr/>
      <dgm:t>
        <a:bodyPr/>
        <a:lstStyle/>
        <a:p>
          <a:endParaRPr lang="en-AU"/>
        </a:p>
      </dgm:t>
    </dgm:pt>
    <dgm:pt modelId="{82E9248F-06DC-45ED-8518-73B64F0F7598}" type="pres">
      <dgm:prSet presAssocID="{3FF97176-026A-4C9F-B944-345CF7889002}" presName="connTx" presStyleLbl="parChTrans1D2" presStyleIdx="0" presStyleCnt="5"/>
      <dgm:spPr/>
      <dgm:t>
        <a:bodyPr/>
        <a:lstStyle/>
        <a:p>
          <a:endParaRPr lang="en-AU"/>
        </a:p>
      </dgm:t>
    </dgm:pt>
    <dgm:pt modelId="{1E4AAC3D-103A-4D02-A0C0-FF06D8D8D8B0}" type="pres">
      <dgm:prSet presAssocID="{BE0B32DE-18F1-4B98-9F66-3AECDCC1BF2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EB7EB1A-91FA-41F5-A54A-58B7E3F22924}" type="pres">
      <dgm:prSet presAssocID="{BA9B12FA-F05E-4C28-8022-B04C3DD829EA}" presName="Name9" presStyleLbl="parChTrans1D2" presStyleIdx="1" presStyleCnt="5"/>
      <dgm:spPr/>
      <dgm:t>
        <a:bodyPr/>
        <a:lstStyle/>
        <a:p>
          <a:endParaRPr lang="en-AU"/>
        </a:p>
      </dgm:t>
    </dgm:pt>
    <dgm:pt modelId="{49A3B958-8399-4D9F-A9B8-06B7AEB05DF3}" type="pres">
      <dgm:prSet presAssocID="{BA9B12FA-F05E-4C28-8022-B04C3DD829EA}" presName="connTx" presStyleLbl="parChTrans1D2" presStyleIdx="1" presStyleCnt="5"/>
      <dgm:spPr/>
      <dgm:t>
        <a:bodyPr/>
        <a:lstStyle/>
        <a:p>
          <a:endParaRPr lang="en-AU"/>
        </a:p>
      </dgm:t>
    </dgm:pt>
    <dgm:pt modelId="{EC5759BB-D7C2-49F6-989E-C39DB7A92E63}" type="pres">
      <dgm:prSet presAssocID="{DDB1933E-D2BF-40D8-96A9-FFE27BECE77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2795369-73E7-43BD-8B9C-F818BA7296AC}" type="pres">
      <dgm:prSet presAssocID="{34C76A92-E1F8-419E-B171-C1D24C7C0724}" presName="Name9" presStyleLbl="parChTrans1D2" presStyleIdx="2" presStyleCnt="5"/>
      <dgm:spPr/>
      <dgm:t>
        <a:bodyPr/>
        <a:lstStyle/>
        <a:p>
          <a:endParaRPr lang="en-AU"/>
        </a:p>
      </dgm:t>
    </dgm:pt>
    <dgm:pt modelId="{4E0E13D1-7609-4078-B870-FD20756B7A86}" type="pres">
      <dgm:prSet presAssocID="{34C76A92-E1F8-419E-B171-C1D24C7C0724}" presName="connTx" presStyleLbl="parChTrans1D2" presStyleIdx="2" presStyleCnt="5"/>
      <dgm:spPr/>
      <dgm:t>
        <a:bodyPr/>
        <a:lstStyle/>
        <a:p>
          <a:endParaRPr lang="en-AU"/>
        </a:p>
      </dgm:t>
    </dgm:pt>
    <dgm:pt modelId="{6A68924E-FF06-4F2E-A507-08F257781B72}" type="pres">
      <dgm:prSet presAssocID="{19723E3C-65C8-47E9-982F-59DE549BD20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4574645-2D70-415B-9E43-C0939E78DACA}" type="pres">
      <dgm:prSet presAssocID="{44D2320E-023C-4393-A7B4-CC899365903D}" presName="Name9" presStyleLbl="parChTrans1D2" presStyleIdx="3" presStyleCnt="5"/>
      <dgm:spPr/>
      <dgm:t>
        <a:bodyPr/>
        <a:lstStyle/>
        <a:p>
          <a:endParaRPr lang="en-AU"/>
        </a:p>
      </dgm:t>
    </dgm:pt>
    <dgm:pt modelId="{30F81BBA-E09E-482E-8D75-8BCD2FC2F238}" type="pres">
      <dgm:prSet presAssocID="{44D2320E-023C-4393-A7B4-CC899365903D}" presName="connTx" presStyleLbl="parChTrans1D2" presStyleIdx="3" presStyleCnt="5"/>
      <dgm:spPr/>
      <dgm:t>
        <a:bodyPr/>
        <a:lstStyle/>
        <a:p>
          <a:endParaRPr lang="en-AU"/>
        </a:p>
      </dgm:t>
    </dgm:pt>
    <dgm:pt modelId="{28100540-CF13-4624-8FBA-144300D31D48}" type="pres">
      <dgm:prSet presAssocID="{0347C338-E16E-4E14-96D5-6DEF11C2DDD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CF8C9F2-C223-4E4A-B4AB-F3FE5D18AE27}" type="pres">
      <dgm:prSet presAssocID="{36F2B6C3-DBB5-4142-9AFD-267D82F322E6}" presName="Name9" presStyleLbl="parChTrans1D2" presStyleIdx="4" presStyleCnt="5"/>
      <dgm:spPr/>
      <dgm:t>
        <a:bodyPr/>
        <a:lstStyle/>
        <a:p>
          <a:endParaRPr lang="en-AU"/>
        </a:p>
      </dgm:t>
    </dgm:pt>
    <dgm:pt modelId="{F8A95A38-A5C2-4370-84D1-E4AB159FD629}" type="pres">
      <dgm:prSet presAssocID="{36F2B6C3-DBB5-4142-9AFD-267D82F322E6}" presName="connTx" presStyleLbl="parChTrans1D2" presStyleIdx="4" presStyleCnt="5"/>
      <dgm:spPr/>
      <dgm:t>
        <a:bodyPr/>
        <a:lstStyle/>
        <a:p>
          <a:endParaRPr lang="en-AU"/>
        </a:p>
      </dgm:t>
    </dgm:pt>
    <dgm:pt modelId="{87BB7B57-7237-40D9-8AB1-F40C49DBE517}" type="pres">
      <dgm:prSet presAssocID="{313E43EB-8B24-4C32-9963-45A0FA79CBA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9F01F677-D546-4178-A26B-28F7C84BC591}" type="presOf" srcId="{0347C338-E16E-4E14-96D5-6DEF11C2DDDD}" destId="{28100540-CF13-4624-8FBA-144300D31D48}" srcOrd="0" destOrd="0" presId="urn:microsoft.com/office/officeart/2005/8/layout/radial1"/>
    <dgm:cxn modelId="{DA9EB87C-6F53-4048-9D14-78EC79365098}" type="presOf" srcId="{A1A10972-FF1F-4269-999A-DB7B1635D59E}" destId="{AEC3CFEB-3A2F-44D2-A090-03F6B07CCA35}" srcOrd="0" destOrd="0" presId="urn:microsoft.com/office/officeart/2005/8/layout/radial1"/>
    <dgm:cxn modelId="{AEA30EF5-70F0-49B5-9D2E-130A92CF597E}" type="presOf" srcId="{3FF97176-026A-4C9F-B944-345CF7889002}" destId="{82E9248F-06DC-45ED-8518-73B64F0F7598}" srcOrd="1" destOrd="0" presId="urn:microsoft.com/office/officeart/2005/8/layout/radial1"/>
    <dgm:cxn modelId="{BAD69913-B360-4C4C-911E-5A28544738A5}" type="presOf" srcId="{9CFF9647-F045-4D58-AE35-D41E49AD8DCF}" destId="{0D44450A-8BD9-45E2-ACAF-991CAE183C14}" srcOrd="0" destOrd="0" presId="urn:microsoft.com/office/officeart/2005/8/layout/radial1"/>
    <dgm:cxn modelId="{223A7534-63E0-45FD-844A-96B9A26EBD3E}" srcId="{9CFF9647-F045-4D58-AE35-D41E49AD8DCF}" destId="{A1A10972-FF1F-4269-999A-DB7B1635D59E}" srcOrd="0" destOrd="0" parTransId="{D4DB9B8D-1AED-44AF-A411-49CF4E758BDF}" sibTransId="{631737BC-4D5D-4700-B3CD-4F7003BD40D0}"/>
    <dgm:cxn modelId="{186E79F9-CE89-4835-98B8-B3A69EC95276}" srcId="{A1A10972-FF1F-4269-999A-DB7B1635D59E}" destId="{0347C338-E16E-4E14-96D5-6DEF11C2DDDD}" srcOrd="3" destOrd="0" parTransId="{44D2320E-023C-4393-A7B4-CC899365903D}" sibTransId="{14F40AFF-895A-44B2-B6F4-F51B0B791CB3}"/>
    <dgm:cxn modelId="{D078E9B1-0E87-4CFC-A027-66121DB3D262}" type="presOf" srcId="{44D2320E-023C-4393-A7B4-CC899365903D}" destId="{C4574645-2D70-415B-9E43-C0939E78DACA}" srcOrd="0" destOrd="0" presId="urn:microsoft.com/office/officeart/2005/8/layout/radial1"/>
    <dgm:cxn modelId="{0C7B9979-25D9-4C28-A2F4-B720AD9C43C2}" type="presOf" srcId="{36F2B6C3-DBB5-4142-9AFD-267D82F322E6}" destId="{2CF8C9F2-C223-4E4A-B4AB-F3FE5D18AE27}" srcOrd="0" destOrd="0" presId="urn:microsoft.com/office/officeart/2005/8/layout/radial1"/>
    <dgm:cxn modelId="{13B35517-833C-42A3-9903-422F44689DA7}" type="presOf" srcId="{BA9B12FA-F05E-4C28-8022-B04C3DD829EA}" destId="{49A3B958-8399-4D9F-A9B8-06B7AEB05DF3}" srcOrd="1" destOrd="0" presId="urn:microsoft.com/office/officeart/2005/8/layout/radial1"/>
    <dgm:cxn modelId="{79C0FD3F-1ABB-46C2-A3ED-E5563194E356}" type="presOf" srcId="{313E43EB-8B24-4C32-9963-45A0FA79CBA6}" destId="{87BB7B57-7237-40D9-8AB1-F40C49DBE517}" srcOrd="0" destOrd="0" presId="urn:microsoft.com/office/officeart/2005/8/layout/radial1"/>
    <dgm:cxn modelId="{111D2DFA-F5A5-4766-8C7A-38AAA7A02AD7}" type="presOf" srcId="{34C76A92-E1F8-419E-B171-C1D24C7C0724}" destId="{4E0E13D1-7609-4078-B870-FD20756B7A86}" srcOrd="1" destOrd="0" presId="urn:microsoft.com/office/officeart/2005/8/layout/radial1"/>
    <dgm:cxn modelId="{B09712FD-4CB1-4306-BA07-B50F236B835E}" type="presOf" srcId="{34C76A92-E1F8-419E-B171-C1D24C7C0724}" destId="{A2795369-73E7-43BD-8B9C-F818BA7296AC}" srcOrd="0" destOrd="0" presId="urn:microsoft.com/office/officeart/2005/8/layout/radial1"/>
    <dgm:cxn modelId="{D5B1BFB2-385E-436C-AE14-2711612D83FA}" type="presOf" srcId="{44D2320E-023C-4393-A7B4-CC899365903D}" destId="{30F81BBA-E09E-482E-8D75-8BCD2FC2F238}" srcOrd="1" destOrd="0" presId="urn:microsoft.com/office/officeart/2005/8/layout/radial1"/>
    <dgm:cxn modelId="{1ADA8BC7-2F35-4AB8-AA3A-EFF3FD14C54D}" type="presOf" srcId="{BA9B12FA-F05E-4C28-8022-B04C3DD829EA}" destId="{BEB7EB1A-91FA-41F5-A54A-58B7E3F22924}" srcOrd="0" destOrd="0" presId="urn:microsoft.com/office/officeart/2005/8/layout/radial1"/>
    <dgm:cxn modelId="{D09F28BB-CB10-4A9B-8CCD-C3A1F0765333}" srcId="{A1A10972-FF1F-4269-999A-DB7B1635D59E}" destId="{313E43EB-8B24-4C32-9963-45A0FA79CBA6}" srcOrd="4" destOrd="0" parTransId="{36F2B6C3-DBB5-4142-9AFD-267D82F322E6}" sibTransId="{F31D610E-D053-40D7-B158-F33B0BFCC412}"/>
    <dgm:cxn modelId="{C1BEEC71-C654-4B7C-9C32-313EFB76BD90}" srcId="{A1A10972-FF1F-4269-999A-DB7B1635D59E}" destId="{BE0B32DE-18F1-4B98-9F66-3AECDCC1BF2E}" srcOrd="0" destOrd="0" parTransId="{3FF97176-026A-4C9F-B944-345CF7889002}" sibTransId="{BCBAED99-BF4B-46A8-936A-A264D9804847}"/>
    <dgm:cxn modelId="{07FDDBF4-C3F4-419F-9DFA-CEECC2D1B16C}" type="presOf" srcId="{36F2B6C3-DBB5-4142-9AFD-267D82F322E6}" destId="{F8A95A38-A5C2-4370-84D1-E4AB159FD629}" srcOrd="1" destOrd="0" presId="urn:microsoft.com/office/officeart/2005/8/layout/radial1"/>
    <dgm:cxn modelId="{FAECB90C-3FF8-4510-AE33-E8B4D95175FC}" srcId="{A1A10972-FF1F-4269-999A-DB7B1635D59E}" destId="{19723E3C-65C8-47E9-982F-59DE549BD203}" srcOrd="2" destOrd="0" parTransId="{34C76A92-E1F8-419E-B171-C1D24C7C0724}" sibTransId="{6E4D8C54-EB08-4EBA-BFB9-B1CCF7A6E666}"/>
    <dgm:cxn modelId="{D9B3BBFD-17E8-443C-944B-D5691DE6FD1F}" type="presOf" srcId="{3FF97176-026A-4C9F-B944-345CF7889002}" destId="{9A37EFBD-EC02-4B7D-94DF-9C324C5672EA}" srcOrd="0" destOrd="0" presId="urn:microsoft.com/office/officeart/2005/8/layout/radial1"/>
    <dgm:cxn modelId="{6CBB5927-3C79-4A47-8D57-6B20F360F1F5}" srcId="{A1A10972-FF1F-4269-999A-DB7B1635D59E}" destId="{DDB1933E-D2BF-40D8-96A9-FFE27BECE77E}" srcOrd="1" destOrd="0" parTransId="{BA9B12FA-F05E-4C28-8022-B04C3DD829EA}" sibTransId="{7C7BCD6C-9B01-4FD9-A4D6-D530825F04F4}"/>
    <dgm:cxn modelId="{1E0E9622-C5D7-42E9-9EF4-B59E9ADC833D}" type="presOf" srcId="{BE0B32DE-18F1-4B98-9F66-3AECDCC1BF2E}" destId="{1E4AAC3D-103A-4D02-A0C0-FF06D8D8D8B0}" srcOrd="0" destOrd="0" presId="urn:microsoft.com/office/officeart/2005/8/layout/radial1"/>
    <dgm:cxn modelId="{DC28A13E-048B-483B-B869-2F6ADBE2576D}" type="presOf" srcId="{DDB1933E-D2BF-40D8-96A9-FFE27BECE77E}" destId="{EC5759BB-D7C2-49F6-989E-C39DB7A92E63}" srcOrd="0" destOrd="0" presId="urn:microsoft.com/office/officeart/2005/8/layout/radial1"/>
    <dgm:cxn modelId="{5A5DD52F-57D0-4682-AAFE-D51C6EE0D1D5}" type="presOf" srcId="{19723E3C-65C8-47E9-982F-59DE549BD203}" destId="{6A68924E-FF06-4F2E-A507-08F257781B72}" srcOrd="0" destOrd="0" presId="urn:microsoft.com/office/officeart/2005/8/layout/radial1"/>
    <dgm:cxn modelId="{BC7C40E1-C322-468D-9841-311F293AAC3C}" type="presParOf" srcId="{0D44450A-8BD9-45E2-ACAF-991CAE183C14}" destId="{AEC3CFEB-3A2F-44D2-A090-03F6B07CCA35}" srcOrd="0" destOrd="0" presId="urn:microsoft.com/office/officeart/2005/8/layout/radial1"/>
    <dgm:cxn modelId="{068BD693-2F4A-4650-A08B-7FF8DE1A32BA}" type="presParOf" srcId="{0D44450A-8BD9-45E2-ACAF-991CAE183C14}" destId="{9A37EFBD-EC02-4B7D-94DF-9C324C5672EA}" srcOrd="1" destOrd="0" presId="urn:microsoft.com/office/officeart/2005/8/layout/radial1"/>
    <dgm:cxn modelId="{E6A3D948-89B1-4C27-A8BC-6F0383A9F498}" type="presParOf" srcId="{9A37EFBD-EC02-4B7D-94DF-9C324C5672EA}" destId="{82E9248F-06DC-45ED-8518-73B64F0F7598}" srcOrd="0" destOrd="0" presId="urn:microsoft.com/office/officeart/2005/8/layout/radial1"/>
    <dgm:cxn modelId="{ABC9F2AC-5644-4929-9E35-E8B3EF4C1021}" type="presParOf" srcId="{0D44450A-8BD9-45E2-ACAF-991CAE183C14}" destId="{1E4AAC3D-103A-4D02-A0C0-FF06D8D8D8B0}" srcOrd="2" destOrd="0" presId="urn:microsoft.com/office/officeart/2005/8/layout/radial1"/>
    <dgm:cxn modelId="{28951F78-7368-4C95-A069-EB26DB078A88}" type="presParOf" srcId="{0D44450A-8BD9-45E2-ACAF-991CAE183C14}" destId="{BEB7EB1A-91FA-41F5-A54A-58B7E3F22924}" srcOrd="3" destOrd="0" presId="urn:microsoft.com/office/officeart/2005/8/layout/radial1"/>
    <dgm:cxn modelId="{C9AE3ADD-D372-43E2-A7C2-A7E546252E9E}" type="presParOf" srcId="{BEB7EB1A-91FA-41F5-A54A-58B7E3F22924}" destId="{49A3B958-8399-4D9F-A9B8-06B7AEB05DF3}" srcOrd="0" destOrd="0" presId="urn:microsoft.com/office/officeart/2005/8/layout/radial1"/>
    <dgm:cxn modelId="{8CD6BCA0-E546-40D4-86E6-ABDFE897676C}" type="presParOf" srcId="{0D44450A-8BD9-45E2-ACAF-991CAE183C14}" destId="{EC5759BB-D7C2-49F6-989E-C39DB7A92E63}" srcOrd="4" destOrd="0" presId="urn:microsoft.com/office/officeart/2005/8/layout/radial1"/>
    <dgm:cxn modelId="{A086C3D2-FEC4-428B-8593-57C69F031DFC}" type="presParOf" srcId="{0D44450A-8BD9-45E2-ACAF-991CAE183C14}" destId="{A2795369-73E7-43BD-8B9C-F818BA7296AC}" srcOrd="5" destOrd="0" presId="urn:microsoft.com/office/officeart/2005/8/layout/radial1"/>
    <dgm:cxn modelId="{FBB78030-8C07-4E8B-84B3-9C7F8301BC61}" type="presParOf" srcId="{A2795369-73E7-43BD-8B9C-F818BA7296AC}" destId="{4E0E13D1-7609-4078-B870-FD20756B7A86}" srcOrd="0" destOrd="0" presId="urn:microsoft.com/office/officeart/2005/8/layout/radial1"/>
    <dgm:cxn modelId="{233AB50F-A9B7-42D5-8647-E372F66F4D24}" type="presParOf" srcId="{0D44450A-8BD9-45E2-ACAF-991CAE183C14}" destId="{6A68924E-FF06-4F2E-A507-08F257781B72}" srcOrd="6" destOrd="0" presId="urn:microsoft.com/office/officeart/2005/8/layout/radial1"/>
    <dgm:cxn modelId="{EA171C1B-B738-4895-9BA8-BE4FE5E435DA}" type="presParOf" srcId="{0D44450A-8BD9-45E2-ACAF-991CAE183C14}" destId="{C4574645-2D70-415B-9E43-C0939E78DACA}" srcOrd="7" destOrd="0" presId="urn:microsoft.com/office/officeart/2005/8/layout/radial1"/>
    <dgm:cxn modelId="{022C4F37-C8D4-476A-AF4E-E87AD8D5AEBF}" type="presParOf" srcId="{C4574645-2D70-415B-9E43-C0939E78DACA}" destId="{30F81BBA-E09E-482E-8D75-8BCD2FC2F238}" srcOrd="0" destOrd="0" presId="urn:microsoft.com/office/officeart/2005/8/layout/radial1"/>
    <dgm:cxn modelId="{95B80349-1BF5-4787-8360-525D0C269676}" type="presParOf" srcId="{0D44450A-8BD9-45E2-ACAF-991CAE183C14}" destId="{28100540-CF13-4624-8FBA-144300D31D48}" srcOrd="8" destOrd="0" presId="urn:microsoft.com/office/officeart/2005/8/layout/radial1"/>
    <dgm:cxn modelId="{080DB304-A10B-4B7C-9E82-B3B1EA036BA4}" type="presParOf" srcId="{0D44450A-8BD9-45E2-ACAF-991CAE183C14}" destId="{2CF8C9F2-C223-4E4A-B4AB-F3FE5D18AE27}" srcOrd="9" destOrd="0" presId="urn:microsoft.com/office/officeart/2005/8/layout/radial1"/>
    <dgm:cxn modelId="{C49179A3-ED9A-4B07-A47C-80472CC30310}" type="presParOf" srcId="{2CF8C9F2-C223-4E4A-B4AB-F3FE5D18AE27}" destId="{F8A95A38-A5C2-4370-84D1-E4AB159FD629}" srcOrd="0" destOrd="0" presId="urn:microsoft.com/office/officeart/2005/8/layout/radial1"/>
    <dgm:cxn modelId="{CF889B08-88BF-466E-8A7D-260F856D0EEF}" type="presParOf" srcId="{0D44450A-8BD9-45E2-ACAF-991CAE183C14}" destId="{87BB7B57-7237-40D9-8AB1-F40C49DBE51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3CFEB-3A2F-44D2-A090-03F6B07CCA35}">
      <dsp:nvSpPr>
        <dsp:cNvPr id="0" name=""/>
        <dsp:cNvSpPr/>
      </dsp:nvSpPr>
      <dsp:spPr>
        <a:xfrm>
          <a:off x="1715033" y="878464"/>
          <a:ext cx="674389" cy="6743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dirty="0" smtClean="0"/>
            <a:t>ASEAN</a:t>
          </a:r>
          <a:endParaRPr lang="en-AU" sz="1000" kern="1200" dirty="0"/>
        </a:p>
      </dsp:txBody>
      <dsp:txXfrm>
        <a:off x="1813795" y="977226"/>
        <a:ext cx="476865" cy="476865"/>
      </dsp:txXfrm>
    </dsp:sp>
    <dsp:sp modelId="{9A37EFBD-EC02-4B7D-94DF-9C324C5672EA}">
      <dsp:nvSpPr>
        <dsp:cNvPr id="0" name=""/>
        <dsp:cNvSpPr/>
      </dsp:nvSpPr>
      <dsp:spPr>
        <a:xfrm rot="16200000">
          <a:off x="1950854" y="762302"/>
          <a:ext cx="202747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202747" y="147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2047159" y="772021"/>
        <a:ext cx="10137" cy="10137"/>
      </dsp:txXfrm>
    </dsp:sp>
    <dsp:sp modelId="{1E4AAC3D-103A-4D02-A0C0-FF06D8D8D8B0}">
      <dsp:nvSpPr>
        <dsp:cNvPr id="0" name=""/>
        <dsp:cNvSpPr/>
      </dsp:nvSpPr>
      <dsp:spPr>
        <a:xfrm>
          <a:off x="1715033" y="1327"/>
          <a:ext cx="674389" cy="6743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 dirty="0" smtClean="0"/>
            <a:t>China</a:t>
          </a:r>
          <a:endParaRPr lang="en-AU" sz="1300" kern="1200" dirty="0"/>
        </a:p>
      </dsp:txBody>
      <dsp:txXfrm>
        <a:off x="1813795" y="100089"/>
        <a:ext cx="476865" cy="476865"/>
      </dsp:txXfrm>
    </dsp:sp>
    <dsp:sp modelId="{BEB7EB1A-91FA-41F5-A54A-58B7E3F22924}">
      <dsp:nvSpPr>
        <dsp:cNvPr id="0" name=""/>
        <dsp:cNvSpPr/>
      </dsp:nvSpPr>
      <dsp:spPr>
        <a:xfrm rot="20520000">
          <a:off x="2367957" y="1065346"/>
          <a:ext cx="202747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202747" y="147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2464262" y="1075065"/>
        <a:ext cx="10137" cy="10137"/>
      </dsp:txXfrm>
    </dsp:sp>
    <dsp:sp modelId="{EC5759BB-D7C2-49F6-989E-C39DB7A92E63}">
      <dsp:nvSpPr>
        <dsp:cNvPr id="0" name=""/>
        <dsp:cNvSpPr/>
      </dsp:nvSpPr>
      <dsp:spPr>
        <a:xfrm>
          <a:off x="2549240" y="607414"/>
          <a:ext cx="674389" cy="6743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 dirty="0" smtClean="0"/>
            <a:t>Korea</a:t>
          </a:r>
          <a:endParaRPr lang="en-AU" sz="1300" kern="1200" dirty="0"/>
        </a:p>
      </dsp:txBody>
      <dsp:txXfrm>
        <a:off x="2648002" y="706176"/>
        <a:ext cx="476865" cy="476865"/>
      </dsp:txXfrm>
    </dsp:sp>
    <dsp:sp modelId="{A2795369-73E7-43BD-8B9C-F818BA7296AC}">
      <dsp:nvSpPr>
        <dsp:cNvPr id="0" name=""/>
        <dsp:cNvSpPr/>
      </dsp:nvSpPr>
      <dsp:spPr>
        <a:xfrm rot="3240000">
          <a:off x="2208638" y="1555680"/>
          <a:ext cx="202747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202747" y="147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2304943" y="1565399"/>
        <a:ext cx="10137" cy="10137"/>
      </dsp:txXfrm>
    </dsp:sp>
    <dsp:sp modelId="{6A68924E-FF06-4F2E-A507-08F257781B72}">
      <dsp:nvSpPr>
        <dsp:cNvPr id="0" name=""/>
        <dsp:cNvSpPr/>
      </dsp:nvSpPr>
      <dsp:spPr>
        <a:xfrm>
          <a:off x="2230601" y="1588083"/>
          <a:ext cx="674389" cy="6743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 dirty="0" smtClean="0"/>
            <a:t>Japan</a:t>
          </a:r>
          <a:endParaRPr lang="en-AU" sz="1300" kern="1200" dirty="0"/>
        </a:p>
      </dsp:txBody>
      <dsp:txXfrm>
        <a:off x="2329363" y="1686845"/>
        <a:ext cx="476865" cy="476865"/>
      </dsp:txXfrm>
    </dsp:sp>
    <dsp:sp modelId="{C4574645-2D70-415B-9E43-C0939E78DACA}">
      <dsp:nvSpPr>
        <dsp:cNvPr id="0" name=""/>
        <dsp:cNvSpPr/>
      </dsp:nvSpPr>
      <dsp:spPr>
        <a:xfrm rot="7560000">
          <a:off x="1693069" y="1555680"/>
          <a:ext cx="202747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202747" y="147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 rot="10800000">
        <a:off x="1789375" y="1565399"/>
        <a:ext cx="10137" cy="10137"/>
      </dsp:txXfrm>
    </dsp:sp>
    <dsp:sp modelId="{28100540-CF13-4624-8FBA-144300D31D48}">
      <dsp:nvSpPr>
        <dsp:cNvPr id="0" name=""/>
        <dsp:cNvSpPr/>
      </dsp:nvSpPr>
      <dsp:spPr>
        <a:xfrm>
          <a:off x="1199465" y="1588083"/>
          <a:ext cx="674389" cy="6743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 dirty="0" smtClean="0"/>
            <a:t>India</a:t>
          </a:r>
          <a:endParaRPr lang="en-AU" sz="1300" kern="1200" dirty="0"/>
        </a:p>
      </dsp:txBody>
      <dsp:txXfrm>
        <a:off x="1298227" y="1686845"/>
        <a:ext cx="476865" cy="476865"/>
      </dsp:txXfrm>
    </dsp:sp>
    <dsp:sp modelId="{2CF8C9F2-C223-4E4A-B4AB-F3FE5D18AE27}">
      <dsp:nvSpPr>
        <dsp:cNvPr id="0" name=""/>
        <dsp:cNvSpPr/>
      </dsp:nvSpPr>
      <dsp:spPr>
        <a:xfrm rot="11880000">
          <a:off x="1533750" y="1065346"/>
          <a:ext cx="202747" cy="29575"/>
        </a:xfrm>
        <a:custGeom>
          <a:avLst/>
          <a:gdLst/>
          <a:ahLst/>
          <a:cxnLst/>
          <a:rect l="0" t="0" r="0" b="0"/>
          <a:pathLst>
            <a:path>
              <a:moveTo>
                <a:pt x="0" y="14787"/>
              </a:moveTo>
              <a:lnTo>
                <a:pt x="202747" y="147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 rot="10800000">
        <a:off x="1630055" y="1075065"/>
        <a:ext cx="10137" cy="10137"/>
      </dsp:txXfrm>
    </dsp:sp>
    <dsp:sp modelId="{87BB7B57-7237-40D9-8AB1-F40C49DBE517}">
      <dsp:nvSpPr>
        <dsp:cNvPr id="0" name=""/>
        <dsp:cNvSpPr/>
      </dsp:nvSpPr>
      <dsp:spPr>
        <a:xfrm>
          <a:off x="880826" y="607414"/>
          <a:ext cx="674389" cy="6743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 dirty="0" smtClean="0"/>
            <a:t>ANZ</a:t>
          </a:r>
          <a:endParaRPr lang="en-AU" sz="1300" kern="1200" dirty="0"/>
        </a:p>
      </dsp:txBody>
      <dsp:txXfrm>
        <a:off x="979588" y="706176"/>
        <a:ext cx="476865" cy="476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CED7C228-98D1-4505-907B-C1F954406F7C}" type="datetimeFigureOut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7438B06-0C59-4474-BCB9-81B3FF935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17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38B06-0C59-4474-BCB9-81B3FF93502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58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3CBF7-DF00-49FF-80D3-D2D0DEFF8987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730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1EFC48-A6C1-4CF6-B5A6-C0614DA9A92E}" type="slidenum">
              <a:rPr lang="en-AU" smtClean="0">
                <a:cs typeface="Arial" charset="0"/>
              </a:rPr>
              <a:pPr/>
              <a:t>11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3CBF7-DF00-49FF-80D3-D2D0DEFF8987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23231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3CBF7-DF00-49FF-80D3-D2D0DEFF8987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6776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952148-BCD2-43AE-A8A2-AB83F0B17408}" type="slidenum">
              <a:rPr lang="en-AU" smtClean="0">
                <a:cs typeface="Arial" charset="0"/>
              </a:rPr>
              <a:pPr/>
              <a:t>14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27E822-BA5B-4128-A4DF-9EF3E60F195C}" type="slidenum">
              <a:rPr lang="en-AU" smtClean="0">
                <a:cs typeface="Arial" charset="0"/>
              </a:rPr>
              <a:pPr/>
              <a:t>15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27E822-BA5B-4128-A4DF-9EF3E60F195C}" type="slidenum">
              <a:rPr lang="en-AU" smtClean="0">
                <a:cs typeface="Arial" charset="0"/>
              </a:rPr>
              <a:pPr/>
              <a:t>16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27E822-BA5B-4128-A4DF-9EF3E60F195C}" type="slidenum">
              <a:rPr lang="en-AU" smtClean="0">
                <a:cs typeface="Arial" charset="0"/>
              </a:rPr>
              <a:pPr/>
              <a:t>17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27E822-BA5B-4128-A4DF-9EF3E60F195C}" type="slidenum">
              <a:rPr lang="en-AU" smtClean="0">
                <a:cs typeface="Arial" charset="0"/>
              </a:rPr>
              <a:pPr/>
              <a:t>18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27E822-BA5B-4128-A4DF-9EF3E60F195C}" type="slidenum">
              <a:rPr lang="en-AU" smtClean="0">
                <a:cs typeface="Arial" charset="0"/>
              </a:rPr>
              <a:pPr/>
              <a:t>19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3CBF7-DF00-49FF-80D3-D2D0DEFF8987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10610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27E822-BA5B-4128-A4DF-9EF3E60F195C}" type="slidenum">
              <a:rPr lang="en-AU" smtClean="0">
                <a:cs typeface="Arial" charset="0"/>
              </a:rPr>
              <a:pPr/>
              <a:t>20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dirty="0" smtClean="0"/>
              <a:t>VNM trade is reduced when CJK liberalise.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27E822-BA5B-4128-A4DF-9EF3E60F195C}" type="slidenum">
              <a:rPr lang="en-AU" smtClean="0">
                <a:cs typeface="Arial" charset="0"/>
              </a:rPr>
              <a:pPr/>
              <a:t>21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dirty="0" smtClean="0"/>
              <a:t>By value. Switch to non-members,</a:t>
            </a:r>
            <a:r>
              <a:rPr lang="en-AU" baseline="0" dirty="0" smtClean="0"/>
              <a:t> but net loss compared with H&amp;S.</a:t>
            </a:r>
            <a:endParaRPr lang="en-AU" dirty="0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27E822-BA5B-4128-A4DF-9EF3E60F195C}" type="slidenum">
              <a:rPr lang="en-AU" smtClean="0">
                <a:cs typeface="Arial" charset="0"/>
              </a:rPr>
              <a:pPr/>
              <a:t>22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C83FA9-B675-4536-BF93-D3C0913BBEE9}" type="slidenum">
              <a:rPr lang="en-AU" smtClean="0">
                <a:cs typeface="Arial" charset="0"/>
              </a:rPr>
              <a:pPr/>
              <a:t>23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dirty="0" smtClean="0"/>
              <a:t>Sugar</a:t>
            </a:r>
            <a:r>
              <a:rPr lang="en-AU" baseline="0" dirty="0" smtClean="0"/>
              <a:t> exports eliminated under Ambitious.</a:t>
            </a:r>
            <a:endParaRPr lang="en-AU" dirty="0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C99CE7-D2D0-47B5-B85C-843BCDBCC95E}" type="slidenum">
              <a:rPr lang="en-AU" smtClean="0">
                <a:cs typeface="Arial" charset="0"/>
              </a:rPr>
              <a:pPr/>
              <a:t>24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dirty="0" smtClean="0"/>
              <a:t>Little impact.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0E4EAC-60BA-453A-B6A4-16410549E8F6}" type="slidenum">
              <a:rPr lang="en-AU" smtClean="0">
                <a:cs typeface="Arial" charset="0"/>
              </a:rPr>
              <a:pPr/>
              <a:t>25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dirty="0" smtClean="0"/>
              <a:t>Increase in textiles and leather, and switch from other production.</a:t>
            </a: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ACB031-2278-4A99-820B-AD6563317CC3}" type="slidenum">
              <a:rPr lang="en-AU" smtClean="0">
                <a:cs typeface="Arial" charset="0"/>
              </a:rPr>
              <a:pPr/>
              <a:t>26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dirty="0" smtClean="0"/>
              <a:t>By value. China supplies</a:t>
            </a:r>
            <a:r>
              <a:rPr lang="en-AU" baseline="0" dirty="0" smtClean="0"/>
              <a:t> </a:t>
            </a:r>
            <a:r>
              <a:rPr lang="en-AU" dirty="0" smtClean="0"/>
              <a:t>apparel, footwear and rice to Japan.</a:t>
            </a:r>
            <a:r>
              <a:rPr lang="en-AU" baseline="0" dirty="0" smtClean="0"/>
              <a:t> China supplies animal feed, processed food and textiles to Korea. ANZ also supplies feed and food.</a:t>
            </a:r>
            <a:endParaRPr lang="en-AU" dirty="0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27E822-BA5B-4128-A4DF-9EF3E60F195C}" type="slidenum">
              <a:rPr lang="en-AU" smtClean="0">
                <a:cs typeface="Arial" charset="0"/>
              </a:rPr>
              <a:pPr/>
              <a:t>27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dirty="0" smtClean="0"/>
              <a:t>Cassava to Korea. Probably an overestimate</a:t>
            </a:r>
            <a:r>
              <a:rPr lang="en-AU" baseline="0" dirty="0" smtClean="0"/>
              <a:t> because current tariff 800%+ is likely prohibitive and water in the tariff.</a:t>
            </a:r>
            <a:endParaRPr lang="en-AU" dirty="0" smtClean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45C695-3586-4D96-9A5D-A7120195A20D}" type="slidenum">
              <a:rPr lang="en-AU" smtClean="0">
                <a:cs typeface="Arial" charset="0"/>
              </a:rPr>
              <a:pPr/>
              <a:t>28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dirty="0" smtClean="0"/>
              <a:t>Shift into apparel.</a:t>
            </a: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45C695-3586-4D96-9A5D-A7120195A20D}" type="slidenum">
              <a:rPr lang="en-AU" smtClean="0">
                <a:cs typeface="Arial" charset="0"/>
              </a:rPr>
              <a:pPr/>
              <a:t>29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3CBF7-DF00-49FF-80D3-D2D0DEFF8987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42189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smtClean="0"/>
              <a:t>Growth in almost all sectors.</a:t>
            </a: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45C695-3586-4D96-9A5D-A7120195A20D}" type="slidenum">
              <a:rPr lang="en-AU" smtClean="0">
                <a:cs typeface="Arial" charset="0"/>
              </a:rPr>
              <a:pPr/>
              <a:t>30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smtClean="0"/>
              <a:t>Growth in almost all sectors.</a:t>
            </a: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45C695-3586-4D96-9A5D-A7120195A20D}" type="slidenum">
              <a:rPr lang="en-AU" smtClean="0">
                <a:cs typeface="Arial" charset="0"/>
              </a:rPr>
              <a:pPr/>
              <a:t>31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smtClean="0"/>
              <a:t>Growth in almost all sectors.</a:t>
            </a: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45C695-3586-4D96-9A5D-A7120195A20D}" type="slidenum">
              <a:rPr lang="en-AU" smtClean="0">
                <a:cs typeface="Arial" charset="0"/>
              </a:rPr>
              <a:pPr/>
              <a:t>32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535CAD-2ADA-4A0D-A3BC-91887AEC5A9F}" type="slidenum">
              <a:rPr lang="en-AU" smtClean="0">
                <a:cs typeface="Arial" charset="0"/>
              </a:rPr>
              <a:pPr/>
              <a:t>33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38B06-0C59-4474-BCB9-81B3FF93502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08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3CBF7-DF00-49FF-80D3-D2D0DEFF8987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4218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3CBF7-DF00-49FF-80D3-D2D0DEFF8987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3820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</a:t>
            </a:r>
            <a:r>
              <a:rPr lang="en-US" baseline="0" dirty="0" smtClean="0"/>
              <a:t> are</a:t>
            </a:r>
            <a:r>
              <a:rPr lang="en-US" dirty="0" smtClean="0"/>
              <a:t> very high tariffs on some</a:t>
            </a:r>
            <a:r>
              <a:rPr lang="en-US" baseline="0" dirty="0" smtClean="0"/>
              <a:t> agricultural products in Japan and Korea (cassava) </a:t>
            </a:r>
            <a:r>
              <a:rPr lang="en-US" dirty="0" smtClean="0"/>
              <a:t>products.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Vietnam</a:t>
            </a:r>
            <a:r>
              <a:rPr lang="en-US" baseline="0" dirty="0" smtClean="0"/>
              <a:t> has high tariffs on </a:t>
            </a:r>
            <a:r>
              <a:rPr lang="en-US" dirty="0" smtClean="0"/>
              <a:t> a wide range of products.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3CBF7-DF00-49FF-80D3-D2D0DEFF8987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4218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Tariffs remain on sugar, beverages and tobacco, motor vehicles.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3CBF7-DF00-49FF-80D3-D2D0DEFF8987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4218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dirty="0" smtClean="0"/>
              <a:t>VNM,</a:t>
            </a:r>
            <a:r>
              <a:rPr lang="en-AU" baseline="0" dirty="0" smtClean="0"/>
              <a:t> India have significant barriers, but low trade volumes.</a:t>
            </a:r>
            <a:endParaRPr lang="en-AU" dirty="0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E12D73-17AA-4926-BC2D-BD2ABC3A9111}" type="slidenum">
              <a:rPr lang="en-AU" smtClean="0">
                <a:cs typeface="Arial" charset="0"/>
              </a:rPr>
              <a:pPr/>
              <a:t>8</a:t>
            </a:fld>
            <a:endParaRPr lang="en-A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3CBF7-DF00-49FF-80D3-D2D0DEFF8987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1197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ader-E Colo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176213"/>
            <a:ext cx="3027362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ooter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75" y="4857750"/>
            <a:ext cx="3935413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88" y="2143125"/>
            <a:ext cx="6400800" cy="1752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Title of the workshop/PNS</a:t>
            </a:r>
          </a:p>
          <a:p>
            <a:r>
              <a:rPr lang="en-US" dirty="0" smtClean="0"/>
              <a:t>Date, Venue</a:t>
            </a:r>
          </a:p>
        </p:txBody>
      </p:sp>
    </p:spTree>
    <p:extLst>
      <p:ext uri="{BB962C8B-B14F-4D97-AF65-F5344CB8AC3E}">
        <p14:creationId xmlns:p14="http://schemas.microsoft.com/office/powerpoint/2010/main" val="390994042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8779A-60CC-403E-9A12-19210C3119BA}" type="datetime1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3E9E8-5F0D-4F17-9468-4E2AF8E1E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4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114D6-837A-4F65-8F3D-CADDF687E77D}" type="datetime1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D7BC5-B9F0-42C5-A1FF-D875A5230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15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5F451-A201-4CB0-AF32-F48D2E71A39C}" type="datetime1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EF944-9065-49ED-9786-6823316AC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BD7C0-E163-4D85-B858-F8703ECE0F2D}" type="datetime1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F0F2F-6F36-4FFA-823A-8A9F8094C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9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9EEFA-8EDD-4435-BE14-0D525834A784}" type="datetime1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4CD82-AFAD-4453-ACF5-66EBF5E6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8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0B975-1AA4-41D4-BAA4-2C1C5B45D713}" type="datetime1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8B9B4-EDCE-4B0A-9140-4FE7A8080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0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A01E3-BAC5-4324-983A-5D96BA6E0C70}" type="datetime1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04F52-1C00-425C-A3D4-D4C2E711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6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59F5D-7735-4915-B6F3-06FFC00332CA}" type="datetime1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56277-6CC3-4959-B0D7-438412A96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7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0B32C-9060-402B-B079-A11FFF984C1E}" type="datetime1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3885D-7120-454F-A2B4-FACEC5F7B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2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8B508-D56F-4A4B-952F-58E882211A87}" type="datetime1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002C-AE1F-4794-88CD-76DA75872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2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11F19-3035-45B6-A879-66B500782829}" type="datetime1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97831-6DC6-42CF-B51F-267A21AF8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79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Fare clic per modificare gli stili del testo dello schema</a:t>
            </a:r>
          </a:p>
          <a:p>
            <a:pPr lvl="1"/>
            <a:r>
              <a:rPr lang="en-US" altLang="vi-VN" smtClean="0"/>
              <a:t>Secondo livello</a:t>
            </a:r>
          </a:p>
          <a:p>
            <a:pPr lvl="2"/>
            <a:r>
              <a:rPr lang="en-US" altLang="vi-VN" smtClean="0"/>
              <a:t>Terzo livello</a:t>
            </a:r>
          </a:p>
          <a:p>
            <a:pPr lvl="3"/>
            <a:r>
              <a:rPr lang="en-US" altLang="vi-VN" smtClean="0"/>
              <a:t>Quarto livello</a:t>
            </a:r>
          </a:p>
          <a:p>
            <a:pPr lvl="4"/>
            <a:r>
              <a:rPr lang="en-US" altLang="vi-VN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30F77AB8-8351-43A2-951E-CB6308ED25CD}" type="datetime1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A37C15BE-3A7E-4C1A-8F48-95CD054CF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trap.org.vn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708275"/>
            <a:ext cx="8820150" cy="3241675"/>
          </a:xfrm>
        </p:spPr>
        <p:txBody>
          <a:bodyPr/>
          <a:lstStyle/>
          <a:p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thách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endParaRPr lang="en-US" alt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vi-VN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, 22/05/2014</a:t>
            </a:r>
            <a:endParaRPr lang="en-US" altLang="vi-VN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5" descr="LOGO MUTRAP-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49275"/>
            <a:ext cx="166211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 descr="CIEMlogo_n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825" y="549275"/>
            <a:ext cx="165258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827584" y="188913"/>
            <a:ext cx="7704855" cy="685800"/>
          </a:xfrm>
        </p:spPr>
        <p:txBody>
          <a:bodyPr/>
          <a:lstStyle/>
          <a:p>
            <a:pPr marL="342900" indent="-342900"/>
            <a:r>
              <a:rPr lang="en-AU" sz="4000" b="1" dirty="0" smtClean="0">
                <a:solidFill>
                  <a:schemeClr val="tx1"/>
                </a:solidFill>
              </a:rPr>
              <a:t>FTAs </a:t>
            </a:r>
            <a:r>
              <a:rPr lang="en-AU" sz="4000" b="1" dirty="0" err="1" smtClean="0">
                <a:solidFill>
                  <a:schemeClr val="tx1"/>
                </a:solidFill>
              </a:rPr>
              <a:t>có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thể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nguy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hiểm</a:t>
            </a:r>
            <a:endParaRPr lang="en-AU" sz="4000" b="1" dirty="0" smtClean="0">
              <a:solidFill>
                <a:schemeClr val="tx1"/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458200" cy="4419600"/>
          </a:xfrm>
        </p:spPr>
        <p:txBody>
          <a:bodyPr/>
          <a:lstStyle/>
          <a:p>
            <a:r>
              <a:rPr lang="en-US" sz="3000" dirty="0" err="1" smtClean="0"/>
              <a:t>Tự</a:t>
            </a:r>
            <a:r>
              <a:rPr lang="en-US" sz="3000" dirty="0" smtClean="0"/>
              <a:t> do </a:t>
            </a:r>
            <a:r>
              <a:rPr lang="en-US" sz="3000" dirty="0" err="1" smtClean="0"/>
              <a:t>hóa</a:t>
            </a:r>
            <a:r>
              <a:rPr lang="en-US" sz="3000" dirty="0" smtClean="0"/>
              <a:t> </a:t>
            </a:r>
            <a:r>
              <a:rPr lang="en-US" sz="3000" dirty="0" err="1" smtClean="0"/>
              <a:t>thương</a:t>
            </a:r>
            <a:r>
              <a:rPr lang="en-US" sz="3000" dirty="0" smtClean="0"/>
              <a:t> </a:t>
            </a:r>
            <a:r>
              <a:rPr lang="en-US" sz="3000" dirty="0" err="1" smtClean="0"/>
              <a:t>mại</a:t>
            </a:r>
            <a:r>
              <a:rPr lang="en-US" sz="3000" dirty="0" smtClean="0"/>
              <a:t> </a:t>
            </a:r>
            <a:r>
              <a:rPr lang="en-US" sz="3000" dirty="0" err="1" smtClean="0"/>
              <a:t>được</a:t>
            </a:r>
            <a:r>
              <a:rPr lang="en-US" sz="3000" dirty="0" smtClean="0"/>
              <a:t> </a:t>
            </a:r>
            <a:r>
              <a:rPr lang="en-US" sz="3000" dirty="0" err="1" smtClean="0"/>
              <a:t>xem</a:t>
            </a:r>
            <a:r>
              <a:rPr lang="en-US" sz="3000" dirty="0" smtClean="0"/>
              <a:t> </a:t>
            </a:r>
            <a:r>
              <a:rPr lang="en-US" sz="3000" dirty="0" err="1" smtClean="0"/>
              <a:t>là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tưởng</a:t>
            </a:r>
            <a:r>
              <a:rPr lang="en-US" sz="3000" dirty="0" smtClean="0"/>
              <a:t> </a:t>
            </a:r>
            <a:r>
              <a:rPr lang="en-US" sz="3000" dirty="0" err="1" smtClean="0"/>
              <a:t>nhưng</a:t>
            </a:r>
            <a:r>
              <a:rPr lang="en-US" sz="3000" dirty="0" smtClean="0"/>
              <a:t> </a:t>
            </a:r>
            <a:r>
              <a:rPr lang="en-US" sz="3000" dirty="0" err="1" smtClean="0"/>
              <a:t>các</a:t>
            </a:r>
            <a:r>
              <a:rPr lang="en-US" sz="3000" dirty="0" smtClean="0"/>
              <a:t> </a:t>
            </a:r>
            <a:r>
              <a:rPr lang="en-US" sz="3000" dirty="0" err="1" smtClean="0"/>
              <a:t>nước</a:t>
            </a:r>
            <a:r>
              <a:rPr lang="en-US" sz="3000" dirty="0" smtClean="0"/>
              <a:t> </a:t>
            </a:r>
            <a:r>
              <a:rPr lang="en-US" sz="3000" dirty="0" err="1" smtClean="0"/>
              <a:t>có</a:t>
            </a:r>
            <a:r>
              <a:rPr lang="en-US" sz="3000" dirty="0" smtClean="0"/>
              <a:t> </a:t>
            </a:r>
            <a:r>
              <a:rPr lang="en-US" sz="3000" dirty="0" err="1" smtClean="0"/>
              <a:t>thể</a:t>
            </a:r>
            <a:r>
              <a:rPr lang="en-US" sz="3000" dirty="0" smtClean="0"/>
              <a:t> </a:t>
            </a:r>
            <a:r>
              <a:rPr lang="en-US" sz="3000" dirty="0" err="1" smtClean="0"/>
              <a:t>thua</a:t>
            </a:r>
            <a:r>
              <a:rPr lang="en-US" sz="3000" dirty="0" smtClean="0"/>
              <a:t> </a:t>
            </a:r>
            <a:r>
              <a:rPr lang="en-US" sz="3000" dirty="0" err="1" smtClean="0"/>
              <a:t>thiệt</a:t>
            </a:r>
            <a:r>
              <a:rPr lang="en-US" sz="3000" dirty="0" smtClean="0"/>
              <a:t> </a:t>
            </a:r>
            <a:r>
              <a:rPr lang="en-US" sz="3000" dirty="0" err="1" smtClean="0"/>
              <a:t>khi</a:t>
            </a:r>
            <a:r>
              <a:rPr lang="en-US" sz="3000" dirty="0" smtClean="0"/>
              <a:t> </a:t>
            </a:r>
            <a:r>
              <a:rPr lang="en-US" sz="3000" dirty="0" err="1" smtClean="0"/>
              <a:t>tham</a:t>
            </a:r>
            <a:r>
              <a:rPr lang="en-US" sz="3000" dirty="0" smtClean="0"/>
              <a:t> </a:t>
            </a:r>
            <a:r>
              <a:rPr lang="en-US" sz="3000" dirty="0" err="1" smtClean="0"/>
              <a:t>gia</a:t>
            </a:r>
            <a:r>
              <a:rPr lang="en-US" sz="3000" dirty="0" smtClean="0"/>
              <a:t> FTA.</a:t>
            </a:r>
          </a:p>
          <a:p>
            <a:r>
              <a:rPr lang="en-US" sz="3000" dirty="0" err="1" smtClean="0"/>
              <a:t>Doanh</a:t>
            </a:r>
            <a:r>
              <a:rPr lang="en-US" sz="3000" dirty="0" smtClean="0"/>
              <a:t> </a:t>
            </a:r>
            <a:r>
              <a:rPr lang="en-US" sz="3000" dirty="0" err="1" smtClean="0"/>
              <a:t>thu</a:t>
            </a:r>
            <a:r>
              <a:rPr lang="en-US" sz="3000" dirty="0" smtClean="0"/>
              <a:t> </a:t>
            </a:r>
            <a:r>
              <a:rPr lang="en-US" sz="3000" dirty="0" err="1" smtClean="0"/>
              <a:t>thuế</a:t>
            </a:r>
            <a:r>
              <a:rPr lang="en-US" sz="3000" dirty="0" smtClean="0"/>
              <a:t> </a:t>
            </a:r>
            <a:r>
              <a:rPr lang="en-US" sz="3000" dirty="0" err="1" smtClean="0"/>
              <a:t>giảm</a:t>
            </a:r>
            <a:r>
              <a:rPr lang="en-US" sz="3000" dirty="0" smtClean="0"/>
              <a:t> </a:t>
            </a:r>
            <a:r>
              <a:rPr lang="en-US" sz="3000" dirty="0" err="1" smtClean="0"/>
              <a:t>khi</a:t>
            </a:r>
            <a:r>
              <a:rPr lang="en-US" sz="3000" dirty="0" smtClean="0"/>
              <a:t> </a:t>
            </a:r>
            <a:r>
              <a:rPr lang="en-US" sz="3000" dirty="0" err="1" smtClean="0"/>
              <a:t>chuyển</a:t>
            </a:r>
            <a:r>
              <a:rPr lang="en-US" sz="3000" dirty="0" smtClean="0"/>
              <a:t> </a:t>
            </a:r>
            <a:r>
              <a:rPr lang="en-US" sz="3000" dirty="0" err="1" smtClean="0"/>
              <a:t>từ</a:t>
            </a:r>
            <a:r>
              <a:rPr lang="en-US" sz="3000" dirty="0" smtClean="0"/>
              <a:t> </a:t>
            </a:r>
            <a:r>
              <a:rPr lang="en-US" sz="3000" dirty="0" err="1" smtClean="0"/>
              <a:t>các</a:t>
            </a:r>
            <a:r>
              <a:rPr lang="en-US" sz="3000" dirty="0" smtClean="0"/>
              <a:t>  </a:t>
            </a:r>
            <a:r>
              <a:rPr lang="en-US" sz="3000" dirty="0" err="1" smtClean="0"/>
              <a:t>nhà</a:t>
            </a:r>
            <a:r>
              <a:rPr lang="en-US" sz="3000" dirty="0" smtClean="0"/>
              <a:t> </a:t>
            </a:r>
            <a:r>
              <a:rPr lang="en-US" sz="3000" dirty="0" err="1" smtClean="0"/>
              <a:t>xuất</a:t>
            </a:r>
            <a:r>
              <a:rPr lang="en-US" sz="3000" dirty="0" smtClean="0"/>
              <a:t> </a:t>
            </a:r>
            <a:r>
              <a:rPr lang="en-US" sz="3000" dirty="0" err="1" smtClean="0"/>
              <a:t>khẩu</a:t>
            </a:r>
            <a:r>
              <a:rPr lang="en-US" sz="3000" dirty="0" smtClean="0"/>
              <a:t> </a:t>
            </a:r>
            <a:r>
              <a:rPr lang="en-US" sz="3000" dirty="0" err="1" smtClean="0"/>
              <a:t>không</a:t>
            </a:r>
            <a:r>
              <a:rPr lang="en-US" sz="3000" dirty="0" smtClean="0"/>
              <a:t> </a:t>
            </a:r>
            <a:r>
              <a:rPr lang="en-US" sz="3000" dirty="0" err="1" smtClean="0"/>
              <a:t>phải</a:t>
            </a:r>
            <a:r>
              <a:rPr lang="en-US" sz="3000" dirty="0" smtClean="0"/>
              <a:t> </a:t>
            </a:r>
            <a:r>
              <a:rPr lang="en-US" sz="3000" dirty="0" err="1" smtClean="0"/>
              <a:t>thành</a:t>
            </a:r>
            <a:r>
              <a:rPr lang="en-US" sz="3000" dirty="0" smtClean="0"/>
              <a:t> </a:t>
            </a:r>
            <a:r>
              <a:rPr lang="en-US" sz="3000" dirty="0" err="1" smtClean="0"/>
              <a:t>viên</a:t>
            </a:r>
            <a:r>
              <a:rPr lang="en-US" sz="3000" dirty="0" smtClean="0"/>
              <a:t> </a:t>
            </a:r>
            <a:r>
              <a:rPr lang="en-US" sz="3000" dirty="0" err="1" smtClean="0"/>
              <a:t>với</a:t>
            </a:r>
            <a:r>
              <a:rPr lang="en-US" sz="3000" dirty="0" smtClean="0"/>
              <a:t> chi </a:t>
            </a:r>
            <a:r>
              <a:rPr lang="en-US" sz="3000" dirty="0" err="1" smtClean="0"/>
              <a:t>phí</a:t>
            </a:r>
            <a:r>
              <a:rPr lang="en-US" sz="3000" dirty="0" smtClean="0"/>
              <a:t> </a:t>
            </a:r>
            <a:r>
              <a:rPr lang="en-US" sz="3000" dirty="0" err="1" smtClean="0"/>
              <a:t>thấp</a:t>
            </a:r>
            <a:r>
              <a:rPr lang="en-US" sz="3000" dirty="0" smtClean="0"/>
              <a:t> sang </a:t>
            </a:r>
            <a:r>
              <a:rPr lang="en-US" sz="3000" dirty="0" err="1" smtClean="0"/>
              <a:t>các</a:t>
            </a:r>
            <a:r>
              <a:rPr lang="en-US" sz="3000" dirty="0" smtClean="0"/>
              <a:t> </a:t>
            </a:r>
            <a:r>
              <a:rPr lang="en-US" sz="3000" dirty="0" err="1" smtClean="0"/>
              <a:t>nhà</a:t>
            </a:r>
            <a:r>
              <a:rPr lang="en-US" sz="3000" dirty="0" smtClean="0"/>
              <a:t> </a:t>
            </a:r>
            <a:r>
              <a:rPr lang="en-US" sz="3000" dirty="0" err="1" smtClean="0"/>
              <a:t>xuất</a:t>
            </a:r>
            <a:r>
              <a:rPr lang="en-US" sz="3000" dirty="0" smtClean="0"/>
              <a:t> </a:t>
            </a:r>
            <a:r>
              <a:rPr lang="en-US" sz="3000" dirty="0" err="1" smtClean="0"/>
              <a:t>khẩu</a:t>
            </a:r>
            <a:r>
              <a:rPr lang="en-US" sz="3000" dirty="0" smtClean="0"/>
              <a:t> </a:t>
            </a:r>
            <a:r>
              <a:rPr lang="en-US" sz="3000" dirty="0" err="1" smtClean="0"/>
              <a:t>thành</a:t>
            </a:r>
            <a:r>
              <a:rPr lang="en-US" sz="3000" dirty="0" smtClean="0"/>
              <a:t> </a:t>
            </a:r>
            <a:r>
              <a:rPr lang="en-US" sz="3000" dirty="0" err="1" smtClean="0"/>
              <a:t>viên</a:t>
            </a:r>
            <a:r>
              <a:rPr lang="en-US" sz="3000" dirty="0" smtClean="0"/>
              <a:t> </a:t>
            </a:r>
            <a:r>
              <a:rPr lang="en-US" sz="3000" dirty="0" err="1" smtClean="0"/>
              <a:t>với</a:t>
            </a:r>
            <a:r>
              <a:rPr lang="en-US" sz="3000" dirty="0" smtClean="0"/>
              <a:t> chi </a:t>
            </a:r>
            <a:r>
              <a:rPr lang="en-US" sz="3000" dirty="0" err="1" smtClean="0"/>
              <a:t>phí</a:t>
            </a:r>
            <a:r>
              <a:rPr lang="en-US" sz="3000" dirty="0" smtClean="0"/>
              <a:t> </a:t>
            </a:r>
            <a:r>
              <a:rPr lang="en-US" sz="3000" dirty="0" err="1" smtClean="0"/>
              <a:t>cao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Chệch</a:t>
            </a:r>
            <a:r>
              <a:rPr lang="en-US" sz="3000" dirty="0" smtClean="0"/>
              <a:t> </a:t>
            </a:r>
            <a:r>
              <a:rPr lang="en-US" sz="3000" dirty="0" err="1" smtClean="0"/>
              <a:t>hướng</a:t>
            </a:r>
            <a:r>
              <a:rPr lang="en-US" sz="3000" dirty="0" smtClean="0"/>
              <a:t> </a:t>
            </a:r>
            <a:r>
              <a:rPr lang="en-US" sz="3000" dirty="0" err="1" smtClean="0"/>
              <a:t>thương</a:t>
            </a:r>
            <a:r>
              <a:rPr lang="en-US" sz="3000" dirty="0" smtClean="0"/>
              <a:t> </a:t>
            </a:r>
            <a:r>
              <a:rPr lang="en-US" sz="3000" dirty="0" err="1" smtClean="0"/>
              <a:t>mại</a:t>
            </a:r>
            <a:r>
              <a:rPr lang="en-US" sz="3000" dirty="0" smtClean="0"/>
              <a:t> </a:t>
            </a:r>
            <a:r>
              <a:rPr lang="en-US" sz="3000" dirty="0" err="1" smtClean="0"/>
              <a:t>diễn</a:t>
            </a:r>
            <a:r>
              <a:rPr lang="en-US" sz="3000" dirty="0" smtClean="0"/>
              <a:t> </a:t>
            </a:r>
            <a:r>
              <a:rPr lang="en-US" sz="3000" dirty="0" err="1" smtClean="0"/>
              <a:t>ra</a:t>
            </a:r>
            <a:r>
              <a:rPr lang="en-US" sz="3000" dirty="0" smtClean="0"/>
              <a:t> </a:t>
            </a:r>
            <a:r>
              <a:rPr lang="en-US" sz="3000" dirty="0" err="1" smtClean="0"/>
              <a:t>khi</a:t>
            </a:r>
            <a:r>
              <a:rPr lang="en-US" sz="3000" dirty="0" smtClean="0"/>
              <a:t> </a:t>
            </a:r>
            <a:r>
              <a:rPr lang="en-US" sz="3000" dirty="0" err="1" smtClean="0"/>
              <a:t>hai</a:t>
            </a:r>
            <a:r>
              <a:rPr lang="en-US" sz="3000" dirty="0" smtClean="0"/>
              <a:t> </a:t>
            </a:r>
            <a:r>
              <a:rPr lang="en-US" sz="3000" dirty="0" err="1" smtClean="0"/>
              <a:t>nước</a:t>
            </a:r>
            <a:r>
              <a:rPr lang="en-US" sz="3000" dirty="0" smtClean="0"/>
              <a:t> </a:t>
            </a:r>
            <a:r>
              <a:rPr lang="en-US" sz="3000" dirty="0" err="1" smtClean="0"/>
              <a:t>tự</a:t>
            </a:r>
            <a:r>
              <a:rPr lang="en-US" sz="3000" dirty="0" smtClean="0"/>
              <a:t> do </a:t>
            </a:r>
            <a:r>
              <a:rPr lang="en-US" sz="3000" dirty="0" err="1" smtClean="0"/>
              <a:t>hóa</a:t>
            </a:r>
            <a:r>
              <a:rPr lang="en-US" sz="3000" dirty="0" smtClean="0"/>
              <a:t> (</a:t>
            </a:r>
            <a:r>
              <a:rPr lang="en-US" sz="3000" dirty="0" err="1" smtClean="0"/>
              <a:t>chẳng</a:t>
            </a:r>
            <a:r>
              <a:rPr lang="en-US" sz="3000" dirty="0" smtClean="0"/>
              <a:t> </a:t>
            </a:r>
            <a:r>
              <a:rPr lang="en-US" sz="3000" dirty="0" err="1" smtClean="0"/>
              <a:t>hạn</a:t>
            </a:r>
            <a:r>
              <a:rPr lang="en-US" sz="3000" dirty="0" smtClean="0"/>
              <a:t> </a:t>
            </a:r>
            <a:r>
              <a:rPr lang="en-US" sz="3000" dirty="0" err="1" smtClean="0"/>
              <a:t>như</a:t>
            </a:r>
            <a:r>
              <a:rPr lang="en-US" sz="3000" dirty="0" smtClean="0"/>
              <a:t> </a:t>
            </a:r>
            <a:r>
              <a:rPr lang="en-US" sz="3000" dirty="0" err="1" smtClean="0"/>
              <a:t>Việt</a:t>
            </a:r>
            <a:r>
              <a:rPr lang="en-US" sz="3000" dirty="0" smtClean="0"/>
              <a:t> Nam </a:t>
            </a:r>
            <a:r>
              <a:rPr lang="en-US" sz="3000" dirty="0" err="1" smtClean="0"/>
              <a:t>có</a:t>
            </a:r>
            <a:r>
              <a:rPr lang="en-US" sz="3000" dirty="0" smtClean="0"/>
              <a:t> </a:t>
            </a:r>
            <a:r>
              <a:rPr lang="en-US" sz="3000" dirty="0" err="1" smtClean="0"/>
              <a:t>thể</a:t>
            </a:r>
            <a:r>
              <a:rPr lang="en-US" sz="3000" dirty="0" smtClean="0"/>
              <a:t> </a:t>
            </a:r>
            <a:r>
              <a:rPr lang="en-US" sz="3000" dirty="0" err="1" smtClean="0"/>
              <a:t>thua</a:t>
            </a:r>
            <a:r>
              <a:rPr lang="en-US" sz="3000" dirty="0" smtClean="0"/>
              <a:t> </a:t>
            </a:r>
            <a:r>
              <a:rPr lang="en-US" sz="3000" dirty="0" err="1" smtClean="0"/>
              <a:t>thiệt</a:t>
            </a:r>
            <a:r>
              <a:rPr lang="en-US" sz="3000" dirty="0" smtClean="0"/>
              <a:t> </a:t>
            </a:r>
            <a:r>
              <a:rPr lang="en-US" sz="3000" dirty="0" err="1" smtClean="0"/>
              <a:t>khi</a:t>
            </a:r>
            <a:r>
              <a:rPr lang="en-US" sz="3000" dirty="0" smtClean="0"/>
              <a:t> </a:t>
            </a:r>
            <a:r>
              <a:rPr lang="en-US" sz="3000" dirty="0" err="1" smtClean="0"/>
              <a:t>Trung</a:t>
            </a:r>
            <a:r>
              <a:rPr lang="en-US" sz="3000" dirty="0" smtClean="0"/>
              <a:t> </a:t>
            </a:r>
            <a:r>
              <a:rPr lang="en-US" sz="3000" dirty="0" err="1" smtClean="0"/>
              <a:t>Quốc</a:t>
            </a:r>
            <a:r>
              <a:rPr lang="en-US" sz="3000" dirty="0" smtClean="0"/>
              <a:t> </a:t>
            </a:r>
            <a:r>
              <a:rPr lang="en-US" sz="3000" dirty="0" err="1" smtClean="0"/>
              <a:t>và</a:t>
            </a:r>
            <a:r>
              <a:rPr lang="en-US" sz="3000" dirty="0" smtClean="0"/>
              <a:t> </a:t>
            </a:r>
            <a:r>
              <a:rPr lang="en-US" sz="3000" dirty="0" err="1" smtClean="0"/>
              <a:t>Nhật</a:t>
            </a:r>
            <a:r>
              <a:rPr lang="en-US" sz="3000" dirty="0" smtClean="0"/>
              <a:t> </a:t>
            </a:r>
            <a:r>
              <a:rPr lang="en-US" sz="3000" dirty="0" err="1" smtClean="0"/>
              <a:t>Bản</a:t>
            </a:r>
            <a:r>
              <a:rPr lang="en-US" sz="3000" dirty="0" smtClean="0"/>
              <a:t> </a:t>
            </a:r>
            <a:r>
              <a:rPr lang="en-US" sz="3000" dirty="0" err="1" smtClean="0"/>
              <a:t>dỡ</a:t>
            </a:r>
            <a:r>
              <a:rPr lang="en-US" sz="3000" dirty="0" smtClean="0"/>
              <a:t> </a:t>
            </a:r>
            <a:r>
              <a:rPr lang="en-US" sz="3000" dirty="0" err="1" smtClean="0"/>
              <a:t>bỏ</a:t>
            </a:r>
            <a:r>
              <a:rPr lang="en-US" sz="3000" dirty="0" smtClean="0"/>
              <a:t> </a:t>
            </a:r>
            <a:r>
              <a:rPr lang="en-US" sz="3000" dirty="0" err="1" smtClean="0"/>
              <a:t>thuế</a:t>
            </a:r>
            <a:r>
              <a:rPr lang="en-US" sz="3000" dirty="0" smtClean="0"/>
              <a:t>).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DCDBE92-9F4B-4A06-BA60-CB843B6471CA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0"/>
          <p:cNvSpPr>
            <a:spLocks noChangeArrowheads="1"/>
          </p:cNvSpPr>
          <p:nvPr/>
        </p:nvSpPr>
        <p:spPr bwMode="auto">
          <a:xfrm>
            <a:off x="3730625" y="3702050"/>
            <a:ext cx="895350" cy="519113"/>
          </a:xfrm>
          <a:prstGeom prst="rect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AU" sz="1800"/>
          </a:p>
        </p:txBody>
      </p:sp>
      <p:sp>
        <p:nvSpPr>
          <p:cNvPr id="32" name="Right Triangle 31"/>
          <p:cNvSpPr/>
          <p:nvPr/>
        </p:nvSpPr>
        <p:spPr bwMode="auto">
          <a:xfrm>
            <a:off x="4648200" y="3716338"/>
            <a:ext cx="804863" cy="504825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AU" sz="1800">
              <a:cs typeface="+mn-cs"/>
            </a:endParaRPr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971600" y="188913"/>
            <a:ext cx="6985000" cy="685800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tx1"/>
                </a:solidFill>
              </a:rPr>
              <a:t>Tạo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lập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thương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mại</a:t>
            </a: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ED5B91D-00DD-455A-8AD6-EDF1A2446D88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18437" name="Group 2"/>
          <p:cNvGrpSpPr>
            <a:grpSpLocks/>
          </p:cNvGrpSpPr>
          <p:nvPr/>
        </p:nvGrpSpPr>
        <p:grpSpPr bwMode="auto">
          <a:xfrm>
            <a:off x="1619250" y="2133600"/>
            <a:ext cx="6265863" cy="3671888"/>
            <a:chOff x="2903" y="8329"/>
            <a:chExt cx="6624" cy="3630"/>
          </a:xfrm>
        </p:grpSpPr>
        <p:sp>
          <p:nvSpPr>
            <p:cNvPr id="18460" name="Straight Connector 3"/>
            <p:cNvSpPr>
              <a:spLocks/>
            </p:cNvSpPr>
            <p:nvPr/>
          </p:nvSpPr>
          <p:spPr bwMode="auto">
            <a:xfrm flipH="1">
              <a:off x="2903" y="8329"/>
              <a:ext cx="58" cy="3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Straight Connector 4"/>
            <p:cNvSpPr>
              <a:spLocks/>
            </p:cNvSpPr>
            <p:nvPr/>
          </p:nvSpPr>
          <p:spPr bwMode="auto">
            <a:xfrm flipH="1">
              <a:off x="2915" y="11947"/>
              <a:ext cx="6612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Straight Connector 6"/>
            <p:cNvSpPr>
              <a:spLocks/>
            </p:cNvSpPr>
            <p:nvPr/>
          </p:nvSpPr>
          <p:spPr bwMode="auto">
            <a:xfrm flipH="1">
              <a:off x="3326" y="8329"/>
              <a:ext cx="3631" cy="30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Straight Connector 8"/>
            <p:cNvSpPr>
              <a:spLocks/>
            </p:cNvSpPr>
            <p:nvPr/>
          </p:nvSpPr>
          <p:spPr bwMode="auto">
            <a:xfrm>
              <a:off x="3741" y="8471"/>
              <a:ext cx="4873" cy="29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38" name="Text Box 12"/>
          <p:cNvSpPr txBox="1">
            <a:spLocks/>
          </p:cNvSpPr>
          <p:nvPr/>
        </p:nvSpPr>
        <p:spPr bwMode="auto">
          <a:xfrm>
            <a:off x="7092950" y="5084763"/>
            <a:ext cx="1047750" cy="34448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AU" sz="1800" dirty="0" err="1" smtClean="0">
                <a:latin typeface="Calibri" pitchFamily="34" charset="0"/>
              </a:rPr>
              <a:t>Cầu</a:t>
            </a:r>
            <a:endParaRPr lang="en-US" sz="1400" dirty="0"/>
          </a:p>
        </p:txBody>
      </p:sp>
      <p:sp>
        <p:nvSpPr>
          <p:cNvPr id="18439" name="Text Box 12"/>
          <p:cNvSpPr txBox="1">
            <a:spLocks/>
          </p:cNvSpPr>
          <p:nvPr/>
        </p:nvSpPr>
        <p:spPr bwMode="auto">
          <a:xfrm>
            <a:off x="5435600" y="2060575"/>
            <a:ext cx="1049338" cy="3444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AU" sz="1800" dirty="0" err="1" smtClean="0">
                <a:latin typeface="Calibri" pitchFamily="34" charset="0"/>
              </a:rPr>
              <a:t>Cung</a:t>
            </a:r>
            <a:endParaRPr lang="en-US" sz="1400" dirty="0"/>
          </a:p>
        </p:txBody>
      </p:sp>
      <p:sp>
        <p:nvSpPr>
          <p:cNvPr id="18440" name="Text Box 12"/>
          <p:cNvSpPr txBox="1">
            <a:spLocks/>
          </p:cNvSpPr>
          <p:nvPr/>
        </p:nvSpPr>
        <p:spPr bwMode="auto">
          <a:xfrm>
            <a:off x="971550" y="1916113"/>
            <a:ext cx="1047750" cy="34448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AU" sz="1800" b="1" dirty="0" err="1" smtClean="0">
                <a:latin typeface="Calibri" pitchFamily="34" charset="0"/>
              </a:rPr>
              <a:t>Giá</a:t>
            </a:r>
            <a:r>
              <a:rPr lang="en-AU" sz="1800" b="1" dirty="0" smtClean="0">
                <a:latin typeface="Calibri" pitchFamily="34" charset="0"/>
              </a:rPr>
              <a:t> </a:t>
            </a:r>
            <a:r>
              <a:rPr lang="en-AU" sz="1800" b="1" dirty="0" err="1" smtClean="0">
                <a:latin typeface="Calibri" pitchFamily="34" charset="0"/>
              </a:rPr>
              <a:t>cả</a:t>
            </a:r>
            <a:endParaRPr lang="en-US" sz="1400" b="1" dirty="0"/>
          </a:p>
        </p:txBody>
      </p:sp>
      <p:sp>
        <p:nvSpPr>
          <p:cNvPr id="18441" name="Text Box 12"/>
          <p:cNvSpPr txBox="1">
            <a:spLocks/>
          </p:cNvSpPr>
          <p:nvPr/>
        </p:nvSpPr>
        <p:spPr bwMode="auto">
          <a:xfrm>
            <a:off x="7267575" y="5894388"/>
            <a:ext cx="1049338" cy="3429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AU" sz="1800" b="1" dirty="0" err="1" smtClean="0">
                <a:latin typeface="Calibri" pitchFamily="34" charset="0"/>
              </a:rPr>
              <a:t>Lượng</a:t>
            </a:r>
            <a:endParaRPr lang="en-US" sz="1400" b="1" dirty="0"/>
          </a:p>
        </p:txBody>
      </p:sp>
      <p:sp>
        <p:nvSpPr>
          <p:cNvPr id="18442" name="Text Box 12"/>
          <p:cNvSpPr txBox="1">
            <a:spLocks/>
          </p:cNvSpPr>
          <p:nvPr/>
        </p:nvSpPr>
        <p:spPr bwMode="auto">
          <a:xfrm>
            <a:off x="3635375" y="5749925"/>
            <a:ext cx="936625" cy="3429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AU" sz="1800" dirty="0" err="1" smtClean="0">
                <a:latin typeface="Calibri" pitchFamily="34" charset="0"/>
              </a:rPr>
              <a:t>Nhập</a:t>
            </a:r>
            <a:r>
              <a:rPr lang="en-AU" sz="1800" dirty="0" smtClean="0">
                <a:latin typeface="Calibri" pitchFamily="34" charset="0"/>
              </a:rPr>
              <a:t> </a:t>
            </a:r>
            <a:r>
              <a:rPr lang="en-AU" sz="1800" dirty="0" err="1" smtClean="0">
                <a:latin typeface="Calibri" pitchFamily="34" charset="0"/>
              </a:rPr>
              <a:t>khẩu</a:t>
            </a:r>
            <a:endParaRPr lang="en-US" sz="1400" dirty="0"/>
          </a:p>
        </p:txBody>
      </p:sp>
      <p:sp>
        <p:nvSpPr>
          <p:cNvPr id="18443" name="Text Box 12"/>
          <p:cNvSpPr txBox="1">
            <a:spLocks/>
          </p:cNvSpPr>
          <p:nvPr/>
        </p:nvSpPr>
        <p:spPr bwMode="auto">
          <a:xfrm>
            <a:off x="1076325" y="4005263"/>
            <a:ext cx="576263" cy="3429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AU" sz="1800">
                <a:latin typeface="Calibri" pitchFamily="34" charset="0"/>
              </a:rPr>
              <a:t>Pw</a:t>
            </a:r>
            <a:endParaRPr lang="en-US" sz="1400"/>
          </a:p>
        </p:txBody>
      </p:sp>
      <p:sp>
        <p:nvSpPr>
          <p:cNvPr id="18444" name="Text Box 12"/>
          <p:cNvSpPr txBox="1">
            <a:spLocks/>
          </p:cNvSpPr>
          <p:nvPr/>
        </p:nvSpPr>
        <p:spPr bwMode="auto">
          <a:xfrm>
            <a:off x="971550" y="3505200"/>
            <a:ext cx="792163" cy="3444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AU" sz="1800">
                <a:latin typeface="Calibri" pitchFamily="34" charset="0"/>
              </a:rPr>
              <a:t>Pw+t</a:t>
            </a:r>
            <a:endParaRPr lang="en-US" sz="1400"/>
          </a:p>
        </p:txBody>
      </p:sp>
      <p:cxnSp>
        <p:nvCxnSpPr>
          <p:cNvPr id="18445" name="Straight Connector 30"/>
          <p:cNvCxnSpPr>
            <a:cxnSpLocks noChangeShapeType="1"/>
          </p:cNvCxnSpPr>
          <p:nvPr/>
        </p:nvCxnSpPr>
        <p:spPr bwMode="auto">
          <a:xfrm flipH="1" flipV="1">
            <a:off x="3694113" y="3789363"/>
            <a:ext cx="14287" cy="1993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6" name="Straight Connector 35"/>
          <p:cNvCxnSpPr>
            <a:cxnSpLocks noChangeShapeType="1"/>
          </p:cNvCxnSpPr>
          <p:nvPr/>
        </p:nvCxnSpPr>
        <p:spPr bwMode="auto">
          <a:xfrm>
            <a:off x="1692275" y="4221163"/>
            <a:ext cx="38877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8447" name="Text Box 12"/>
          <p:cNvSpPr txBox="1">
            <a:spLocks/>
          </p:cNvSpPr>
          <p:nvPr/>
        </p:nvSpPr>
        <p:spPr bwMode="auto">
          <a:xfrm>
            <a:off x="5453063" y="2641600"/>
            <a:ext cx="1689100" cy="8636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AU" sz="1800" dirty="0" err="1" smtClean="0">
                <a:latin typeface="Calibri" pitchFamily="34" charset="0"/>
              </a:rPr>
              <a:t>Tổn</a:t>
            </a:r>
            <a:r>
              <a:rPr lang="en-AU" sz="1800" dirty="0" smtClean="0">
                <a:latin typeface="Calibri" pitchFamily="34" charset="0"/>
              </a:rPr>
              <a:t> </a:t>
            </a:r>
            <a:r>
              <a:rPr lang="en-AU" sz="1800" dirty="0" err="1" smtClean="0">
                <a:latin typeface="Calibri" pitchFamily="34" charset="0"/>
              </a:rPr>
              <a:t>thất</a:t>
            </a:r>
            <a:r>
              <a:rPr lang="en-AU" sz="1800" dirty="0" smtClean="0">
                <a:latin typeface="Calibri" pitchFamily="34" charset="0"/>
              </a:rPr>
              <a:t> </a:t>
            </a:r>
            <a:r>
              <a:rPr lang="en-AU" sz="1800" dirty="0" err="1" smtClean="0">
                <a:latin typeface="Calibri" pitchFamily="34" charset="0"/>
              </a:rPr>
              <a:t>vô</a:t>
            </a:r>
            <a:r>
              <a:rPr lang="en-AU" sz="1800" dirty="0" smtClean="0">
                <a:latin typeface="Calibri" pitchFamily="34" charset="0"/>
              </a:rPr>
              <a:t> </a:t>
            </a:r>
            <a:r>
              <a:rPr lang="en-AU" sz="1800" dirty="0" err="1" smtClean="0">
                <a:latin typeface="Calibri" pitchFamily="34" charset="0"/>
              </a:rPr>
              <a:t>ích</a:t>
            </a:r>
            <a:endParaRPr lang="en-US" sz="1400" dirty="0"/>
          </a:p>
        </p:txBody>
      </p:sp>
      <p:sp>
        <p:nvSpPr>
          <p:cNvPr id="18448" name="Text Box 12"/>
          <p:cNvSpPr txBox="1">
            <a:spLocks/>
          </p:cNvSpPr>
          <p:nvPr/>
        </p:nvSpPr>
        <p:spPr bwMode="auto">
          <a:xfrm>
            <a:off x="250825" y="3716338"/>
            <a:ext cx="742950" cy="5413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AU" sz="1800" dirty="0" err="1" smtClean="0">
                <a:latin typeface="Calibri" pitchFamily="34" charset="0"/>
              </a:rPr>
              <a:t>Thuế</a:t>
            </a:r>
            <a:endParaRPr lang="en-US" sz="1400" dirty="0"/>
          </a:p>
        </p:txBody>
      </p:sp>
      <p:cxnSp>
        <p:nvCxnSpPr>
          <p:cNvPr id="44" name="Straight Arrow Connector 43"/>
          <p:cNvCxnSpPr>
            <a:endCxn id="18443" idx="0"/>
          </p:cNvCxnSpPr>
          <p:nvPr/>
        </p:nvCxnSpPr>
        <p:spPr bwMode="auto">
          <a:xfrm>
            <a:off x="849313" y="4005263"/>
            <a:ext cx="51435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ight Triangle 49"/>
          <p:cNvSpPr/>
          <p:nvPr/>
        </p:nvSpPr>
        <p:spPr bwMode="auto">
          <a:xfrm rot="16200000">
            <a:off x="3151187" y="3663951"/>
            <a:ext cx="538163" cy="576262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AU" sz="1800">
              <a:cs typeface="+mn-cs"/>
            </a:endParaRPr>
          </a:p>
        </p:txBody>
      </p:sp>
      <p:cxnSp>
        <p:nvCxnSpPr>
          <p:cNvPr id="18451" name="Straight Connector 44"/>
          <p:cNvCxnSpPr>
            <a:cxnSpLocks noChangeShapeType="1"/>
          </p:cNvCxnSpPr>
          <p:nvPr/>
        </p:nvCxnSpPr>
        <p:spPr bwMode="auto">
          <a:xfrm flipV="1">
            <a:off x="4637088" y="3716338"/>
            <a:ext cx="6350" cy="20891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52" name="Straight Connector 47"/>
          <p:cNvCxnSpPr>
            <a:cxnSpLocks noChangeShapeType="1"/>
          </p:cNvCxnSpPr>
          <p:nvPr/>
        </p:nvCxnSpPr>
        <p:spPr bwMode="auto">
          <a:xfrm>
            <a:off x="1692275" y="3716338"/>
            <a:ext cx="38877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8453" name="Left Brace 14"/>
          <p:cNvSpPr>
            <a:spLocks/>
          </p:cNvSpPr>
          <p:nvPr/>
        </p:nvSpPr>
        <p:spPr bwMode="auto">
          <a:xfrm>
            <a:off x="1476375" y="3752850"/>
            <a:ext cx="198438" cy="468313"/>
          </a:xfrm>
          <a:prstGeom prst="leftBrace">
            <a:avLst>
              <a:gd name="adj1" fmla="val 8347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AU" sz="1800"/>
          </a:p>
        </p:txBody>
      </p:sp>
      <p:cxnSp>
        <p:nvCxnSpPr>
          <p:cNvPr id="18454" name="Straight Arrow Connector 60"/>
          <p:cNvCxnSpPr>
            <a:cxnSpLocks noChangeShapeType="1"/>
          </p:cNvCxnSpPr>
          <p:nvPr/>
        </p:nvCxnSpPr>
        <p:spPr bwMode="auto">
          <a:xfrm flipH="1">
            <a:off x="4716463" y="3073400"/>
            <a:ext cx="695325" cy="87788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8455" name="Straight Arrow Connector 4101"/>
          <p:cNvCxnSpPr>
            <a:cxnSpLocks noChangeShapeType="1"/>
          </p:cNvCxnSpPr>
          <p:nvPr/>
        </p:nvCxnSpPr>
        <p:spPr bwMode="auto">
          <a:xfrm>
            <a:off x="3132137" y="5300663"/>
            <a:ext cx="232192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8456" name="Text Box 12"/>
          <p:cNvSpPr txBox="1">
            <a:spLocks/>
          </p:cNvSpPr>
          <p:nvPr/>
        </p:nvSpPr>
        <p:spPr bwMode="auto">
          <a:xfrm>
            <a:off x="6584950" y="3789363"/>
            <a:ext cx="1689100" cy="6477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AU" sz="1800" dirty="0" err="1" smtClean="0">
                <a:latin typeface="Calibri" pitchFamily="34" charset="0"/>
              </a:rPr>
              <a:t>Doanh</a:t>
            </a:r>
            <a:r>
              <a:rPr lang="en-AU" sz="1800" dirty="0" smtClean="0">
                <a:latin typeface="Calibri" pitchFamily="34" charset="0"/>
              </a:rPr>
              <a:t> </a:t>
            </a:r>
            <a:r>
              <a:rPr lang="en-AU" sz="1800" dirty="0" err="1" smtClean="0">
                <a:latin typeface="Calibri" pitchFamily="34" charset="0"/>
              </a:rPr>
              <a:t>thu</a:t>
            </a:r>
            <a:r>
              <a:rPr lang="en-AU" sz="1800" dirty="0" smtClean="0">
                <a:latin typeface="Calibri" pitchFamily="34" charset="0"/>
              </a:rPr>
              <a:t> </a:t>
            </a:r>
            <a:r>
              <a:rPr lang="en-AU" sz="1800" dirty="0" err="1" smtClean="0">
                <a:latin typeface="Calibri" pitchFamily="34" charset="0"/>
              </a:rPr>
              <a:t>thuế</a:t>
            </a:r>
            <a:endParaRPr lang="en-US" sz="1400" dirty="0"/>
          </a:p>
        </p:txBody>
      </p:sp>
      <p:cxnSp>
        <p:nvCxnSpPr>
          <p:cNvPr id="18457" name="Straight Arrow Connector 88"/>
          <p:cNvCxnSpPr>
            <a:cxnSpLocks noChangeShapeType="1"/>
            <a:stCxn id="18456" idx="1"/>
          </p:cNvCxnSpPr>
          <p:nvPr/>
        </p:nvCxnSpPr>
        <p:spPr bwMode="auto">
          <a:xfrm flipH="1" flipV="1">
            <a:off x="4178300" y="4103688"/>
            <a:ext cx="2406650" cy="952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8458" name="Straight Arrow Connector 34"/>
          <p:cNvCxnSpPr>
            <a:cxnSpLocks noChangeShapeType="1"/>
          </p:cNvCxnSpPr>
          <p:nvPr/>
        </p:nvCxnSpPr>
        <p:spPr bwMode="auto">
          <a:xfrm flipH="1">
            <a:off x="3635375" y="3073400"/>
            <a:ext cx="1746250" cy="87788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8459" name="Text Box 12"/>
          <p:cNvSpPr txBox="1">
            <a:spLocks/>
          </p:cNvSpPr>
          <p:nvPr/>
        </p:nvSpPr>
        <p:spPr bwMode="auto">
          <a:xfrm>
            <a:off x="7348984" y="1236663"/>
            <a:ext cx="1687512" cy="1976313"/>
          </a:xfrm>
          <a:prstGeom prst="rect">
            <a:avLst/>
          </a:prstGeom>
          <a:solidFill>
            <a:srgbClr val="FFC000"/>
          </a:solidFill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AU" sz="1800" dirty="0" err="1" smtClean="0">
                <a:latin typeface="Calibri" pitchFamily="34" charset="0"/>
              </a:rPr>
              <a:t>Nhập</a:t>
            </a:r>
            <a:r>
              <a:rPr lang="en-AU" sz="1800" dirty="0" smtClean="0">
                <a:latin typeface="Calibri" pitchFamily="34" charset="0"/>
              </a:rPr>
              <a:t> </a:t>
            </a:r>
            <a:r>
              <a:rPr lang="en-AU" sz="1800" dirty="0" err="1" smtClean="0">
                <a:latin typeface="Calibri" pitchFamily="34" charset="0"/>
              </a:rPr>
              <a:t>khẩu</a:t>
            </a:r>
            <a:r>
              <a:rPr lang="en-AU" sz="1800" dirty="0" smtClean="0">
                <a:latin typeface="Calibri" pitchFamily="34" charset="0"/>
              </a:rPr>
              <a:t> </a:t>
            </a:r>
            <a:r>
              <a:rPr lang="en-AU" sz="1800" dirty="0" err="1" smtClean="0">
                <a:latin typeface="Calibri" pitchFamily="34" charset="0"/>
              </a:rPr>
              <a:t>tăng</a:t>
            </a:r>
            <a:r>
              <a:rPr lang="en-AU" sz="1800" dirty="0" smtClean="0">
                <a:latin typeface="Calibri" pitchFamily="34" charset="0"/>
              </a:rPr>
              <a:t> </a:t>
            </a:r>
            <a:r>
              <a:rPr lang="en-AU" sz="1800" dirty="0" err="1" smtClean="0">
                <a:latin typeface="Calibri" pitchFamily="34" charset="0"/>
              </a:rPr>
              <a:t>khi</a:t>
            </a:r>
            <a:r>
              <a:rPr lang="en-AU" sz="1800" dirty="0" smtClean="0">
                <a:latin typeface="Calibri" pitchFamily="34" charset="0"/>
              </a:rPr>
              <a:t> </a:t>
            </a:r>
            <a:r>
              <a:rPr lang="en-AU" sz="1800" dirty="0" err="1" smtClean="0">
                <a:latin typeface="Calibri" pitchFamily="34" charset="0"/>
              </a:rPr>
              <a:t>dỡ</a:t>
            </a:r>
            <a:r>
              <a:rPr lang="en-AU" sz="1800" dirty="0" smtClean="0">
                <a:latin typeface="Calibri" pitchFamily="34" charset="0"/>
              </a:rPr>
              <a:t> </a:t>
            </a:r>
            <a:r>
              <a:rPr lang="en-AU" sz="1800" dirty="0" err="1" smtClean="0">
                <a:latin typeface="Calibri" pitchFamily="34" charset="0"/>
              </a:rPr>
              <a:t>bỏ</a:t>
            </a:r>
            <a:r>
              <a:rPr lang="en-AU" sz="1800" dirty="0" smtClean="0">
                <a:latin typeface="Calibri" pitchFamily="34" charset="0"/>
              </a:rPr>
              <a:t> </a:t>
            </a:r>
            <a:r>
              <a:rPr lang="en-AU" sz="1800" dirty="0" err="1" smtClean="0">
                <a:latin typeface="Calibri" pitchFamily="34" charset="0"/>
              </a:rPr>
              <a:t>thuế</a:t>
            </a:r>
            <a:r>
              <a:rPr lang="en-AU" sz="1800" dirty="0" smtClean="0">
                <a:latin typeface="Calibri" pitchFamily="34" charset="0"/>
              </a:rPr>
              <a:t> </a:t>
            </a:r>
            <a:r>
              <a:rPr lang="en-AU" sz="1800" dirty="0" err="1" smtClean="0">
                <a:latin typeface="Calibri" pitchFamily="34" charset="0"/>
              </a:rPr>
              <a:t>quan</a:t>
            </a:r>
            <a:r>
              <a:rPr lang="en-AU" sz="1800" dirty="0" smtClean="0">
                <a:latin typeface="Calibri" pitchFamily="34" charset="0"/>
              </a:rPr>
              <a:t>. </a:t>
            </a:r>
            <a:r>
              <a:rPr lang="en-AU" sz="1800" dirty="0" err="1" smtClean="0">
                <a:latin typeface="Calibri" pitchFamily="34" charset="0"/>
              </a:rPr>
              <a:t>Tổn</a:t>
            </a:r>
            <a:r>
              <a:rPr lang="en-AU" sz="1800" dirty="0" smtClean="0">
                <a:latin typeface="Calibri" pitchFamily="34" charset="0"/>
              </a:rPr>
              <a:t> </a:t>
            </a:r>
            <a:r>
              <a:rPr lang="en-AU" sz="1800" dirty="0" err="1" smtClean="0">
                <a:latin typeface="Calibri" pitchFamily="34" charset="0"/>
              </a:rPr>
              <a:t>thất</a:t>
            </a:r>
            <a:r>
              <a:rPr lang="en-AU" sz="1800" dirty="0" smtClean="0">
                <a:latin typeface="Calibri" pitchFamily="34" charset="0"/>
              </a:rPr>
              <a:t> </a:t>
            </a:r>
            <a:r>
              <a:rPr lang="en-AU" sz="1800" dirty="0" err="1" smtClean="0">
                <a:latin typeface="Calibri" pitchFamily="34" charset="0"/>
              </a:rPr>
              <a:t>vô</a:t>
            </a:r>
            <a:r>
              <a:rPr lang="en-AU" sz="1800" dirty="0" smtClean="0">
                <a:latin typeface="Calibri" pitchFamily="34" charset="0"/>
              </a:rPr>
              <a:t> </a:t>
            </a:r>
            <a:r>
              <a:rPr lang="en-AU" sz="1800" dirty="0" err="1" smtClean="0">
                <a:latin typeface="Calibri" pitchFamily="34" charset="0"/>
              </a:rPr>
              <a:t>ích</a:t>
            </a:r>
            <a:r>
              <a:rPr lang="en-AU" sz="1800" dirty="0" smtClean="0">
                <a:latin typeface="Calibri" pitchFamily="34" charset="0"/>
              </a:rPr>
              <a:t> </a:t>
            </a:r>
            <a:r>
              <a:rPr lang="en-AU" sz="1800" dirty="0" err="1" smtClean="0">
                <a:latin typeface="Calibri" pitchFamily="34" charset="0"/>
              </a:rPr>
              <a:t>được</a:t>
            </a:r>
            <a:r>
              <a:rPr lang="en-AU" sz="1800" dirty="0" smtClean="0">
                <a:latin typeface="Calibri" pitchFamily="34" charset="0"/>
              </a:rPr>
              <a:t> </a:t>
            </a:r>
            <a:r>
              <a:rPr lang="en-AU" sz="1800" dirty="0" err="1" smtClean="0">
                <a:latin typeface="Calibri" pitchFamily="34" charset="0"/>
              </a:rPr>
              <a:t>loại</a:t>
            </a:r>
            <a:r>
              <a:rPr lang="en-AU" sz="1800" dirty="0" smtClean="0">
                <a:latin typeface="Calibri" pitchFamily="34" charset="0"/>
              </a:rPr>
              <a:t> </a:t>
            </a:r>
            <a:r>
              <a:rPr lang="en-AU" sz="1800" dirty="0" err="1" smtClean="0">
                <a:latin typeface="Calibri" pitchFamily="34" charset="0"/>
              </a:rPr>
              <a:t>bỏ</a:t>
            </a:r>
            <a:r>
              <a:rPr lang="en-AU" sz="1800" dirty="0" smtClean="0">
                <a:latin typeface="Calibri" pitchFamily="34" charset="0"/>
              </a:rPr>
              <a:t>.</a:t>
            </a:r>
            <a:endParaRPr lang="en-US" sz="1400" dirty="0"/>
          </a:p>
        </p:txBody>
      </p:sp>
      <p:cxnSp>
        <p:nvCxnSpPr>
          <p:cNvPr id="33" name="Straight Connector 44"/>
          <p:cNvCxnSpPr>
            <a:cxnSpLocks noChangeShapeType="1"/>
          </p:cNvCxnSpPr>
          <p:nvPr/>
        </p:nvCxnSpPr>
        <p:spPr bwMode="auto">
          <a:xfrm flipV="1">
            <a:off x="5508104" y="4220170"/>
            <a:ext cx="0" cy="158531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5" name="Straight Connector 44"/>
          <p:cNvCxnSpPr>
            <a:cxnSpLocks noChangeShapeType="1"/>
          </p:cNvCxnSpPr>
          <p:nvPr/>
        </p:nvCxnSpPr>
        <p:spPr bwMode="auto">
          <a:xfrm flipV="1">
            <a:off x="3131840" y="4221088"/>
            <a:ext cx="0" cy="158531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19683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07504" y="188913"/>
            <a:ext cx="8928992" cy="685800"/>
          </a:xfrm>
        </p:spPr>
        <p:txBody>
          <a:bodyPr/>
          <a:lstStyle/>
          <a:p>
            <a:pPr marL="342900" indent="-342900"/>
            <a:r>
              <a:rPr lang="en-AU" sz="4000" b="1" dirty="0" err="1" smtClean="0">
                <a:solidFill>
                  <a:schemeClr val="tx1"/>
                </a:solidFill>
              </a:rPr>
              <a:t>Mô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hình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cân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bằng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tổng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thể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toàn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cầu</a:t>
            </a:r>
            <a:endParaRPr lang="en-AU" sz="4000" b="1" dirty="0" smtClean="0">
              <a:solidFill>
                <a:schemeClr val="tx1"/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8458200" cy="4419600"/>
          </a:xfrm>
        </p:spPr>
        <p:txBody>
          <a:bodyPr/>
          <a:lstStyle/>
          <a:p>
            <a:r>
              <a:rPr lang="en-US" sz="2800" dirty="0" smtClean="0"/>
              <a:t>GTAP</a:t>
            </a:r>
          </a:p>
          <a:p>
            <a:r>
              <a:rPr lang="en-US" sz="2800" dirty="0" err="1" smtClean="0"/>
              <a:t>Phiên</a:t>
            </a:r>
            <a:r>
              <a:rPr lang="en-US" sz="2800" dirty="0" smtClean="0"/>
              <a:t> </a:t>
            </a:r>
            <a:r>
              <a:rPr lang="en-US" sz="2800" dirty="0" err="1" smtClean="0"/>
              <a:t>bản</a:t>
            </a:r>
            <a:r>
              <a:rPr lang="en-US" sz="2800" dirty="0" smtClean="0"/>
              <a:t> 8, </a:t>
            </a:r>
            <a:r>
              <a:rPr lang="en-US" sz="2800" dirty="0" err="1" smtClean="0"/>
              <a:t>năm</a:t>
            </a:r>
            <a:r>
              <a:rPr lang="en-US" sz="2800" dirty="0" smtClean="0"/>
              <a:t> </a:t>
            </a:r>
            <a:r>
              <a:rPr lang="en-US" sz="2800" dirty="0" err="1" smtClean="0"/>
              <a:t>gốc</a:t>
            </a:r>
            <a:r>
              <a:rPr lang="en-US" sz="2800" dirty="0" smtClean="0"/>
              <a:t> 2007</a:t>
            </a:r>
          </a:p>
          <a:p>
            <a:r>
              <a:rPr lang="en-US" sz="2800" dirty="0" err="1" smtClean="0"/>
              <a:t>Thuế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thương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mại</a:t>
            </a:r>
            <a:r>
              <a:rPr lang="en-US" sz="2800" dirty="0" smtClean="0"/>
              <a:t> song </a:t>
            </a:r>
            <a:r>
              <a:rPr lang="en-US" sz="2800" dirty="0" err="1" smtClean="0"/>
              <a:t>phương</a:t>
            </a:r>
            <a:endParaRPr lang="en-US" sz="2800" dirty="0" smtClean="0"/>
          </a:p>
          <a:p>
            <a:r>
              <a:rPr lang="en-US" sz="2800" dirty="0" err="1" smtClean="0"/>
              <a:t>Bao</a:t>
            </a:r>
            <a:r>
              <a:rPr lang="en-US" sz="2800" dirty="0" smtClean="0"/>
              <a:t> </a:t>
            </a:r>
            <a:r>
              <a:rPr lang="en-US" sz="2800" dirty="0" err="1" smtClean="0"/>
              <a:t>gồm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ưu</a:t>
            </a:r>
            <a:r>
              <a:rPr lang="en-US" sz="2800" dirty="0" smtClean="0"/>
              <a:t> </a:t>
            </a:r>
            <a:r>
              <a:rPr lang="en-US" sz="2800" dirty="0" err="1" smtClean="0"/>
              <a:t>đãi</a:t>
            </a:r>
            <a:r>
              <a:rPr lang="en-US" sz="2800" dirty="0" smtClean="0"/>
              <a:t> </a:t>
            </a:r>
            <a:r>
              <a:rPr lang="en-US" sz="2800" dirty="0" err="1" smtClean="0"/>
              <a:t>thuế</a:t>
            </a:r>
            <a:r>
              <a:rPr lang="en-US" sz="2800" dirty="0" smtClean="0"/>
              <a:t> </a:t>
            </a:r>
            <a:r>
              <a:rPr lang="en-US" sz="2800" dirty="0" err="1" smtClean="0"/>
              <a:t>quan</a:t>
            </a:r>
            <a:r>
              <a:rPr lang="en-US" sz="2800" dirty="0" smtClean="0"/>
              <a:t> (</a:t>
            </a:r>
            <a:r>
              <a:rPr lang="en-US" sz="2800" dirty="0" err="1" smtClean="0"/>
              <a:t>cần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FTAs)</a:t>
            </a:r>
          </a:p>
          <a:p>
            <a:r>
              <a:rPr lang="en-US" sz="2800" dirty="0" err="1" smtClean="0"/>
              <a:t>Toàn</a:t>
            </a:r>
            <a:r>
              <a:rPr lang="en-US" sz="2800" dirty="0" smtClean="0"/>
              <a:t> </a:t>
            </a:r>
            <a:r>
              <a:rPr lang="en-US" sz="2800" dirty="0" err="1" smtClean="0"/>
              <a:t>bộ</a:t>
            </a:r>
            <a:r>
              <a:rPr lang="en-US" sz="2800" dirty="0" smtClean="0"/>
              <a:t> </a:t>
            </a:r>
            <a:r>
              <a:rPr lang="en-US" sz="2800" dirty="0" err="1" smtClean="0"/>
              <a:t>nền</a:t>
            </a:r>
            <a:r>
              <a:rPr lang="en-US" sz="2800" dirty="0" smtClean="0"/>
              <a:t> </a:t>
            </a:r>
            <a:r>
              <a:rPr lang="en-US" sz="2800" dirty="0" err="1" smtClean="0"/>
              <a:t>kinh</a:t>
            </a:r>
            <a:r>
              <a:rPr lang="en-US" sz="2800" dirty="0" smtClean="0"/>
              <a:t> </a:t>
            </a:r>
            <a:r>
              <a:rPr lang="en-US" sz="2800" dirty="0" err="1" smtClean="0"/>
              <a:t>tế</a:t>
            </a:r>
            <a:endParaRPr lang="en-US" sz="2800" dirty="0" smtClean="0"/>
          </a:p>
          <a:p>
            <a:r>
              <a:rPr lang="en-US" sz="2800" dirty="0" err="1" smtClean="0"/>
              <a:t>Bao</a:t>
            </a:r>
            <a:r>
              <a:rPr lang="en-US" sz="2800" dirty="0" smtClean="0"/>
              <a:t> </a:t>
            </a:r>
            <a:r>
              <a:rPr lang="en-US" sz="2800" dirty="0" err="1" smtClean="0"/>
              <a:t>gồm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nguồn</a:t>
            </a:r>
            <a:r>
              <a:rPr lang="en-US" sz="2800" dirty="0" smtClean="0"/>
              <a:t> </a:t>
            </a:r>
            <a:r>
              <a:rPr lang="en-US" sz="2800" dirty="0" err="1" smtClean="0"/>
              <a:t>lực</a:t>
            </a:r>
            <a:r>
              <a:rPr lang="en-US" sz="2800" dirty="0" smtClean="0"/>
              <a:t> </a:t>
            </a:r>
            <a:r>
              <a:rPr lang="en-US" sz="2800" dirty="0" err="1" smtClean="0"/>
              <a:t>hạn</a:t>
            </a:r>
            <a:r>
              <a:rPr lang="en-US" sz="2800" dirty="0" smtClean="0"/>
              <a:t> </a:t>
            </a:r>
            <a:r>
              <a:rPr lang="en-US" sz="2800" dirty="0" err="1" smtClean="0"/>
              <a:t>chế</a:t>
            </a:r>
            <a:r>
              <a:rPr lang="en-US" sz="2800" dirty="0" smtClean="0"/>
              <a:t> (</a:t>
            </a:r>
            <a:r>
              <a:rPr lang="en-US" sz="2800" dirty="0" err="1" smtClean="0"/>
              <a:t>như</a:t>
            </a:r>
            <a:r>
              <a:rPr lang="en-US" sz="2800" dirty="0" smtClean="0"/>
              <a:t> </a:t>
            </a:r>
            <a:r>
              <a:rPr lang="en-US" sz="2800" dirty="0" err="1" smtClean="0"/>
              <a:t>đất</a:t>
            </a:r>
            <a:r>
              <a:rPr lang="en-US" sz="2800" dirty="0" smtClean="0"/>
              <a:t> </a:t>
            </a:r>
            <a:r>
              <a:rPr lang="en-US" sz="2800" dirty="0" err="1" smtClean="0"/>
              <a:t>đai</a:t>
            </a:r>
            <a:r>
              <a:rPr lang="en-US" sz="2800" dirty="0" smtClean="0"/>
              <a:t>, </a:t>
            </a:r>
            <a:r>
              <a:rPr lang="en-US" sz="2800" dirty="0" err="1" smtClean="0"/>
              <a:t>lao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vốn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Hạn</a:t>
            </a:r>
            <a:r>
              <a:rPr lang="en-US" sz="2800" dirty="0" smtClean="0"/>
              <a:t> </a:t>
            </a:r>
            <a:r>
              <a:rPr lang="en-US" sz="2800" dirty="0" err="1" smtClean="0"/>
              <a:t>chế</a:t>
            </a:r>
            <a:r>
              <a:rPr lang="en-US" sz="2800" dirty="0" smtClean="0"/>
              <a:t> - </a:t>
            </a:r>
            <a:r>
              <a:rPr lang="en-US" sz="2800" dirty="0" err="1" smtClean="0"/>
              <a:t>mỗi</a:t>
            </a:r>
            <a:r>
              <a:rPr lang="en-US" sz="2800" dirty="0" smtClean="0"/>
              <a:t> </a:t>
            </a:r>
            <a:r>
              <a:rPr lang="en-US" sz="2800" dirty="0" err="1" smtClean="0"/>
              <a:t>quốc</a:t>
            </a:r>
            <a:r>
              <a:rPr lang="en-US" sz="2800" dirty="0" smtClean="0"/>
              <a:t> </a:t>
            </a:r>
            <a:r>
              <a:rPr lang="en-US" sz="2800" dirty="0" err="1" smtClean="0"/>
              <a:t>gia</a:t>
            </a:r>
            <a:r>
              <a:rPr lang="en-US" sz="2800" dirty="0" smtClean="0"/>
              <a:t>: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vùng</a:t>
            </a:r>
            <a:r>
              <a:rPr lang="en-US" sz="2800" dirty="0" smtClean="0"/>
              <a:t>,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hộ</a:t>
            </a:r>
            <a:r>
              <a:rPr lang="en-US" sz="2800" dirty="0" smtClean="0"/>
              <a:t> </a:t>
            </a:r>
            <a:r>
              <a:rPr lang="en-US" sz="2800" dirty="0" err="1" smtClean="0"/>
              <a:t>gia</a:t>
            </a:r>
            <a:r>
              <a:rPr lang="en-US" sz="2800" dirty="0" smtClean="0"/>
              <a:t> </a:t>
            </a:r>
            <a:r>
              <a:rPr lang="en-US" sz="2800" dirty="0" err="1" smtClean="0"/>
              <a:t>đình</a:t>
            </a:r>
            <a:endParaRPr lang="en-US" sz="2800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DCDBE92-9F4B-4A06-BA60-CB843B6471CA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6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2195736" y="260350"/>
            <a:ext cx="4770437" cy="685800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tx1"/>
                </a:solidFill>
              </a:rPr>
              <a:t>Các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kịch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bản</a:t>
            </a: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700213"/>
            <a:ext cx="8062913" cy="4419600"/>
          </a:xfrm>
        </p:spPr>
        <p:txBody>
          <a:bodyPr/>
          <a:lstStyle/>
          <a:p>
            <a:pPr>
              <a:defRPr/>
            </a:pPr>
            <a:r>
              <a:rPr lang="en-US" sz="3200" dirty="0" err="1" smtClean="0"/>
              <a:t>Kịch</a:t>
            </a:r>
            <a:r>
              <a:rPr lang="en-US" sz="3200" dirty="0" smtClean="0"/>
              <a:t> </a:t>
            </a:r>
            <a:r>
              <a:rPr lang="en-US" sz="3200" dirty="0" err="1" smtClean="0"/>
              <a:t>bản</a:t>
            </a:r>
            <a:r>
              <a:rPr lang="en-US" sz="3200" dirty="0" smtClean="0"/>
              <a:t> </a:t>
            </a:r>
            <a:r>
              <a:rPr lang="en-US" sz="3200" dirty="0" err="1" smtClean="0"/>
              <a:t>cơ</a:t>
            </a:r>
            <a:r>
              <a:rPr lang="en-US" sz="3200" dirty="0" smtClean="0"/>
              <a:t> </a:t>
            </a:r>
            <a:r>
              <a:rPr lang="en-US" sz="3200" dirty="0" err="1" smtClean="0"/>
              <a:t>sở</a:t>
            </a:r>
            <a:r>
              <a:rPr lang="en-US" sz="3200" dirty="0" smtClean="0"/>
              <a:t> </a:t>
            </a:r>
            <a:r>
              <a:rPr lang="en-US" sz="3200" dirty="0" err="1" smtClean="0"/>
              <a:t>cho</a:t>
            </a:r>
            <a:r>
              <a:rPr lang="en-US" sz="3200" dirty="0" smtClean="0"/>
              <a:t> 2015, 2020 </a:t>
            </a:r>
            <a:r>
              <a:rPr lang="en-US" sz="3200" dirty="0" err="1" smtClean="0"/>
              <a:t>và</a:t>
            </a:r>
            <a:r>
              <a:rPr lang="en-US" sz="3200" dirty="0" smtClean="0"/>
              <a:t> 2025</a:t>
            </a:r>
          </a:p>
          <a:p>
            <a:pPr>
              <a:defRPr/>
            </a:pPr>
            <a:r>
              <a:rPr lang="en-US" sz="3200" dirty="0" smtClean="0"/>
              <a:t>FTA ‘</a:t>
            </a:r>
            <a:r>
              <a:rPr lang="en-US" sz="3200" dirty="0" err="1" smtClean="0"/>
              <a:t>khiêm</a:t>
            </a:r>
            <a:r>
              <a:rPr lang="en-US" sz="3200" dirty="0" smtClean="0"/>
              <a:t> </a:t>
            </a:r>
            <a:r>
              <a:rPr lang="en-US" sz="3200" dirty="0" err="1" smtClean="0"/>
              <a:t>tốn</a:t>
            </a:r>
            <a:r>
              <a:rPr lang="en-US" sz="3200" dirty="0" smtClean="0"/>
              <a:t> </a:t>
            </a:r>
            <a:r>
              <a:rPr lang="en-US" sz="3200" dirty="0" err="1" smtClean="0"/>
              <a:t>nhất</a:t>
            </a:r>
            <a:r>
              <a:rPr lang="en-US" sz="3200" dirty="0" smtClean="0"/>
              <a:t>’ </a:t>
            </a:r>
            <a:r>
              <a:rPr lang="en-US" sz="3200" dirty="0" err="1" smtClean="0"/>
              <a:t>với</a:t>
            </a:r>
            <a:r>
              <a:rPr lang="en-US" sz="3200" dirty="0" smtClean="0"/>
              <a:t> </a:t>
            </a:r>
            <a:r>
              <a:rPr lang="en-US" sz="3200" dirty="0" err="1" smtClean="0"/>
              <a:t>rất</a:t>
            </a:r>
            <a:r>
              <a:rPr lang="en-US" sz="3200" dirty="0" smtClean="0"/>
              <a:t> </a:t>
            </a:r>
            <a:r>
              <a:rPr lang="en-US" sz="3200" dirty="0" err="1" smtClean="0"/>
              <a:t>nhiều</a:t>
            </a:r>
            <a:r>
              <a:rPr lang="en-US" sz="3200" dirty="0" smtClean="0"/>
              <a:t> </a:t>
            </a:r>
            <a:r>
              <a:rPr lang="en-US" sz="3200" dirty="0" err="1" smtClean="0"/>
              <a:t>miễn</a:t>
            </a:r>
            <a:r>
              <a:rPr lang="en-US" sz="3200" dirty="0" smtClean="0"/>
              <a:t> </a:t>
            </a:r>
            <a:r>
              <a:rPr lang="en-US" sz="3200" dirty="0" err="1" smtClean="0"/>
              <a:t>trừ</a:t>
            </a:r>
            <a:endParaRPr lang="en-US" sz="3200" dirty="0" smtClean="0"/>
          </a:p>
          <a:p>
            <a:pPr>
              <a:defRPr/>
            </a:pPr>
            <a:r>
              <a:rPr lang="en-US" sz="3200" dirty="0" smtClean="0"/>
              <a:t>FTA ‘</a:t>
            </a:r>
            <a:r>
              <a:rPr lang="en-US" sz="3200" dirty="0" err="1" smtClean="0"/>
              <a:t>tham</a:t>
            </a:r>
            <a:r>
              <a:rPr lang="en-US" sz="3200" dirty="0" smtClean="0"/>
              <a:t> </a:t>
            </a:r>
            <a:r>
              <a:rPr lang="en-US" sz="3200" dirty="0" err="1" smtClean="0"/>
              <a:t>vọng</a:t>
            </a:r>
            <a:r>
              <a:rPr lang="en-US" sz="3200" dirty="0" smtClean="0"/>
              <a:t>’ </a:t>
            </a:r>
            <a:r>
              <a:rPr lang="en-US" sz="3200" dirty="0" err="1" smtClean="0"/>
              <a:t>với</a:t>
            </a:r>
            <a:r>
              <a:rPr lang="en-US" sz="3200" dirty="0" smtClean="0"/>
              <a:t> </a:t>
            </a:r>
            <a:r>
              <a:rPr lang="en-US" sz="3200" dirty="0" err="1" smtClean="0"/>
              <a:t>một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miễn</a:t>
            </a:r>
            <a:r>
              <a:rPr lang="en-US" sz="3200" dirty="0" smtClean="0"/>
              <a:t> </a:t>
            </a:r>
            <a:r>
              <a:rPr lang="en-US" sz="3200" dirty="0" err="1" smtClean="0"/>
              <a:t>trừ</a:t>
            </a:r>
            <a:endParaRPr lang="en-US" sz="3200" dirty="0" smtClean="0"/>
          </a:p>
          <a:p>
            <a:pPr>
              <a:defRPr/>
            </a:pPr>
            <a:r>
              <a:rPr lang="en-US" sz="3200" dirty="0" smtClean="0"/>
              <a:t>FTA ‘</a:t>
            </a:r>
            <a:r>
              <a:rPr lang="en-US" sz="3200" dirty="0" err="1" smtClean="0"/>
              <a:t>tự</a:t>
            </a:r>
            <a:r>
              <a:rPr lang="en-US" sz="3200" dirty="0" smtClean="0"/>
              <a:t> do </a:t>
            </a:r>
            <a:r>
              <a:rPr lang="en-US" sz="3200" dirty="0" err="1" smtClean="0"/>
              <a:t>thương</a:t>
            </a:r>
            <a:r>
              <a:rPr lang="en-US" sz="3200" dirty="0" smtClean="0"/>
              <a:t> </a:t>
            </a:r>
            <a:r>
              <a:rPr lang="en-US" sz="3200" dirty="0" err="1" smtClean="0"/>
              <a:t>mại</a:t>
            </a:r>
            <a:r>
              <a:rPr lang="en-US" sz="3200" dirty="0" smtClean="0"/>
              <a:t>’ </a:t>
            </a:r>
            <a:r>
              <a:rPr lang="en-US" sz="3200" dirty="0" err="1" smtClean="0"/>
              <a:t>không</a:t>
            </a:r>
            <a:r>
              <a:rPr lang="en-US" sz="3200" dirty="0" smtClean="0"/>
              <a:t> </a:t>
            </a:r>
            <a:r>
              <a:rPr lang="en-US" sz="3200" dirty="0" err="1" smtClean="0"/>
              <a:t>miễn</a:t>
            </a:r>
            <a:r>
              <a:rPr lang="en-US" sz="3200" dirty="0" smtClean="0"/>
              <a:t> </a:t>
            </a:r>
            <a:r>
              <a:rPr lang="en-US" sz="3200" dirty="0" err="1" smtClean="0"/>
              <a:t>trừ</a:t>
            </a:r>
            <a:endParaRPr lang="en-US" sz="3200" dirty="0" smtClean="0"/>
          </a:p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1959E0A-162A-45D4-9C69-2E42FD7911D7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2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259632" y="188913"/>
            <a:ext cx="5903913" cy="685800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tx1"/>
                </a:solidFill>
              </a:rPr>
              <a:t>Kết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quả</a:t>
            </a: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813300"/>
          </a:xfrm>
        </p:spPr>
        <p:txBody>
          <a:bodyPr/>
          <a:lstStyle/>
          <a:p>
            <a:pPr lvl="1"/>
            <a:r>
              <a:rPr lang="en-US" sz="3600" dirty="0" err="1" smtClean="0"/>
              <a:t>Vĩ</a:t>
            </a:r>
            <a:r>
              <a:rPr lang="en-US" sz="3600" dirty="0" smtClean="0"/>
              <a:t> </a:t>
            </a:r>
            <a:r>
              <a:rPr lang="en-US" sz="3600" dirty="0" err="1" smtClean="0"/>
              <a:t>mô</a:t>
            </a:r>
            <a:endParaRPr lang="en-US" sz="3200" dirty="0" smtClean="0"/>
          </a:p>
          <a:p>
            <a:pPr lvl="2"/>
            <a:r>
              <a:rPr lang="en-US" sz="2800" dirty="0" err="1" smtClean="0"/>
              <a:t>Lợi</a:t>
            </a:r>
            <a:r>
              <a:rPr lang="en-US" sz="2800" dirty="0" smtClean="0"/>
              <a:t> </a:t>
            </a:r>
            <a:r>
              <a:rPr lang="en-US" sz="2800" dirty="0" err="1" smtClean="0"/>
              <a:t>ích</a:t>
            </a:r>
            <a:endParaRPr lang="en-US" sz="2800" dirty="0" smtClean="0"/>
          </a:p>
          <a:p>
            <a:pPr lvl="2"/>
            <a:r>
              <a:rPr lang="en-US" sz="2800" dirty="0" err="1" smtClean="0"/>
              <a:t>Xuất</a:t>
            </a:r>
            <a:r>
              <a:rPr lang="en-US" sz="2800" dirty="0" smtClean="0"/>
              <a:t> </a:t>
            </a:r>
            <a:r>
              <a:rPr lang="en-US" sz="2800" dirty="0" err="1" smtClean="0"/>
              <a:t>khẩu</a:t>
            </a:r>
            <a:endParaRPr lang="en-US" sz="2800" dirty="0" smtClean="0"/>
          </a:p>
          <a:p>
            <a:pPr lvl="2"/>
            <a:r>
              <a:rPr lang="en-US" sz="2800" dirty="0" err="1" smtClean="0"/>
              <a:t>Nhập</a:t>
            </a:r>
            <a:r>
              <a:rPr lang="en-US" sz="2800" dirty="0" smtClean="0"/>
              <a:t> </a:t>
            </a:r>
            <a:r>
              <a:rPr lang="en-US" sz="2800" dirty="0" err="1" smtClean="0"/>
              <a:t>khẩu</a:t>
            </a:r>
            <a:endParaRPr lang="en-US" sz="2800" dirty="0" smtClean="0"/>
          </a:p>
          <a:p>
            <a:pPr lvl="1"/>
            <a:r>
              <a:rPr lang="en-US" sz="3600" dirty="0" err="1" smtClean="0"/>
              <a:t>Ngành</a:t>
            </a:r>
            <a:endParaRPr lang="en-US" sz="3200" dirty="0" smtClean="0"/>
          </a:p>
          <a:p>
            <a:pPr lvl="2"/>
            <a:r>
              <a:rPr lang="en-US" sz="2800" dirty="0" err="1" smtClean="0"/>
              <a:t>Xuất</a:t>
            </a:r>
            <a:r>
              <a:rPr lang="en-US" sz="2800" dirty="0" smtClean="0"/>
              <a:t> </a:t>
            </a:r>
            <a:r>
              <a:rPr lang="en-US" sz="2800" dirty="0" err="1" smtClean="0"/>
              <a:t>khẩu</a:t>
            </a:r>
            <a:endParaRPr lang="en-US" sz="2800" dirty="0" smtClean="0"/>
          </a:p>
          <a:p>
            <a:pPr lvl="2"/>
            <a:r>
              <a:rPr lang="en-US" sz="2800" dirty="0" err="1" smtClean="0"/>
              <a:t>Sản</a:t>
            </a:r>
            <a:r>
              <a:rPr lang="en-US" sz="2800" dirty="0" smtClean="0"/>
              <a:t> </a:t>
            </a:r>
            <a:r>
              <a:rPr lang="en-US" sz="2800" dirty="0" err="1" smtClean="0"/>
              <a:t>lượng</a:t>
            </a:r>
            <a:endParaRPr lang="en-US" sz="2800" dirty="0" smtClean="0"/>
          </a:p>
          <a:p>
            <a:pPr lvl="2"/>
            <a:endParaRPr lang="en-US" sz="2800" dirty="0"/>
          </a:p>
          <a:p>
            <a:pPr marL="1044575" lvl="2" indent="0">
              <a:buNone/>
            </a:pPr>
            <a:r>
              <a:rPr lang="en-US" sz="2800" dirty="0" err="1" smtClean="0"/>
              <a:t>Nguồn</a:t>
            </a:r>
            <a:r>
              <a:rPr lang="en-US" sz="2800" dirty="0" smtClean="0"/>
              <a:t>: </a:t>
            </a:r>
            <a:r>
              <a:rPr lang="en-US" sz="2800" dirty="0" err="1" smtClean="0"/>
              <a:t>Mô</a:t>
            </a:r>
            <a:r>
              <a:rPr lang="en-US" sz="2800" dirty="0" smtClean="0"/>
              <a:t> </a:t>
            </a:r>
            <a:r>
              <a:rPr lang="en-US" sz="2800" dirty="0" err="1" smtClean="0"/>
              <a:t>phỏng</a:t>
            </a:r>
            <a:r>
              <a:rPr lang="en-US" sz="2800" dirty="0" smtClean="0"/>
              <a:t> GTAP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2B197D6-F7CC-4CCD-A5CE-F7D05E081F7C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20472" cy="685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AU" sz="3200" b="1" dirty="0" smtClean="0">
                <a:solidFill>
                  <a:schemeClr val="tx1"/>
                </a:solidFill>
              </a:rPr>
              <a:t>GDP </a:t>
            </a:r>
            <a:r>
              <a:rPr lang="en-AU" sz="3200" b="1" dirty="0" err="1" smtClean="0">
                <a:solidFill>
                  <a:schemeClr val="tx1"/>
                </a:solidFill>
              </a:rPr>
              <a:t>tiếp</a:t>
            </a:r>
            <a:r>
              <a:rPr lang="en-AU" sz="3200" b="1" dirty="0" smtClean="0">
                <a:solidFill>
                  <a:schemeClr val="tx1"/>
                </a:solidFill>
              </a:rPr>
              <a:t> </a:t>
            </a:r>
            <a:r>
              <a:rPr lang="en-AU" sz="3200" b="1" dirty="0" err="1" smtClean="0">
                <a:solidFill>
                  <a:schemeClr val="tx1"/>
                </a:solidFill>
              </a:rPr>
              <a:t>tục</a:t>
            </a:r>
            <a:r>
              <a:rPr lang="en-AU" sz="3200" b="1" dirty="0" smtClean="0">
                <a:solidFill>
                  <a:schemeClr val="tx1"/>
                </a:solidFill>
              </a:rPr>
              <a:t> </a:t>
            </a:r>
            <a:r>
              <a:rPr lang="en-AU" sz="3200" b="1" dirty="0" err="1" smtClean="0">
                <a:solidFill>
                  <a:schemeClr val="tx1"/>
                </a:solidFill>
              </a:rPr>
              <a:t>tăng</a:t>
            </a:r>
            <a:r>
              <a:rPr lang="en-AU" sz="3200" b="1" dirty="0" smtClean="0">
                <a:solidFill>
                  <a:schemeClr val="tx1"/>
                </a:solidFill>
              </a:rPr>
              <a:t> </a:t>
            </a:r>
            <a:r>
              <a:rPr lang="en-AU" sz="3200" b="1" dirty="0" err="1" smtClean="0">
                <a:solidFill>
                  <a:schemeClr val="tx1"/>
                </a:solidFill>
              </a:rPr>
              <a:t>trưởng</a:t>
            </a:r>
            <a:r>
              <a:rPr lang="en-AU" sz="3200" b="1" dirty="0" smtClean="0">
                <a:solidFill>
                  <a:schemeClr val="tx1"/>
                </a:solidFill>
              </a:rPr>
              <a:t> </a:t>
            </a:r>
            <a:r>
              <a:rPr lang="en-AU" sz="3200" b="1" dirty="0" err="1" smtClean="0">
                <a:solidFill>
                  <a:schemeClr val="tx1"/>
                </a:solidFill>
              </a:rPr>
              <a:t>nếu</a:t>
            </a:r>
            <a:r>
              <a:rPr lang="en-AU" sz="3200" b="1" dirty="0" smtClean="0">
                <a:solidFill>
                  <a:schemeClr val="tx1"/>
                </a:solidFill>
              </a:rPr>
              <a:t> </a:t>
            </a:r>
            <a:r>
              <a:rPr lang="en-AU" sz="3200" b="1" dirty="0" err="1" smtClean="0">
                <a:solidFill>
                  <a:schemeClr val="tx1"/>
                </a:solidFill>
              </a:rPr>
              <a:t>không</a:t>
            </a:r>
            <a:r>
              <a:rPr lang="en-AU" sz="3200" b="1" dirty="0" smtClean="0">
                <a:solidFill>
                  <a:schemeClr val="tx1"/>
                </a:solidFill>
              </a:rPr>
              <a:t> </a:t>
            </a:r>
            <a:r>
              <a:rPr lang="en-AU" sz="3200" b="1" dirty="0" err="1" smtClean="0">
                <a:solidFill>
                  <a:schemeClr val="tx1"/>
                </a:solidFill>
              </a:rPr>
              <a:t>có</a:t>
            </a:r>
            <a:r>
              <a:rPr lang="en-AU" sz="3200" b="1" dirty="0" smtClean="0">
                <a:solidFill>
                  <a:schemeClr val="tx1"/>
                </a:solidFill>
              </a:rPr>
              <a:t> </a:t>
            </a:r>
            <a:r>
              <a:rPr lang="en-AU" sz="2400" b="1" dirty="0" smtClean="0">
                <a:solidFill>
                  <a:schemeClr val="tx1"/>
                </a:solidFill>
              </a:rPr>
              <a:t>RCEP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24801CC-BDDF-4178-9305-69F67624C046}" type="slidenum">
              <a:rPr lang="en-US"/>
              <a:pPr/>
              <a:t>15</a:t>
            </a:fld>
            <a:endParaRPr lang="en-US"/>
          </a:p>
        </p:txBody>
      </p:sp>
      <p:sp>
        <p:nvSpPr>
          <p:cNvPr id="33798" name="TextBox 1"/>
          <p:cNvSpPr txBox="1">
            <a:spLocks noChangeArrowheads="1"/>
          </p:cNvSpPr>
          <p:nvPr/>
        </p:nvSpPr>
        <p:spPr bwMode="auto">
          <a:xfrm>
            <a:off x="468313" y="6092825"/>
            <a:ext cx="71278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AU" sz="2400" dirty="0"/>
          </a:p>
          <a:p>
            <a:endParaRPr lang="en-AU" sz="24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863734613"/>
              </p:ext>
            </p:extLst>
          </p:nvPr>
        </p:nvGraphicFramePr>
        <p:xfrm>
          <a:off x="468312" y="1412776"/>
          <a:ext cx="8280151" cy="4968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752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95536" y="188913"/>
            <a:ext cx="8496944" cy="685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AU" sz="3600" b="1" dirty="0" err="1">
                <a:solidFill>
                  <a:schemeClr val="tx1"/>
                </a:solidFill>
              </a:rPr>
              <a:t>Đóng</a:t>
            </a:r>
            <a:r>
              <a:rPr lang="en-AU" sz="3600" b="1" dirty="0">
                <a:solidFill>
                  <a:schemeClr val="tx1"/>
                </a:solidFill>
              </a:rPr>
              <a:t> </a:t>
            </a:r>
            <a:r>
              <a:rPr lang="en-AU" sz="3600" b="1" dirty="0" err="1">
                <a:solidFill>
                  <a:schemeClr val="tx1"/>
                </a:solidFill>
              </a:rPr>
              <a:t>góp</a:t>
            </a:r>
            <a:r>
              <a:rPr lang="en-AU" sz="3600" b="1" dirty="0">
                <a:solidFill>
                  <a:schemeClr val="tx1"/>
                </a:solidFill>
              </a:rPr>
              <a:t> </a:t>
            </a:r>
            <a:r>
              <a:rPr lang="en-AU" sz="3600" b="1" dirty="0" err="1">
                <a:solidFill>
                  <a:schemeClr val="tx1"/>
                </a:solidFill>
              </a:rPr>
              <a:t>của</a:t>
            </a:r>
            <a:r>
              <a:rPr lang="en-AU" sz="3600" b="1" dirty="0">
                <a:solidFill>
                  <a:schemeClr val="tx1"/>
                </a:solidFill>
              </a:rPr>
              <a:t> RCEP </a:t>
            </a:r>
            <a:r>
              <a:rPr lang="en-AU" sz="3600" b="1" dirty="0" err="1">
                <a:solidFill>
                  <a:schemeClr val="tx1"/>
                </a:solidFill>
              </a:rPr>
              <a:t>vào</a:t>
            </a:r>
            <a:r>
              <a:rPr lang="en-AU" sz="3600" b="1" dirty="0">
                <a:solidFill>
                  <a:schemeClr val="tx1"/>
                </a:solidFill>
              </a:rPr>
              <a:t> </a:t>
            </a:r>
            <a:r>
              <a:rPr lang="en-AU" sz="3600" b="1" dirty="0" err="1">
                <a:solidFill>
                  <a:schemeClr val="tx1"/>
                </a:solidFill>
              </a:rPr>
              <a:t>lợi</a:t>
            </a:r>
            <a:r>
              <a:rPr lang="en-AU" sz="3600" b="1" dirty="0">
                <a:solidFill>
                  <a:schemeClr val="tx1"/>
                </a:solidFill>
              </a:rPr>
              <a:t> </a:t>
            </a:r>
            <a:r>
              <a:rPr lang="en-AU" sz="3600" b="1" dirty="0" err="1">
                <a:solidFill>
                  <a:schemeClr val="tx1"/>
                </a:solidFill>
              </a:rPr>
              <a:t>ích</a:t>
            </a:r>
            <a:r>
              <a:rPr lang="en-AU" sz="3600" b="1" dirty="0">
                <a:solidFill>
                  <a:schemeClr val="tx1"/>
                </a:solidFill>
              </a:rPr>
              <a:t/>
            </a:r>
            <a:br>
              <a:rPr lang="en-AU" sz="3600" b="1" dirty="0">
                <a:solidFill>
                  <a:schemeClr val="tx1"/>
                </a:solidFill>
              </a:rPr>
            </a:br>
            <a:r>
              <a:rPr lang="en-AU" sz="2800" b="1" dirty="0" err="1">
                <a:solidFill>
                  <a:schemeClr val="tx1"/>
                </a:solidFill>
              </a:rPr>
              <a:t>Thay</a:t>
            </a:r>
            <a:r>
              <a:rPr lang="en-AU" sz="2800" b="1" dirty="0">
                <a:solidFill>
                  <a:schemeClr val="tx1"/>
                </a:solidFill>
              </a:rPr>
              <a:t> </a:t>
            </a:r>
            <a:r>
              <a:rPr lang="en-AU" sz="2800" b="1" dirty="0" err="1">
                <a:solidFill>
                  <a:schemeClr val="tx1"/>
                </a:solidFill>
              </a:rPr>
              <a:t>đổi</a:t>
            </a:r>
            <a:r>
              <a:rPr lang="en-AU" sz="2800" b="1" dirty="0">
                <a:solidFill>
                  <a:schemeClr val="tx1"/>
                </a:solidFill>
              </a:rPr>
              <a:t> </a:t>
            </a:r>
            <a:r>
              <a:rPr lang="en-AU" sz="2800" b="1" dirty="0" err="1">
                <a:solidFill>
                  <a:schemeClr val="tx1"/>
                </a:solidFill>
              </a:rPr>
              <a:t>lợi</a:t>
            </a:r>
            <a:r>
              <a:rPr lang="en-AU" sz="2800" b="1" dirty="0">
                <a:solidFill>
                  <a:schemeClr val="tx1"/>
                </a:solidFill>
              </a:rPr>
              <a:t> </a:t>
            </a:r>
            <a:r>
              <a:rPr lang="en-AU" sz="2800" b="1" dirty="0" err="1">
                <a:solidFill>
                  <a:schemeClr val="tx1"/>
                </a:solidFill>
              </a:rPr>
              <a:t>ích</a:t>
            </a:r>
            <a:r>
              <a:rPr lang="en-AU" sz="2800" b="1" dirty="0">
                <a:solidFill>
                  <a:schemeClr val="tx1"/>
                </a:solidFill>
              </a:rPr>
              <a:t> </a:t>
            </a:r>
            <a:r>
              <a:rPr lang="en-AU" sz="2800" b="1" dirty="0" err="1">
                <a:solidFill>
                  <a:schemeClr val="tx1"/>
                </a:solidFill>
              </a:rPr>
              <a:t>vào</a:t>
            </a:r>
            <a:r>
              <a:rPr lang="en-AU" sz="2800" b="1" dirty="0">
                <a:solidFill>
                  <a:schemeClr val="tx1"/>
                </a:solidFill>
              </a:rPr>
              <a:t> 2020 so </a:t>
            </a:r>
            <a:r>
              <a:rPr lang="en-AU" sz="2800" b="1" dirty="0" err="1">
                <a:solidFill>
                  <a:schemeClr val="tx1"/>
                </a:solidFill>
              </a:rPr>
              <a:t>với</a:t>
            </a:r>
            <a:r>
              <a:rPr lang="en-AU" sz="2800" b="1" dirty="0">
                <a:solidFill>
                  <a:schemeClr val="tx1"/>
                </a:solidFill>
              </a:rPr>
              <a:t>  2007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24801CC-BDDF-4178-9305-69F67624C046}" type="slidenum">
              <a:rPr lang="en-US"/>
              <a:pPr/>
              <a:t>16</a:t>
            </a:fld>
            <a:endParaRPr lang="en-US"/>
          </a:p>
        </p:txBody>
      </p:sp>
      <p:sp>
        <p:nvSpPr>
          <p:cNvPr id="33798" name="TextBox 1"/>
          <p:cNvSpPr txBox="1">
            <a:spLocks noChangeArrowheads="1"/>
          </p:cNvSpPr>
          <p:nvPr/>
        </p:nvSpPr>
        <p:spPr bwMode="auto">
          <a:xfrm>
            <a:off x="468313" y="6092825"/>
            <a:ext cx="71278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AU" sz="2400" dirty="0"/>
          </a:p>
          <a:p>
            <a:endParaRPr lang="en-AU" sz="24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81433503"/>
              </p:ext>
            </p:extLst>
          </p:nvPr>
        </p:nvGraphicFramePr>
        <p:xfrm>
          <a:off x="468312" y="1412776"/>
          <a:ext cx="8280151" cy="4968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1835696" y="2420888"/>
            <a:ext cx="6624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1217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23528" y="188912"/>
            <a:ext cx="8568952" cy="100783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sz="4000" b="1" dirty="0" err="1" smtClean="0">
                <a:solidFill>
                  <a:schemeClr val="tx1"/>
                </a:solidFill>
              </a:rPr>
              <a:t>Đóng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góp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của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smtClean="0">
                <a:solidFill>
                  <a:schemeClr val="tx1"/>
                </a:solidFill>
              </a:rPr>
              <a:t>RCEP </a:t>
            </a:r>
            <a:r>
              <a:rPr lang="en-AU" sz="4000" b="1" dirty="0" err="1" smtClean="0">
                <a:solidFill>
                  <a:schemeClr val="tx1"/>
                </a:solidFill>
              </a:rPr>
              <a:t>vào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lợi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íc</a:t>
            </a:r>
            <a:r>
              <a:rPr lang="en-AU" sz="4000" b="1" dirty="0" err="1" smtClean="0">
                <a:solidFill>
                  <a:schemeClr val="tx1"/>
                </a:solidFill>
              </a:rPr>
              <a:t>h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năm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smtClean="0">
                <a:solidFill>
                  <a:schemeClr val="tx1"/>
                </a:solidFill>
              </a:rPr>
              <a:t>2020 (</a:t>
            </a:r>
            <a:r>
              <a:rPr lang="en-AU" sz="4000" b="1" dirty="0" err="1" smtClean="0">
                <a:solidFill>
                  <a:schemeClr val="tx1"/>
                </a:solidFill>
              </a:rPr>
              <a:t>cơ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sở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là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smtClean="0">
                <a:solidFill>
                  <a:schemeClr val="tx1"/>
                </a:solidFill>
              </a:rPr>
              <a:t>$60,000tr)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24801CC-BDDF-4178-9305-69F67624C046}" type="slidenum">
              <a:rPr lang="en-US"/>
              <a:pPr/>
              <a:t>17</a:t>
            </a:fld>
            <a:endParaRPr lang="en-US"/>
          </a:p>
        </p:txBody>
      </p:sp>
      <p:sp>
        <p:nvSpPr>
          <p:cNvPr id="33798" name="TextBox 1"/>
          <p:cNvSpPr txBox="1">
            <a:spLocks noChangeArrowheads="1"/>
          </p:cNvSpPr>
          <p:nvPr/>
        </p:nvSpPr>
        <p:spPr bwMode="auto">
          <a:xfrm>
            <a:off x="468313" y="6092825"/>
            <a:ext cx="71278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AU" sz="2400" dirty="0"/>
          </a:p>
          <a:p>
            <a:endParaRPr lang="en-AU" sz="24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46680882"/>
              </p:ext>
            </p:extLst>
          </p:nvPr>
        </p:nvGraphicFramePr>
        <p:xfrm>
          <a:off x="468312" y="1412776"/>
          <a:ext cx="8280151" cy="4968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1835696" y="4077072"/>
            <a:ext cx="6624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Oval 1"/>
          <p:cNvSpPr/>
          <p:nvPr/>
        </p:nvSpPr>
        <p:spPr bwMode="auto">
          <a:xfrm>
            <a:off x="740718" y="5661719"/>
            <a:ext cx="1152128" cy="50358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49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2898" y="332656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AU" sz="3600" b="1" dirty="0" err="1" smtClean="0">
                <a:solidFill>
                  <a:schemeClr val="tx1"/>
                </a:solidFill>
              </a:rPr>
              <a:t>Lợi</a:t>
            </a:r>
            <a:r>
              <a:rPr lang="en-AU" sz="3600" b="1" dirty="0" smtClean="0">
                <a:solidFill>
                  <a:schemeClr val="tx1"/>
                </a:solidFill>
              </a:rPr>
              <a:t> </a:t>
            </a:r>
            <a:r>
              <a:rPr lang="en-AU" sz="3600" b="1" dirty="0" err="1" smtClean="0">
                <a:solidFill>
                  <a:schemeClr val="tx1"/>
                </a:solidFill>
              </a:rPr>
              <a:t>ích</a:t>
            </a:r>
            <a:r>
              <a:rPr lang="en-AU" sz="3600" b="1" dirty="0" smtClean="0">
                <a:solidFill>
                  <a:schemeClr val="tx1"/>
                </a:solidFill>
              </a:rPr>
              <a:t> </a:t>
            </a:r>
            <a:r>
              <a:rPr lang="en-AU" sz="3600" b="1" dirty="0" err="1" smtClean="0">
                <a:solidFill>
                  <a:schemeClr val="tx1"/>
                </a:solidFill>
              </a:rPr>
              <a:t>trong</a:t>
            </a:r>
            <a:r>
              <a:rPr lang="en-AU" sz="3600" b="1" dirty="0" smtClean="0">
                <a:solidFill>
                  <a:schemeClr val="tx1"/>
                </a:solidFill>
              </a:rPr>
              <a:t> </a:t>
            </a:r>
            <a:r>
              <a:rPr lang="en-AU" sz="3600" b="1" dirty="0" err="1" smtClean="0">
                <a:solidFill>
                  <a:schemeClr val="tx1"/>
                </a:solidFill>
              </a:rPr>
              <a:t>trung</a:t>
            </a:r>
            <a:r>
              <a:rPr lang="en-AU" sz="3600" b="1" dirty="0" smtClean="0">
                <a:solidFill>
                  <a:schemeClr val="tx1"/>
                </a:solidFill>
              </a:rPr>
              <a:t> </a:t>
            </a:r>
            <a:r>
              <a:rPr lang="en-AU" sz="3600" b="1" dirty="0" err="1" smtClean="0">
                <a:solidFill>
                  <a:schemeClr val="tx1"/>
                </a:solidFill>
              </a:rPr>
              <a:t>tâm</a:t>
            </a:r>
            <a:r>
              <a:rPr lang="en-AU" sz="3600" b="1" dirty="0" smtClean="0">
                <a:solidFill>
                  <a:schemeClr val="tx1"/>
                </a:solidFill>
              </a:rPr>
              <a:t> &amp; </a:t>
            </a:r>
            <a:r>
              <a:rPr lang="en-AU" sz="3600" b="1" dirty="0" err="1" smtClean="0">
                <a:solidFill>
                  <a:schemeClr val="tx1"/>
                </a:solidFill>
              </a:rPr>
              <a:t>nhánh</a:t>
            </a:r>
            <a:r>
              <a:rPr lang="en-AU" sz="3600" b="1" dirty="0" smtClean="0">
                <a:solidFill>
                  <a:schemeClr val="tx1"/>
                </a:solidFill>
              </a:rPr>
              <a:t> </a:t>
            </a:r>
            <a:r>
              <a:rPr lang="en-AU" sz="3600" b="1" dirty="0" err="1" smtClean="0">
                <a:solidFill>
                  <a:schemeClr val="tx1"/>
                </a:solidFill>
              </a:rPr>
              <a:t>và</a:t>
            </a:r>
            <a:r>
              <a:rPr lang="en-AU" sz="3600" b="1" dirty="0" smtClean="0">
                <a:solidFill>
                  <a:schemeClr val="tx1"/>
                </a:solidFill>
              </a:rPr>
              <a:t> </a:t>
            </a:r>
            <a:r>
              <a:rPr lang="en-AU" sz="3600" b="1" dirty="0" err="1" smtClean="0">
                <a:solidFill>
                  <a:schemeClr val="tx1"/>
                </a:solidFill>
              </a:rPr>
              <a:t>toàn</a:t>
            </a:r>
            <a:r>
              <a:rPr lang="en-AU" sz="3600" b="1" dirty="0" smtClean="0">
                <a:solidFill>
                  <a:schemeClr val="tx1"/>
                </a:solidFill>
              </a:rPr>
              <a:t> </a:t>
            </a:r>
            <a:r>
              <a:rPr lang="en-AU" sz="3600" b="1" dirty="0" err="1" smtClean="0">
                <a:solidFill>
                  <a:schemeClr val="tx1"/>
                </a:solidFill>
              </a:rPr>
              <a:t>diện</a:t>
            </a:r>
            <a:r>
              <a:rPr lang="en-AU" sz="3600" b="1" dirty="0" smtClean="0">
                <a:solidFill>
                  <a:schemeClr val="tx1"/>
                </a:solidFill>
              </a:rPr>
              <a:t> </a:t>
            </a:r>
            <a:r>
              <a:rPr lang="en-AU" sz="3600" b="1" dirty="0" err="1" smtClean="0">
                <a:solidFill>
                  <a:schemeClr val="tx1"/>
                </a:solidFill>
              </a:rPr>
              <a:t>vào</a:t>
            </a:r>
            <a:r>
              <a:rPr lang="en-AU" sz="3600" b="1" dirty="0" smtClean="0">
                <a:solidFill>
                  <a:schemeClr val="tx1"/>
                </a:solidFill>
              </a:rPr>
              <a:t> </a:t>
            </a:r>
            <a:r>
              <a:rPr lang="en-AU" sz="3100" b="1" dirty="0" smtClean="0">
                <a:solidFill>
                  <a:schemeClr val="tx1"/>
                </a:solidFill>
              </a:rPr>
              <a:t>2020 (</a:t>
            </a:r>
            <a:r>
              <a:rPr lang="en-AU" sz="3100" b="1" dirty="0" err="1" smtClean="0">
                <a:solidFill>
                  <a:schemeClr val="tx1"/>
                </a:solidFill>
              </a:rPr>
              <a:t>gốc</a:t>
            </a:r>
            <a:r>
              <a:rPr lang="en-AU" sz="3100" b="1" dirty="0" smtClean="0">
                <a:solidFill>
                  <a:schemeClr val="tx1"/>
                </a:solidFill>
              </a:rPr>
              <a:t> </a:t>
            </a:r>
            <a:r>
              <a:rPr lang="en-AU" sz="3100" b="1" dirty="0">
                <a:solidFill>
                  <a:schemeClr val="tx1"/>
                </a:solidFill>
              </a:rPr>
              <a:t>$60,000m)</a:t>
            </a:r>
            <a:r>
              <a:rPr lang="en-AU" sz="3600" b="1" dirty="0">
                <a:solidFill>
                  <a:schemeClr val="tx1"/>
                </a:solidFill>
              </a:rPr>
              <a:t/>
            </a:r>
            <a:br>
              <a:rPr lang="en-AU" sz="3600" b="1" dirty="0">
                <a:solidFill>
                  <a:schemeClr val="tx1"/>
                </a:solidFill>
              </a:rPr>
            </a:br>
            <a:endParaRPr lang="en-AU" sz="3600" b="1" dirty="0">
              <a:solidFill>
                <a:schemeClr val="tx1"/>
              </a:solidFill>
            </a:endParaRP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24801CC-BDDF-4178-9305-69F67624C046}" type="slidenum">
              <a:rPr lang="en-US"/>
              <a:pPr/>
              <a:t>18</a:t>
            </a:fld>
            <a:endParaRPr lang="en-US"/>
          </a:p>
        </p:txBody>
      </p:sp>
      <p:sp>
        <p:nvSpPr>
          <p:cNvPr id="33798" name="TextBox 1"/>
          <p:cNvSpPr txBox="1">
            <a:spLocks noChangeArrowheads="1"/>
          </p:cNvSpPr>
          <p:nvPr/>
        </p:nvSpPr>
        <p:spPr bwMode="auto">
          <a:xfrm>
            <a:off x="468313" y="6092825"/>
            <a:ext cx="71278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AU" sz="2400" dirty="0"/>
          </a:p>
          <a:p>
            <a:endParaRPr lang="en-AU" sz="24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57466180"/>
              </p:ext>
            </p:extLst>
          </p:nvPr>
        </p:nvGraphicFramePr>
        <p:xfrm>
          <a:off x="468312" y="1412776"/>
          <a:ext cx="8280151" cy="4500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 bwMode="auto">
          <a:xfrm>
            <a:off x="1835696" y="3645024"/>
            <a:ext cx="57604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Oval 1"/>
          <p:cNvSpPr/>
          <p:nvPr/>
        </p:nvSpPr>
        <p:spPr bwMode="auto">
          <a:xfrm>
            <a:off x="740718" y="5157663"/>
            <a:ext cx="1152128" cy="50358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6092825"/>
            <a:ext cx="8244407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 sz="2000" dirty="0" err="1" smtClean="0"/>
              <a:t>Tác</a:t>
            </a:r>
            <a:r>
              <a:rPr lang="en-AU" sz="2000" dirty="0" smtClean="0"/>
              <a:t> </a:t>
            </a:r>
            <a:r>
              <a:rPr lang="en-AU" sz="2000" dirty="0" err="1" smtClean="0"/>
              <a:t>động</a:t>
            </a:r>
            <a:r>
              <a:rPr lang="en-AU" sz="2000" dirty="0" smtClean="0"/>
              <a:t> </a:t>
            </a:r>
            <a:r>
              <a:rPr lang="en-AU" sz="2000" dirty="0" err="1" smtClean="0"/>
              <a:t>tiêu</a:t>
            </a:r>
            <a:r>
              <a:rPr lang="en-AU" sz="2000" dirty="0" smtClean="0"/>
              <a:t> </a:t>
            </a:r>
            <a:r>
              <a:rPr lang="en-AU" sz="2000" dirty="0" err="1" smtClean="0"/>
              <a:t>cực</a:t>
            </a:r>
            <a:r>
              <a:rPr lang="en-AU" sz="2000" dirty="0" smtClean="0"/>
              <a:t> </a:t>
            </a:r>
            <a:r>
              <a:rPr lang="en-AU" sz="2000" dirty="0" err="1" smtClean="0"/>
              <a:t>đến</a:t>
            </a:r>
            <a:r>
              <a:rPr lang="en-AU" sz="2000" dirty="0" smtClean="0"/>
              <a:t> </a:t>
            </a:r>
            <a:r>
              <a:rPr lang="en-AU" sz="2000" dirty="0" err="1" smtClean="0"/>
              <a:t>của</a:t>
            </a:r>
            <a:r>
              <a:rPr lang="en-AU" sz="2000" dirty="0" smtClean="0"/>
              <a:t> </a:t>
            </a:r>
            <a:r>
              <a:rPr lang="en-AU" sz="2000" dirty="0" err="1" smtClean="0"/>
              <a:t>chệch</a:t>
            </a:r>
            <a:r>
              <a:rPr lang="en-AU" sz="2000" dirty="0" smtClean="0"/>
              <a:t> </a:t>
            </a:r>
            <a:r>
              <a:rPr lang="en-AU" sz="2000" dirty="0" err="1" smtClean="0"/>
              <a:t>hướng</a:t>
            </a:r>
            <a:r>
              <a:rPr lang="en-AU" sz="2000" dirty="0" smtClean="0"/>
              <a:t> TM </a:t>
            </a:r>
            <a:r>
              <a:rPr lang="en-AU" sz="2000" dirty="0" err="1" smtClean="0"/>
              <a:t>đến</a:t>
            </a:r>
            <a:r>
              <a:rPr lang="en-AU" sz="2000" dirty="0" smtClean="0"/>
              <a:t> </a:t>
            </a:r>
            <a:r>
              <a:rPr lang="en-AU" sz="2000" dirty="0" err="1" smtClean="0"/>
              <a:t>Việt</a:t>
            </a:r>
            <a:r>
              <a:rPr lang="en-AU" sz="2000" dirty="0" smtClean="0"/>
              <a:t> Nam </a:t>
            </a:r>
            <a:r>
              <a:rPr lang="en-AU" sz="2000" dirty="0" err="1" smtClean="0"/>
              <a:t>có</a:t>
            </a:r>
            <a:r>
              <a:rPr lang="en-AU" sz="2000" dirty="0" smtClean="0"/>
              <a:t> </a:t>
            </a:r>
            <a:r>
              <a:rPr lang="en-AU" sz="2000" dirty="0" err="1" smtClean="0"/>
              <a:t>thể</a:t>
            </a:r>
            <a:r>
              <a:rPr lang="en-AU" sz="2000" dirty="0" smtClean="0"/>
              <a:t> </a:t>
            </a:r>
            <a:r>
              <a:rPr lang="en-AU" sz="2000" dirty="0" err="1" smtClean="0"/>
              <a:t>là</a:t>
            </a:r>
            <a:r>
              <a:rPr lang="en-AU" sz="2000" dirty="0" smtClean="0"/>
              <a:t> </a:t>
            </a:r>
            <a:r>
              <a:rPr lang="en-AU" sz="2000" dirty="0" err="1" smtClean="0"/>
              <a:t>phần</a:t>
            </a:r>
            <a:r>
              <a:rPr lang="en-AU" sz="2000" dirty="0" smtClean="0"/>
              <a:t> </a:t>
            </a:r>
            <a:r>
              <a:rPr lang="en-AU" sz="2000" dirty="0" err="1" smtClean="0"/>
              <a:t>lớn</a:t>
            </a:r>
            <a:r>
              <a:rPr lang="en-AU" sz="2000" dirty="0" smtClean="0"/>
              <a:t> </a:t>
            </a:r>
            <a:r>
              <a:rPr lang="en-AU" sz="2000" dirty="0" err="1" smtClean="0"/>
              <a:t>với</a:t>
            </a:r>
            <a:r>
              <a:rPr lang="en-AU" sz="2000" dirty="0" smtClean="0"/>
              <a:t> </a:t>
            </a:r>
            <a:r>
              <a:rPr lang="en-AU" sz="2000" dirty="0" err="1" smtClean="0"/>
              <a:t>sự</a:t>
            </a:r>
            <a:r>
              <a:rPr lang="en-AU" sz="2000" dirty="0" smtClean="0"/>
              <a:t> </a:t>
            </a:r>
            <a:r>
              <a:rPr lang="en-AU" sz="2000" dirty="0" err="1" smtClean="0"/>
              <a:t>gia</a:t>
            </a:r>
            <a:r>
              <a:rPr lang="en-AU" sz="2000" dirty="0" smtClean="0"/>
              <a:t> </a:t>
            </a:r>
            <a:r>
              <a:rPr lang="en-AU" sz="2000" dirty="0" err="1" smtClean="0"/>
              <a:t>tăng</a:t>
            </a:r>
            <a:r>
              <a:rPr lang="en-AU" sz="2000" dirty="0" smtClean="0"/>
              <a:t> TM </a:t>
            </a:r>
            <a:r>
              <a:rPr lang="en-AU" sz="2000" dirty="0" err="1" smtClean="0"/>
              <a:t>của</a:t>
            </a:r>
            <a:r>
              <a:rPr lang="en-AU" sz="2000" dirty="0" smtClean="0"/>
              <a:t> </a:t>
            </a:r>
            <a:r>
              <a:rPr lang="en-AU" sz="2000" dirty="0" err="1" smtClean="0"/>
              <a:t>Trung</a:t>
            </a:r>
            <a:r>
              <a:rPr lang="en-AU" sz="2000" dirty="0" smtClean="0"/>
              <a:t> </a:t>
            </a:r>
            <a:r>
              <a:rPr lang="en-AU" sz="2000" dirty="0" err="1" smtClean="0"/>
              <a:t>Quốc</a:t>
            </a:r>
            <a:r>
              <a:rPr lang="en-AU" sz="2000" dirty="0" smtClean="0"/>
              <a:t>, </a:t>
            </a:r>
            <a:r>
              <a:rPr lang="en-AU" sz="2000" dirty="0" err="1" smtClean="0"/>
              <a:t>Nhật</a:t>
            </a:r>
            <a:r>
              <a:rPr lang="en-AU" sz="2000" dirty="0" smtClean="0"/>
              <a:t> </a:t>
            </a:r>
            <a:r>
              <a:rPr lang="en-AU" sz="2000" dirty="0" err="1" smtClean="0"/>
              <a:t>Bản</a:t>
            </a:r>
            <a:r>
              <a:rPr lang="en-AU" sz="2000" dirty="0" smtClean="0"/>
              <a:t> </a:t>
            </a:r>
            <a:r>
              <a:rPr lang="en-AU" sz="2000" dirty="0" err="1" smtClean="0"/>
              <a:t>và</a:t>
            </a:r>
            <a:r>
              <a:rPr lang="en-AU" sz="2000" dirty="0" smtClean="0"/>
              <a:t> </a:t>
            </a:r>
            <a:r>
              <a:rPr lang="en-AU" sz="2000" dirty="0" err="1" smtClean="0"/>
              <a:t>Hàn</a:t>
            </a:r>
            <a:r>
              <a:rPr lang="en-AU" sz="2000" dirty="0" smtClean="0"/>
              <a:t> </a:t>
            </a:r>
            <a:r>
              <a:rPr lang="en-AU" sz="2000" dirty="0" err="1" smtClean="0"/>
              <a:t>Quốc</a:t>
            </a:r>
            <a:r>
              <a:rPr lang="en-AU" sz="2000" dirty="0" smtClean="0"/>
              <a:t>.</a:t>
            </a:r>
            <a:endParaRPr lang="en-AU" sz="2000" dirty="0"/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2300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496300" cy="685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AU" sz="2800" b="1" dirty="0" err="1" smtClean="0">
                <a:solidFill>
                  <a:schemeClr val="tx1"/>
                </a:solidFill>
              </a:rPr>
              <a:t>Tổng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xuất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khẩu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của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Việt</a:t>
            </a:r>
            <a:r>
              <a:rPr lang="en-AU" sz="2800" b="1" dirty="0" smtClean="0">
                <a:solidFill>
                  <a:schemeClr val="tx1"/>
                </a:solidFill>
              </a:rPr>
              <a:t> Nam </a:t>
            </a:r>
            <a:r>
              <a:rPr lang="en-AU" sz="2800" b="1" dirty="0" err="1" smtClean="0">
                <a:solidFill>
                  <a:schemeClr val="tx1"/>
                </a:solidFill>
              </a:rPr>
              <a:t>không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có</a:t>
            </a:r>
            <a:r>
              <a:rPr lang="en-AU" sz="2800" b="1" dirty="0" smtClean="0">
                <a:solidFill>
                  <a:schemeClr val="tx1"/>
                </a:solidFill>
              </a:rPr>
              <a:t> RCEP</a:t>
            </a:r>
            <a:br>
              <a:rPr lang="en-AU" sz="2800" b="1" dirty="0" smtClean="0">
                <a:solidFill>
                  <a:schemeClr val="tx1"/>
                </a:solidFill>
              </a:rPr>
            </a:br>
            <a:r>
              <a:rPr lang="en-AU" sz="2400" b="1" dirty="0" smtClean="0">
                <a:solidFill>
                  <a:schemeClr val="tx1"/>
                </a:solidFill>
              </a:rPr>
              <a:t>so </a:t>
            </a:r>
            <a:r>
              <a:rPr lang="en-AU" sz="2400" b="1" dirty="0" err="1" smtClean="0">
                <a:solidFill>
                  <a:schemeClr val="tx1"/>
                </a:solidFill>
              </a:rPr>
              <a:t>với</a:t>
            </a:r>
            <a:r>
              <a:rPr lang="en-AU" sz="2400" b="1" dirty="0" smtClean="0">
                <a:solidFill>
                  <a:schemeClr val="tx1"/>
                </a:solidFill>
              </a:rPr>
              <a:t> </a:t>
            </a:r>
            <a:r>
              <a:rPr lang="en-AU" sz="2400" b="1" dirty="0" err="1" smtClean="0">
                <a:solidFill>
                  <a:schemeClr val="tx1"/>
                </a:solidFill>
              </a:rPr>
              <a:t>kịch</a:t>
            </a:r>
            <a:r>
              <a:rPr lang="en-AU" sz="2400" b="1" dirty="0" smtClean="0">
                <a:solidFill>
                  <a:schemeClr val="tx1"/>
                </a:solidFill>
              </a:rPr>
              <a:t> </a:t>
            </a:r>
            <a:r>
              <a:rPr lang="en-AU" sz="2400" b="1" dirty="0" err="1" smtClean="0">
                <a:solidFill>
                  <a:schemeClr val="tx1"/>
                </a:solidFill>
              </a:rPr>
              <a:t>bản</a:t>
            </a:r>
            <a:r>
              <a:rPr lang="en-AU" sz="2400" b="1" dirty="0" smtClean="0">
                <a:solidFill>
                  <a:schemeClr val="tx1"/>
                </a:solidFill>
              </a:rPr>
              <a:t> </a:t>
            </a:r>
            <a:r>
              <a:rPr lang="en-AU" sz="2400" b="1" dirty="0" err="1" smtClean="0">
                <a:solidFill>
                  <a:schemeClr val="tx1"/>
                </a:solidFill>
              </a:rPr>
              <a:t>gốc</a:t>
            </a:r>
            <a:r>
              <a:rPr lang="en-AU" sz="2400" b="1" dirty="0" smtClean="0">
                <a:solidFill>
                  <a:schemeClr val="tx1"/>
                </a:solidFill>
              </a:rPr>
              <a:t> </a:t>
            </a:r>
            <a:r>
              <a:rPr lang="en-AU" sz="2400" b="1" dirty="0" err="1" smtClean="0">
                <a:solidFill>
                  <a:schemeClr val="tx1"/>
                </a:solidFill>
              </a:rPr>
              <a:t>năm</a:t>
            </a:r>
            <a:r>
              <a:rPr lang="en-AU" sz="2400" b="1" dirty="0" smtClean="0">
                <a:solidFill>
                  <a:schemeClr val="tx1"/>
                </a:solidFill>
              </a:rPr>
              <a:t> 2007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24801CC-BDDF-4178-9305-69F67624C046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02080"/>
              </p:ext>
            </p:extLst>
          </p:nvPr>
        </p:nvGraphicFramePr>
        <p:xfrm>
          <a:off x="179388" y="1412875"/>
          <a:ext cx="8280400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798" name="TextBox 1"/>
          <p:cNvSpPr txBox="1">
            <a:spLocks noChangeArrowheads="1"/>
          </p:cNvSpPr>
          <p:nvPr/>
        </p:nvSpPr>
        <p:spPr bwMode="auto">
          <a:xfrm>
            <a:off x="468313" y="6092825"/>
            <a:ext cx="71278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 sz="2400" dirty="0" err="1" smtClean="0"/>
              <a:t>Mở</a:t>
            </a:r>
            <a:r>
              <a:rPr lang="en-AU" sz="2400" dirty="0" smtClean="0"/>
              <a:t> </a:t>
            </a:r>
            <a:r>
              <a:rPr lang="en-AU" sz="2400" dirty="0" err="1" smtClean="0"/>
              <a:t>rộng</a:t>
            </a:r>
            <a:r>
              <a:rPr lang="en-AU" sz="2400" dirty="0" smtClean="0"/>
              <a:t> </a:t>
            </a:r>
            <a:r>
              <a:rPr lang="en-AU" sz="2400" dirty="0" err="1" smtClean="0"/>
              <a:t>xuất</a:t>
            </a:r>
            <a:r>
              <a:rPr lang="en-AU" sz="2400" dirty="0" smtClean="0"/>
              <a:t> </a:t>
            </a:r>
            <a:r>
              <a:rPr lang="en-AU" sz="2400" dirty="0" err="1" smtClean="0"/>
              <a:t>khẩu</a:t>
            </a:r>
            <a:r>
              <a:rPr lang="en-AU" sz="2400" dirty="0" smtClean="0"/>
              <a:t> </a:t>
            </a:r>
            <a:r>
              <a:rPr lang="en-AU" sz="2400" dirty="0" err="1" smtClean="0"/>
              <a:t>trong</a:t>
            </a:r>
            <a:r>
              <a:rPr lang="en-AU" sz="2400" dirty="0" smtClean="0"/>
              <a:t> </a:t>
            </a:r>
            <a:r>
              <a:rPr lang="en-AU" sz="2400" dirty="0" err="1" smtClean="0"/>
              <a:t>kịch</a:t>
            </a:r>
            <a:r>
              <a:rPr lang="en-AU" sz="2400" dirty="0" smtClean="0"/>
              <a:t> </a:t>
            </a:r>
            <a:r>
              <a:rPr lang="en-AU" sz="2400" dirty="0" err="1" smtClean="0"/>
              <a:t>bản</a:t>
            </a:r>
            <a:r>
              <a:rPr lang="en-AU" sz="2400" dirty="0" smtClean="0"/>
              <a:t> </a:t>
            </a:r>
            <a:r>
              <a:rPr lang="en-AU" sz="2400" dirty="0" err="1" smtClean="0"/>
              <a:t>gốc</a:t>
            </a:r>
            <a:r>
              <a:rPr lang="en-AU" sz="2400" dirty="0" smtClean="0"/>
              <a:t>.</a:t>
            </a:r>
            <a:endParaRPr lang="en-AU" sz="2400" dirty="0"/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0189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03200" y="1916361"/>
            <a:ext cx="8761413" cy="1944687"/>
          </a:xfrm>
        </p:spPr>
        <p:txBody>
          <a:bodyPr/>
          <a:lstStyle/>
          <a:p>
            <a:pPr algn="ctr">
              <a:buFontTx/>
              <a:buNone/>
            </a:pPr>
            <a:r>
              <a:rPr lang="en-AU" sz="4400" dirty="0" err="1" smtClean="0"/>
              <a:t>Hiệp</a:t>
            </a:r>
            <a:r>
              <a:rPr lang="en-AU" sz="4400" dirty="0" smtClean="0"/>
              <a:t> </a:t>
            </a:r>
            <a:r>
              <a:rPr lang="en-AU" sz="4400" dirty="0" err="1" smtClean="0"/>
              <a:t>định</a:t>
            </a:r>
            <a:r>
              <a:rPr lang="en-AU" sz="4400" dirty="0" smtClean="0"/>
              <a:t> </a:t>
            </a:r>
            <a:r>
              <a:rPr lang="en-AU" sz="4400" dirty="0" err="1" smtClean="0"/>
              <a:t>thương</a:t>
            </a:r>
            <a:r>
              <a:rPr lang="en-AU" sz="4400" dirty="0" smtClean="0"/>
              <a:t> </a:t>
            </a:r>
            <a:r>
              <a:rPr lang="en-AU" sz="4400" dirty="0" err="1" smtClean="0"/>
              <a:t>mại</a:t>
            </a:r>
            <a:r>
              <a:rPr lang="en-AU" sz="4400" dirty="0" smtClean="0"/>
              <a:t> </a:t>
            </a:r>
            <a:r>
              <a:rPr lang="en-AU" sz="4400" dirty="0" err="1" smtClean="0"/>
              <a:t>tự</a:t>
            </a:r>
            <a:r>
              <a:rPr lang="en-AU" sz="4400" dirty="0" smtClean="0"/>
              <a:t> do RCEP</a:t>
            </a:r>
          </a:p>
          <a:p>
            <a:pPr algn="ctr">
              <a:buFontTx/>
              <a:buNone/>
            </a:pPr>
            <a:r>
              <a:rPr lang="en-AU" sz="3600" dirty="0" err="1" smtClean="0"/>
              <a:t>Đánh</a:t>
            </a:r>
            <a:r>
              <a:rPr lang="en-AU" sz="3600" dirty="0" smtClean="0"/>
              <a:t> </a:t>
            </a:r>
            <a:r>
              <a:rPr lang="en-AU" sz="3600" dirty="0" err="1" smtClean="0"/>
              <a:t>giá</a:t>
            </a:r>
            <a:r>
              <a:rPr lang="en-AU" sz="3600" dirty="0" smtClean="0"/>
              <a:t> </a:t>
            </a:r>
            <a:r>
              <a:rPr lang="en-AU" sz="3600" dirty="0" err="1" smtClean="0"/>
              <a:t>tác</a:t>
            </a:r>
            <a:r>
              <a:rPr lang="en-AU" sz="3600" dirty="0" smtClean="0"/>
              <a:t> </a:t>
            </a:r>
            <a:r>
              <a:rPr lang="en-AU" sz="3600" dirty="0" err="1" smtClean="0"/>
              <a:t>động</a:t>
            </a:r>
            <a:r>
              <a:rPr lang="en-AU" sz="3600" dirty="0" smtClean="0"/>
              <a:t> </a:t>
            </a:r>
            <a:r>
              <a:rPr lang="en-AU" sz="3600" dirty="0" err="1" smtClean="0"/>
              <a:t>bằng</a:t>
            </a:r>
            <a:r>
              <a:rPr lang="en-AU" sz="3600" dirty="0" smtClean="0"/>
              <a:t> </a:t>
            </a:r>
            <a:r>
              <a:rPr lang="en-AU" sz="3600" dirty="0" err="1" smtClean="0"/>
              <a:t>định</a:t>
            </a:r>
            <a:r>
              <a:rPr lang="en-AU" sz="3600" dirty="0" smtClean="0"/>
              <a:t> </a:t>
            </a:r>
            <a:r>
              <a:rPr lang="en-AU" sz="3600" dirty="0" err="1" smtClean="0"/>
              <a:t>lượng</a:t>
            </a:r>
            <a:endParaRPr lang="en-AU" sz="3200" dirty="0" smtClean="0"/>
          </a:p>
        </p:txBody>
      </p:sp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-144016" y="4323000"/>
            <a:ext cx="932452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2800" dirty="0"/>
              <a:t>David </a:t>
            </a:r>
            <a:r>
              <a:rPr lang="en-AU" sz="2800" dirty="0" smtClean="0"/>
              <a:t>Vanzetti</a:t>
            </a:r>
            <a:endParaRPr lang="en-AU" sz="2800" dirty="0"/>
          </a:p>
          <a:p>
            <a:pPr algn="ctr">
              <a:lnSpc>
                <a:spcPct val="150000"/>
              </a:lnSpc>
            </a:pPr>
            <a:r>
              <a:rPr lang="en-AU" sz="2400" dirty="0" err="1" smtClean="0"/>
              <a:t>Đại</a:t>
            </a:r>
            <a:r>
              <a:rPr lang="en-AU" sz="2400" dirty="0" smtClean="0"/>
              <a:t> </a:t>
            </a:r>
            <a:r>
              <a:rPr lang="en-AU" sz="2400" dirty="0" err="1" smtClean="0"/>
              <a:t>học</a:t>
            </a:r>
            <a:r>
              <a:rPr lang="en-AU" sz="2400" dirty="0" smtClean="0"/>
              <a:t> </a:t>
            </a:r>
            <a:r>
              <a:rPr lang="en-AU" sz="2400" dirty="0" err="1" smtClean="0"/>
              <a:t>Quốc</a:t>
            </a:r>
            <a:r>
              <a:rPr lang="en-AU" sz="2400" dirty="0" smtClean="0"/>
              <a:t> </a:t>
            </a:r>
            <a:r>
              <a:rPr lang="en-AU" sz="2400" dirty="0" err="1" smtClean="0"/>
              <a:t>gia</a:t>
            </a:r>
            <a:r>
              <a:rPr lang="en-AU" sz="2400" dirty="0" smtClean="0"/>
              <a:t> </a:t>
            </a:r>
            <a:r>
              <a:rPr lang="en-AU" sz="2400" dirty="0" err="1" smtClean="0"/>
              <a:t>Úc</a:t>
            </a:r>
            <a:endParaRPr lang="en-AU" sz="1800" dirty="0">
              <a:solidFill>
                <a:schemeClr val="bg1"/>
              </a:solidFill>
            </a:endParaRPr>
          </a:p>
          <a:p>
            <a:pPr algn="ctr"/>
            <a:endParaRPr lang="en-AU" sz="2000" dirty="0">
              <a:solidFill>
                <a:schemeClr val="bg1"/>
              </a:solidFill>
            </a:endParaRPr>
          </a:p>
        </p:txBody>
      </p:sp>
      <p:pic>
        <p:nvPicPr>
          <p:cNvPr id="14340" name="Picture 5" descr="Foot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2" y="44624"/>
            <a:ext cx="3635996" cy="103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00200" y="660400"/>
            <a:ext cx="1846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4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188912"/>
            <a:ext cx="9036496" cy="93583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AU" sz="2800" b="1" dirty="0" err="1" smtClean="0">
                <a:solidFill>
                  <a:schemeClr val="tx1"/>
                </a:solidFill>
              </a:rPr>
              <a:t>Thay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đổi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xuất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khẩu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của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Việt</a:t>
            </a:r>
            <a:r>
              <a:rPr lang="en-AU" sz="2800" b="1" dirty="0" smtClean="0">
                <a:solidFill>
                  <a:schemeClr val="tx1"/>
                </a:solidFill>
              </a:rPr>
              <a:t> Nam </a:t>
            </a:r>
            <a:r>
              <a:rPr lang="en-AU" sz="2800" b="1" dirty="0" err="1" smtClean="0">
                <a:solidFill>
                  <a:schemeClr val="tx1"/>
                </a:solidFill>
              </a:rPr>
              <a:t>với</a:t>
            </a:r>
            <a:r>
              <a:rPr lang="en-AU" sz="2800" b="1" dirty="0" smtClean="0">
                <a:solidFill>
                  <a:schemeClr val="tx1"/>
                </a:solidFill>
              </a:rPr>
              <a:t> RCEP </a:t>
            </a:r>
            <a:r>
              <a:rPr lang="en-AU" sz="2800" b="1" dirty="0" err="1" smtClean="0">
                <a:solidFill>
                  <a:schemeClr val="tx1"/>
                </a:solidFill>
              </a:rPr>
              <a:t>trung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tâm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và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nhánh</a:t>
            </a:r>
            <a:r>
              <a:rPr lang="en-AU" sz="2800" b="1" dirty="0" smtClean="0">
                <a:solidFill>
                  <a:schemeClr val="tx1"/>
                </a:solidFill>
              </a:rPr>
              <a:t> – </a:t>
            </a:r>
            <a:r>
              <a:rPr lang="en-AU" sz="2400" b="1" dirty="0" smtClean="0">
                <a:solidFill>
                  <a:schemeClr val="tx1"/>
                </a:solidFill>
              </a:rPr>
              <a:t>so </a:t>
            </a:r>
            <a:r>
              <a:rPr lang="en-AU" sz="2400" b="1" dirty="0" err="1" smtClean="0">
                <a:solidFill>
                  <a:schemeClr val="tx1"/>
                </a:solidFill>
              </a:rPr>
              <a:t>với</a:t>
            </a:r>
            <a:r>
              <a:rPr lang="en-AU" sz="2400" b="1" dirty="0" smtClean="0">
                <a:solidFill>
                  <a:schemeClr val="tx1"/>
                </a:solidFill>
              </a:rPr>
              <a:t> </a:t>
            </a:r>
            <a:r>
              <a:rPr lang="en-AU" sz="2400" b="1" dirty="0" err="1" smtClean="0">
                <a:solidFill>
                  <a:schemeClr val="tx1"/>
                </a:solidFill>
              </a:rPr>
              <a:t>kịch</a:t>
            </a:r>
            <a:r>
              <a:rPr lang="en-AU" sz="2400" b="1" dirty="0" smtClean="0">
                <a:solidFill>
                  <a:schemeClr val="tx1"/>
                </a:solidFill>
              </a:rPr>
              <a:t> </a:t>
            </a:r>
            <a:r>
              <a:rPr lang="en-AU" sz="2400" b="1" dirty="0" err="1" smtClean="0">
                <a:solidFill>
                  <a:schemeClr val="tx1"/>
                </a:solidFill>
              </a:rPr>
              <a:t>bản</a:t>
            </a:r>
            <a:r>
              <a:rPr lang="en-AU" sz="2400" b="1" dirty="0" smtClean="0">
                <a:solidFill>
                  <a:schemeClr val="tx1"/>
                </a:solidFill>
              </a:rPr>
              <a:t> </a:t>
            </a:r>
            <a:r>
              <a:rPr lang="en-AU" sz="2400" b="1" dirty="0" err="1" smtClean="0">
                <a:solidFill>
                  <a:schemeClr val="tx1"/>
                </a:solidFill>
              </a:rPr>
              <a:t>gốc</a:t>
            </a:r>
            <a:r>
              <a:rPr lang="en-AU" sz="2400" b="1" dirty="0" smtClean="0">
                <a:solidFill>
                  <a:schemeClr val="tx1"/>
                </a:solidFill>
              </a:rPr>
              <a:t> </a:t>
            </a:r>
            <a:r>
              <a:rPr lang="en-AU" sz="2400" b="1" dirty="0" err="1" smtClean="0">
                <a:solidFill>
                  <a:schemeClr val="tx1"/>
                </a:solidFill>
              </a:rPr>
              <a:t>vào</a:t>
            </a:r>
            <a:r>
              <a:rPr lang="en-AU" sz="2400" b="1" dirty="0" smtClean="0">
                <a:solidFill>
                  <a:schemeClr val="tx1"/>
                </a:solidFill>
              </a:rPr>
              <a:t> 2020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24801CC-BDDF-4178-9305-69F67624C046}" type="slidenum">
              <a:rPr lang="en-US"/>
              <a:pPr/>
              <a:t>20</a:t>
            </a:fld>
            <a:endParaRPr lang="en-US"/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3580059"/>
              </p:ext>
            </p:extLst>
          </p:nvPr>
        </p:nvGraphicFramePr>
        <p:xfrm>
          <a:off x="179388" y="1412875"/>
          <a:ext cx="8280400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798" name="TextBox 1"/>
          <p:cNvSpPr txBox="1">
            <a:spLocks noChangeArrowheads="1"/>
          </p:cNvSpPr>
          <p:nvPr/>
        </p:nvSpPr>
        <p:spPr bwMode="auto">
          <a:xfrm>
            <a:off x="468313" y="6092825"/>
            <a:ext cx="71278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 sz="2400" dirty="0" err="1" smtClean="0"/>
              <a:t>Mức</a:t>
            </a:r>
            <a:r>
              <a:rPr lang="en-AU" sz="2400" dirty="0" smtClean="0"/>
              <a:t> </a:t>
            </a:r>
            <a:r>
              <a:rPr lang="en-AU" sz="2400" dirty="0" err="1" smtClean="0"/>
              <a:t>độ</a:t>
            </a:r>
            <a:r>
              <a:rPr lang="en-AU" sz="2400" dirty="0" smtClean="0"/>
              <a:t> </a:t>
            </a:r>
            <a:r>
              <a:rPr lang="en-AU" sz="2400" dirty="0" err="1" smtClean="0"/>
              <a:t>tham</a:t>
            </a:r>
            <a:r>
              <a:rPr lang="en-AU" sz="2400" dirty="0" smtClean="0"/>
              <a:t> </a:t>
            </a:r>
            <a:r>
              <a:rPr lang="en-AU" sz="2400" dirty="0" err="1" smtClean="0"/>
              <a:t>vọng</a:t>
            </a:r>
            <a:r>
              <a:rPr lang="en-AU" sz="2400" dirty="0" smtClean="0"/>
              <a:t> </a:t>
            </a:r>
            <a:r>
              <a:rPr lang="en-AU" sz="2400" dirty="0" err="1" smtClean="0"/>
              <a:t>cho</a:t>
            </a:r>
            <a:r>
              <a:rPr lang="en-AU" sz="2400" dirty="0" smtClean="0"/>
              <a:t> </a:t>
            </a:r>
            <a:r>
              <a:rPr lang="en-AU" sz="2400" dirty="0" err="1" smtClean="0"/>
              <a:t>thấy</a:t>
            </a:r>
            <a:r>
              <a:rPr lang="en-AU" sz="2400" dirty="0" smtClean="0"/>
              <a:t> </a:t>
            </a:r>
            <a:r>
              <a:rPr lang="en-AU" sz="2400" dirty="0" err="1" smtClean="0"/>
              <a:t>sự</a:t>
            </a:r>
            <a:r>
              <a:rPr lang="en-AU" sz="2400" dirty="0" smtClean="0"/>
              <a:t> </a:t>
            </a:r>
            <a:r>
              <a:rPr lang="en-AU" sz="2400" dirty="0" err="1" smtClean="0"/>
              <a:t>khác</a:t>
            </a:r>
            <a:r>
              <a:rPr lang="en-AU" sz="2400" dirty="0" smtClean="0"/>
              <a:t> </a:t>
            </a:r>
            <a:r>
              <a:rPr lang="en-AU" sz="2400" dirty="0" err="1" smtClean="0"/>
              <a:t>biệt</a:t>
            </a:r>
            <a:r>
              <a:rPr lang="en-AU" sz="2400" dirty="0" smtClean="0"/>
              <a:t>.</a:t>
            </a:r>
            <a:endParaRPr lang="en-AU" sz="2400" dirty="0"/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29405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188913"/>
            <a:ext cx="8857109" cy="685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AU" sz="2800" b="1" dirty="0" err="1" smtClean="0">
                <a:solidFill>
                  <a:schemeClr val="tx1"/>
                </a:solidFill>
              </a:rPr>
              <a:t>Thay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đổi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xuất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khẩu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theo</a:t>
            </a:r>
            <a:r>
              <a:rPr lang="en-AU" sz="2800" b="1" dirty="0" smtClean="0">
                <a:solidFill>
                  <a:schemeClr val="tx1"/>
                </a:solidFill>
              </a:rPr>
              <a:t> RCEP H&amp;S </a:t>
            </a:r>
            <a:r>
              <a:rPr lang="en-AU" sz="2800" b="1" dirty="0" err="1" smtClean="0">
                <a:solidFill>
                  <a:schemeClr val="tx1"/>
                </a:solidFill>
              </a:rPr>
              <a:t>và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toàn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diện</a:t>
            </a:r>
            <a:r>
              <a:rPr lang="en-AU" sz="2800" b="1" dirty="0" smtClean="0">
                <a:solidFill>
                  <a:schemeClr val="tx1"/>
                </a:solidFill>
              </a:rPr>
              <a:t/>
            </a:r>
            <a:br>
              <a:rPr lang="en-AU" sz="2800" b="1" dirty="0" smtClean="0">
                <a:solidFill>
                  <a:schemeClr val="tx1"/>
                </a:solidFill>
              </a:rPr>
            </a:br>
            <a:r>
              <a:rPr lang="en-AU" sz="2400" b="1" dirty="0" smtClean="0">
                <a:solidFill>
                  <a:schemeClr val="tx1"/>
                </a:solidFill>
              </a:rPr>
              <a:t>so </a:t>
            </a:r>
            <a:r>
              <a:rPr lang="en-AU" sz="2400" b="1" dirty="0" err="1" smtClean="0">
                <a:solidFill>
                  <a:schemeClr val="tx1"/>
                </a:solidFill>
              </a:rPr>
              <a:t>sánh</a:t>
            </a:r>
            <a:r>
              <a:rPr lang="en-AU" sz="2400" b="1" dirty="0" smtClean="0">
                <a:solidFill>
                  <a:schemeClr val="tx1"/>
                </a:solidFill>
              </a:rPr>
              <a:t> </a:t>
            </a:r>
            <a:r>
              <a:rPr lang="en-AU" sz="2400" b="1" dirty="0" err="1" smtClean="0">
                <a:solidFill>
                  <a:schemeClr val="tx1"/>
                </a:solidFill>
              </a:rPr>
              <a:t>với</a:t>
            </a:r>
            <a:r>
              <a:rPr lang="en-AU" sz="2400" b="1" dirty="0" smtClean="0">
                <a:solidFill>
                  <a:schemeClr val="tx1"/>
                </a:solidFill>
              </a:rPr>
              <a:t> </a:t>
            </a:r>
            <a:r>
              <a:rPr lang="en-AU" sz="2400" b="1" dirty="0" err="1" smtClean="0">
                <a:solidFill>
                  <a:schemeClr val="tx1"/>
                </a:solidFill>
              </a:rPr>
              <a:t>kịch</a:t>
            </a:r>
            <a:r>
              <a:rPr lang="en-AU" sz="2400" b="1" dirty="0" smtClean="0">
                <a:solidFill>
                  <a:schemeClr val="tx1"/>
                </a:solidFill>
              </a:rPr>
              <a:t> </a:t>
            </a:r>
            <a:r>
              <a:rPr lang="en-AU" sz="2400" b="1" dirty="0" err="1" smtClean="0">
                <a:solidFill>
                  <a:schemeClr val="tx1"/>
                </a:solidFill>
              </a:rPr>
              <a:t>bản</a:t>
            </a:r>
            <a:r>
              <a:rPr lang="en-AU" sz="2400" b="1" dirty="0" smtClean="0">
                <a:solidFill>
                  <a:schemeClr val="tx1"/>
                </a:solidFill>
              </a:rPr>
              <a:t> </a:t>
            </a:r>
            <a:r>
              <a:rPr lang="en-AU" sz="2400" b="1" dirty="0" err="1" smtClean="0">
                <a:solidFill>
                  <a:schemeClr val="tx1"/>
                </a:solidFill>
              </a:rPr>
              <a:t>gốc</a:t>
            </a:r>
            <a:r>
              <a:rPr lang="en-AU" sz="2400" b="1" dirty="0" smtClean="0">
                <a:solidFill>
                  <a:schemeClr val="tx1"/>
                </a:solidFill>
              </a:rPr>
              <a:t> </a:t>
            </a:r>
            <a:r>
              <a:rPr lang="en-AU" sz="2400" b="1" dirty="0" err="1" smtClean="0">
                <a:solidFill>
                  <a:schemeClr val="tx1"/>
                </a:solidFill>
              </a:rPr>
              <a:t>vào</a:t>
            </a:r>
            <a:r>
              <a:rPr lang="en-AU" sz="2400" b="1" dirty="0" smtClean="0">
                <a:solidFill>
                  <a:schemeClr val="tx1"/>
                </a:solidFill>
              </a:rPr>
              <a:t> 2020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24801CC-BDDF-4178-9305-69F67624C046}" type="slidenum">
              <a:rPr lang="en-US"/>
              <a:pPr/>
              <a:t>21</a:t>
            </a:fld>
            <a:endParaRPr lang="en-US"/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679993"/>
              </p:ext>
            </p:extLst>
          </p:nvPr>
        </p:nvGraphicFramePr>
        <p:xfrm>
          <a:off x="179388" y="1412875"/>
          <a:ext cx="8280400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798" name="TextBox 1"/>
          <p:cNvSpPr txBox="1">
            <a:spLocks noChangeArrowheads="1"/>
          </p:cNvSpPr>
          <p:nvPr/>
        </p:nvSpPr>
        <p:spPr bwMode="auto">
          <a:xfrm>
            <a:off x="468313" y="6092825"/>
            <a:ext cx="71278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 sz="2400" dirty="0" err="1" smtClean="0"/>
              <a:t>Chệch</a:t>
            </a:r>
            <a:r>
              <a:rPr lang="en-AU" sz="2400" dirty="0" smtClean="0"/>
              <a:t> </a:t>
            </a:r>
            <a:r>
              <a:rPr lang="en-AU" sz="2400" dirty="0" err="1" smtClean="0"/>
              <a:t>hướng</a:t>
            </a:r>
            <a:r>
              <a:rPr lang="en-AU" sz="2400" dirty="0" smtClean="0"/>
              <a:t> </a:t>
            </a:r>
            <a:r>
              <a:rPr lang="en-AU" sz="2400" dirty="0" err="1" smtClean="0"/>
              <a:t>thương</a:t>
            </a:r>
            <a:r>
              <a:rPr lang="en-AU" sz="2400" dirty="0" smtClean="0"/>
              <a:t> </a:t>
            </a:r>
            <a:r>
              <a:rPr lang="en-AU" sz="2400" dirty="0" err="1" smtClean="0"/>
              <a:t>mại</a:t>
            </a:r>
            <a:r>
              <a:rPr lang="en-AU" sz="2400" dirty="0" smtClean="0"/>
              <a:t> </a:t>
            </a:r>
            <a:r>
              <a:rPr lang="en-AU" sz="2400" dirty="0" err="1" smtClean="0"/>
              <a:t>từ</a:t>
            </a:r>
            <a:r>
              <a:rPr lang="en-AU" sz="2400" dirty="0" smtClean="0"/>
              <a:t> </a:t>
            </a:r>
            <a:r>
              <a:rPr lang="en-AU" sz="2400" dirty="0" err="1" smtClean="0"/>
              <a:t>hiệp</a:t>
            </a:r>
            <a:r>
              <a:rPr lang="en-AU" sz="2400" dirty="0" smtClean="0"/>
              <a:t> </a:t>
            </a:r>
            <a:r>
              <a:rPr lang="en-AU" sz="2400" dirty="0" err="1" smtClean="0"/>
              <a:t>định</a:t>
            </a:r>
            <a:r>
              <a:rPr lang="en-AU" sz="2400" dirty="0" smtClean="0"/>
              <a:t> </a:t>
            </a:r>
            <a:r>
              <a:rPr lang="en-AU" sz="2400" dirty="0" err="1" smtClean="0"/>
              <a:t>toàn</a:t>
            </a:r>
            <a:r>
              <a:rPr lang="en-AU" sz="2400" dirty="0" smtClean="0"/>
              <a:t> </a:t>
            </a:r>
            <a:r>
              <a:rPr lang="en-AU" sz="2400" dirty="0" err="1" smtClean="0"/>
              <a:t>diện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11404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5496" y="188913"/>
            <a:ext cx="8857109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sz="2800" b="1" dirty="0" err="1" smtClean="0">
                <a:solidFill>
                  <a:schemeClr val="tx1"/>
                </a:solidFill>
              </a:rPr>
              <a:t>Thay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đổi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hướng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xuất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khẩu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của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Việt</a:t>
            </a:r>
            <a:r>
              <a:rPr lang="en-AU" sz="2800" b="1" dirty="0" smtClean="0">
                <a:solidFill>
                  <a:schemeClr val="tx1"/>
                </a:solidFill>
              </a:rPr>
              <a:t> Nam </a:t>
            </a:r>
            <a:r>
              <a:rPr lang="en-AU" sz="2800" b="1" dirty="0" err="1" smtClean="0">
                <a:solidFill>
                  <a:schemeClr val="tx1"/>
                </a:solidFill>
              </a:rPr>
              <a:t>theo</a:t>
            </a:r>
            <a:r>
              <a:rPr lang="en-AU" sz="2800" b="1" dirty="0" smtClean="0">
                <a:solidFill>
                  <a:schemeClr val="tx1"/>
                </a:solidFill>
              </a:rPr>
              <a:t> RCEP H&amp;S </a:t>
            </a:r>
            <a:r>
              <a:rPr lang="en-AU" sz="2800" b="1" dirty="0" err="1" smtClean="0">
                <a:solidFill>
                  <a:schemeClr val="tx1"/>
                </a:solidFill>
              </a:rPr>
              <a:t>và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toàn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diện</a:t>
            </a:r>
            <a:r>
              <a:rPr lang="en-AU" sz="2800" b="1" dirty="0" smtClean="0">
                <a:solidFill>
                  <a:schemeClr val="tx1"/>
                </a:solidFill>
              </a:rPr>
              <a:t> - </a:t>
            </a:r>
            <a:r>
              <a:rPr lang="en-AU" sz="2200" b="1" dirty="0" smtClean="0">
                <a:solidFill>
                  <a:schemeClr val="tx1"/>
                </a:solidFill>
              </a:rPr>
              <a:t>so </a:t>
            </a:r>
            <a:r>
              <a:rPr lang="en-AU" sz="2200" b="1" dirty="0" err="1" smtClean="0">
                <a:solidFill>
                  <a:schemeClr val="tx1"/>
                </a:solidFill>
              </a:rPr>
              <a:t>sánh</a:t>
            </a:r>
            <a:r>
              <a:rPr lang="en-AU" sz="2200" b="1" dirty="0" smtClean="0">
                <a:solidFill>
                  <a:schemeClr val="tx1"/>
                </a:solidFill>
              </a:rPr>
              <a:t> </a:t>
            </a:r>
            <a:r>
              <a:rPr lang="en-AU" sz="2200" b="1" dirty="0" err="1" smtClean="0">
                <a:solidFill>
                  <a:schemeClr val="tx1"/>
                </a:solidFill>
              </a:rPr>
              <a:t>với</a:t>
            </a:r>
            <a:r>
              <a:rPr lang="en-AU" sz="2200" b="1" dirty="0" smtClean="0">
                <a:solidFill>
                  <a:schemeClr val="tx1"/>
                </a:solidFill>
              </a:rPr>
              <a:t> </a:t>
            </a:r>
            <a:r>
              <a:rPr lang="en-AU" sz="2200" b="1" dirty="0" err="1" smtClean="0">
                <a:solidFill>
                  <a:schemeClr val="tx1"/>
                </a:solidFill>
              </a:rPr>
              <a:t>kịch</a:t>
            </a:r>
            <a:r>
              <a:rPr lang="en-AU" sz="2200" b="1" dirty="0" smtClean="0">
                <a:solidFill>
                  <a:schemeClr val="tx1"/>
                </a:solidFill>
              </a:rPr>
              <a:t> </a:t>
            </a:r>
            <a:r>
              <a:rPr lang="en-AU" sz="2200" b="1" dirty="0" err="1" smtClean="0">
                <a:solidFill>
                  <a:schemeClr val="tx1"/>
                </a:solidFill>
              </a:rPr>
              <a:t>bản</a:t>
            </a:r>
            <a:r>
              <a:rPr lang="en-AU" sz="2200" b="1" dirty="0" smtClean="0">
                <a:solidFill>
                  <a:schemeClr val="tx1"/>
                </a:solidFill>
              </a:rPr>
              <a:t> </a:t>
            </a:r>
            <a:r>
              <a:rPr lang="en-AU" sz="2200" b="1" dirty="0" err="1" smtClean="0">
                <a:solidFill>
                  <a:schemeClr val="tx1"/>
                </a:solidFill>
              </a:rPr>
              <a:t>gốc</a:t>
            </a:r>
            <a:r>
              <a:rPr lang="en-AU" sz="2200" b="1" dirty="0" smtClean="0">
                <a:solidFill>
                  <a:schemeClr val="tx1"/>
                </a:solidFill>
              </a:rPr>
              <a:t> </a:t>
            </a:r>
            <a:r>
              <a:rPr lang="en-AU" sz="2200" b="1" dirty="0" err="1" smtClean="0">
                <a:solidFill>
                  <a:schemeClr val="tx1"/>
                </a:solidFill>
              </a:rPr>
              <a:t>vào</a:t>
            </a:r>
            <a:r>
              <a:rPr lang="en-AU" sz="2200" b="1" dirty="0" smtClean="0">
                <a:solidFill>
                  <a:schemeClr val="tx1"/>
                </a:solidFill>
              </a:rPr>
              <a:t> 2020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24801CC-BDDF-4178-9305-69F67624C046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9823263"/>
              </p:ext>
            </p:extLst>
          </p:nvPr>
        </p:nvGraphicFramePr>
        <p:xfrm>
          <a:off x="179388" y="1412875"/>
          <a:ext cx="8280400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798" name="TextBox 1"/>
          <p:cNvSpPr txBox="1">
            <a:spLocks noChangeArrowheads="1"/>
          </p:cNvSpPr>
          <p:nvPr/>
        </p:nvSpPr>
        <p:spPr bwMode="auto">
          <a:xfrm>
            <a:off x="179512" y="6092825"/>
            <a:ext cx="8640959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 sz="2400" dirty="0" err="1" smtClean="0"/>
              <a:t>Chuyển</a:t>
            </a:r>
            <a:r>
              <a:rPr lang="en-AU" sz="2400" dirty="0" smtClean="0"/>
              <a:t> sang </a:t>
            </a:r>
            <a:r>
              <a:rPr lang="en-AU" sz="2400" dirty="0" err="1" smtClean="0"/>
              <a:t>xuất</a:t>
            </a:r>
            <a:r>
              <a:rPr lang="en-AU" sz="2400" dirty="0" smtClean="0"/>
              <a:t> </a:t>
            </a:r>
            <a:r>
              <a:rPr lang="en-AU" sz="2400" dirty="0" err="1" smtClean="0"/>
              <a:t>khẩu</a:t>
            </a:r>
            <a:r>
              <a:rPr lang="en-AU" sz="2400" dirty="0" smtClean="0"/>
              <a:t> </a:t>
            </a:r>
            <a:r>
              <a:rPr lang="en-AU" sz="2400" dirty="0" err="1" smtClean="0"/>
              <a:t>cho</a:t>
            </a:r>
            <a:r>
              <a:rPr lang="en-AU" sz="2400" dirty="0" smtClean="0"/>
              <a:t> </a:t>
            </a:r>
            <a:r>
              <a:rPr lang="en-AU" sz="2400" dirty="0" err="1" smtClean="0"/>
              <a:t>các</a:t>
            </a:r>
            <a:r>
              <a:rPr lang="en-AU" sz="2400" dirty="0" smtClean="0"/>
              <a:t> </a:t>
            </a:r>
            <a:r>
              <a:rPr lang="en-AU" sz="2400" dirty="0" err="1" smtClean="0"/>
              <a:t>nước</a:t>
            </a:r>
            <a:r>
              <a:rPr lang="en-AU" sz="2400" dirty="0" smtClean="0"/>
              <a:t> </a:t>
            </a:r>
            <a:r>
              <a:rPr lang="en-AU" sz="2400" dirty="0" err="1" smtClean="0"/>
              <a:t>không</a:t>
            </a:r>
            <a:r>
              <a:rPr lang="en-AU" sz="2400" dirty="0" smtClean="0"/>
              <a:t> </a:t>
            </a:r>
            <a:r>
              <a:rPr lang="en-AU" sz="2400" dirty="0" err="1" smtClean="0"/>
              <a:t>phải</a:t>
            </a:r>
            <a:r>
              <a:rPr lang="en-AU" sz="2400" dirty="0" smtClean="0"/>
              <a:t> </a:t>
            </a:r>
            <a:r>
              <a:rPr lang="en-AU" sz="2400" dirty="0" err="1" smtClean="0"/>
              <a:t>thành</a:t>
            </a:r>
            <a:r>
              <a:rPr lang="en-AU" sz="2400" dirty="0" smtClean="0"/>
              <a:t> </a:t>
            </a:r>
            <a:r>
              <a:rPr lang="en-AU" sz="2400" dirty="0" err="1" smtClean="0"/>
              <a:t>viên</a:t>
            </a:r>
            <a:r>
              <a:rPr lang="en-AU" sz="2400" dirty="0" smtClean="0"/>
              <a:t>.</a:t>
            </a:r>
            <a:endParaRPr lang="en-AU" sz="2400" dirty="0"/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74184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1908175" y="188913"/>
            <a:ext cx="5903913" cy="685800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tx1"/>
                </a:solidFill>
              </a:rPr>
              <a:t>Tác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động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ngành</a:t>
            </a: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813300"/>
          </a:xfrm>
        </p:spPr>
        <p:txBody>
          <a:bodyPr/>
          <a:lstStyle/>
          <a:p>
            <a:pPr lvl="1"/>
            <a:r>
              <a:rPr lang="en-US" sz="3200" dirty="0" err="1" smtClean="0"/>
              <a:t>Thương</a:t>
            </a:r>
            <a:r>
              <a:rPr lang="en-US" sz="3200" dirty="0" smtClean="0"/>
              <a:t> </a:t>
            </a:r>
            <a:r>
              <a:rPr lang="en-US" sz="3200" dirty="0" err="1" smtClean="0"/>
              <a:t>mại</a:t>
            </a:r>
            <a:endParaRPr lang="en-US" sz="3200" dirty="0" smtClean="0"/>
          </a:p>
          <a:p>
            <a:pPr lvl="1"/>
            <a:r>
              <a:rPr lang="en-US" sz="3200" dirty="0" err="1" smtClean="0"/>
              <a:t>Sản</a:t>
            </a:r>
            <a:r>
              <a:rPr lang="en-US" sz="3200" dirty="0" smtClean="0"/>
              <a:t> </a:t>
            </a:r>
            <a:r>
              <a:rPr lang="en-US" sz="3200" dirty="0" err="1" smtClean="0"/>
              <a:t>lượng</a:t>
            </a:r>
            <a:endParaRPr lang="en-US" sz="3200" dirty="0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AFE096A-058C-4FAD-AA41-D7E2DD81A0E6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2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899592" y="188913"/>
            <a:ext cx="6804025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b="1" dirty="0" err="1" smtClean="0">
                <a:solidFill>
                  <a:schemeClr val="tx1"/>
                </a:solidFill>
              </a:rPr>
              <a:t>Xuất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khẩu</a:t>
            </a:r>
            <a:r>
              <a:rPr lang="en-US" sz="4400" b="1" dirty="0" smtClean="0">
                <a:solidFill>
                  <a:schemeClr val="tx1"/>
                </a:solidFill>
              </a:rPr>
              <a:t>, </a:t>
            </a:r>
            <a:r>
              <a:rPr lang="en-US" sz="4400" b="1" dirty="0" err="1" smtClean="0">
                <a:solidFill>
                  <a:schemeClr val="tx1"/>
                </a:solidFill>
              </a:rPr>
              <a:t>nông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nghiệp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2700" b="1" dirty="0" err="1">
                <a:solidFill>
                  <a:schemeClr val="tx1"/>
                </a:solidFill>
              </a:rPr>
              <a:t>Thay</a:t>
            </a:r>
            <a:r>
              <a:rPr lang="en-US" sz="2700" b="1" dirty="0">
                <a:solidFill>
                  <a:schemeClr val="tx1"/>
                </a:solidFill>
              </a:rPr>
              <a:t> </a:t>
            </a:r>
            <a:r>
              <a:rPr lang="en-US" sz="2700" b="1" dirty="0" err="1">
                <a:solidFill>
                  <a:schemeClr val="tx1"/>
                </a:solidFill>
              </a:rPr>
              <a:t>đổi</a:t>
            </a:r>
            <a:r>
              <a:rPr lang="en-US" sz="2700" b="1" dirty="0">
                <a:solidFill>
                  <a:schemeClr val="tx1"/>
                </a:solidFill>
              </a:rPr>
              <a:t> </a:t>
            </a:r>
            <a:r>
              <a:rPr lang="en-US" sz="2700" b="1" dirty="0" err="1">
                <a:solidFill>
                  <a:schemeClr val="tx1"/>
                </a:solidFill>
              </a:rPr>
              <a:t>vào</a:t>
            </a:r>
            <a:r>
              <a:rPr lang="en-US" sz="2700" b="1" dirty="0">
                <a:solidFill>
                  <a:schemeClr val="tx1"/>
                </a:solidFill>
              </a:rPr>
              <a:t> 2020 so </a:t>
            </a:r>
            <a:r>
              <a:rPr lang="en-US" sz="2700" b="1" dirty="0" err="1">
                <a:solidFill>
                  <a:schemeClr val="tx1"/>
                </a:solidFill>
              </a:rPr>
              <a:t>với</a:t>
            </a:r>
            <a:r>
              <a:rPr lang="en-US" sz="2700" b="1" dirty="0">
                <a:solidFill>
                  <a:schemeClr val="tx1"/>
                </a:solidFill>
              </a:rPr>
              <a:t> 2007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5427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ADA6708-5F51-41C0-AB2D-5E6C9FCEA3DC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2" name="Content Placeholder 2"/>
          <p:cNvGraphicFramePr>
            <a:graphicFrameLocks noGrp="1"/>
          </p:cNvGraphicFramePr>
          <p:nvPr>
            <p:ph idx="1"/>
          </p:nvPr>
        </p:nvGraphicFramePr>
        <p:xfrm>
          <a:off x="323850" y="1268413"/>
          <a:ext cx="8458200" cy="50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4278" name="TextBox 4"/>
          <p:cNvSpPr txBox="1">
            <a:spLocks noChangeArrowheads="1"/>
          </p:cNvSpPr>
          <p:nvPr/>
        </p:nvSpPr>
        <p:spPr bwMode="auto">
          <a:xfrm>
            <a:off x="250825" y="6389688"/>
            <a:ext cx="5041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800" dirty="0" err="1" smtClean="0"/>
              <a:t>Ngoại</a:t>
            </a:r>
            <a:r>
              <a:rPr lang="en-AU" sz="1800" dirty="0" smtClean="0"/>
              <a:t> </a:t>
            </a:r>
            <a:r>
              <a:rPr lang="en-AU" sz="1800" dirty="0" err="1" smtClean="0"/>
              <a:t>trừ</a:t>
            </a:r>
            <a:r>
              <a:rPr lang="en-AU" sz="1800" dirty="0" smtClean="0"/>
              <a:t> </a:t>
            </a:r>
            <a:r>
              <a:rPr lang="en-AU" sz="1800" dirty="0" err="1" smtClean="0"/>
              <a:t>sản</a:t>
            </a:r>
            <a:r>
              <a:rPr lang="en-AU" sz="1800" dirty="0" smtClean="0"/>
              <a:t> </a:t>
            </a:r>
            <a:r>
              <a:rPr lang="en-AU" sz="1800" dirty="0" err="1" smtClean="0"/>
              <a:t>phẩm</a:t>
            </a:r>
            <a:r>
              <a:rPr lang="en-AU" sz="1800" dirty="0" smtClean="0"/>
              <a:t> </a:t>
            </a:r>
            <a:r>
              <a:rPr lang="en-AU" dirty="0" err="1" smtClean="0"/>
              <a:t>từ</a:t>
            </a:r>
            <a:r>
              <a:rPr lang="en-AU" dirty="0" smtClean="0"/>
              <a:t> </a:t>
            </a:r>
            <a:r>
              <a:rPr lang="en-AU" dirty="0" err="1" smtClean="0"/>
              <a:t>sữa</a:t>
            </a:r>
            <a:r>
              <a:rPr lang="en-AU" dirty="0" smtClean="0"/>
              <a:t>, </a:t>
            </a:r>
            <a:r>
              <a:rPr lang="en-AU" dirty="0" err="1" smtClean="0"/>
              <a:t>lâm</a:t>
            </a:r>
            <a:r>
              <a:rPr lang="en-AU" dirty="0" smtClean="0"/>
              <a:t> </a:t>
            </a:r>
            <a:r>
              <a:rPr lang="en-AU" dirty="0" err="1" smtClean="0"/>
              <a:t>nghiệp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301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827584" y="188913"/>
            <a:ext cx="6804025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b="1" dirty="0" err="1" smtClean="0">
                <a:solidFill>
                  <a:schemeClr val="tx1"/>
                </a:solidFill>
              </a:rPr>
              <a:t>Nhập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khẩu</a:t>
            </a:r>
            <a:r>
              <a:rPr lang="en-US" sz="4400" b="1" dirty="0" smtClean="0">
                <a:solidFill>
                  <a:schemeClr val="tx1"/>
                </a:solidFill>
              </a:rPr>
              <a:t>, </a:t>
            </a:r>
            <a:r>
              <a:rPr lang="en-US" sz="4400" b="1" dirty="0" err="1" smtClean="0">
                <a:solidFill>
                  <a:schemeClr val="tx1"/>
                </a:solidFill>
              </a:rPr>
              <a:t>công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nghiệp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2700" b="1" dirty="0" err="1" smtClean="0">
                <a:solidFill>
                  <a:schemeClr val="tx1"/>
                </a:solidFill>
              </a:rPr>
              <a:t>Thay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đổi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vào</a:t>
            </a:r>
            <a:r>
              <a:rPr lang="en-US" sz="2700" b="1" dirty="0" smtClean="0">
                <a:solidFill>
                  <a:schemeClr val="tx1"/>
                </a:solidFill>
              </a:rPr>
              <a:t> 2020 so </a:t>
            </a:r>
            <a:r>
              <a:rPr lang="en-US" sz="2700" b="1" dirty="0" err="1" smtClean="0">
                <a:solidFill>
                  <a:schemeClr val="tx1"/>
                </a:solidFill>
              </a:rPr>
              <a:t>với</a:t>
            </a:r>
            <a:r>
              <a:rPr lang="en-US" sz="2700" b="1" dirty="0" smtClean="0">
                <a:solidFill>
                  <a:schemeClr val="tx1"/>
                </a:solidFill>
              </a:rPr>
              <a:t> 2007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52229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AE380AA-ED54-4D95-97C2-FFBD4C25F8B3}" type="slidenum">
              <a:rPr lang="en-US"/>
              <a:pPr/>
              <a:t>25</a:t>
            </a:fld>
            <a:endParaRPr lang="en-US"/>
          </a:p>
        </p:txBody>
      </p:sp>
      <p:graphicFrame>
        <p:nvGraphicFramePr>
          <p:cNvPr id="2" name="Content Placeholder 2"/>
          <p:cNvGraphicFramePr>
            <a:graphicFrameLocks noGrp="1"/>
          </p:cNvGraphicFramePr>
          <p:nvPr>
            <p:ph idx="1"/>
          </p:nvPr>
        </p:nvGraphicFramePr>
        <p:xfrm>
          <a:off x="304800" y="1341438"/>
          <a:ext cx="8458200" cy="50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317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899592" y="188913"/>
            <a:ext cx="6804025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b="1" dirty="0" err="1" smtClean="0">
                <a:solidFill>
                  <a:schemeClr val="tx1"/>
                </a:solidFill>
              </a:rPr>
              <a:t>Xuất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khẩu</a:t>
            </a:r>
            <a:r>
              <a:rPr lang="en-US" sz="4400" b="1" dirty="0" smtClean="0">
                <a:solidFill>
                  <a:schemeClr val="tx1"/>
                </a:solidFill>
              </a:rPr>
              <a:t>, </a:t>
            </a:r>
            <a:r>
              <a:rPr lang="en-US" sz="4400" b="1" dirty="0" err="1" smtClean="0">
                <a:solidFill>
                  <a:schemeClr val="tx1"/>
                </a:solidFill>
              </a:rPr>
              <a:t>công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nghiệp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2700" b="1" dirty="0" err="1">
                <a:solidFill>
                  <a:schemeClr val="tx1"/>
                </a:solidFill>
              </a:rPr>
              <a:t>Thay</a:t>
            </a:r>
            <a:r>
              <a:rPr lang="en-US" sz="2700" b="1" dirty="0">
                <a:solidFill>
                  <a:schemeClr val="tx1"/>
                </a:solidFill>
              </a:rPr>
              <a:t> </a:t>
            </a:r>
            <a:r>
              <a:rPr lang="en-US" sz="2700" b="1" dirty="0" err="1">
                <a:solidFill>
                  <a:schemeClr val="tx1"/>
                </a:solidFill>
              </a:rPr>
              <a:t>đổi</a:t>
            </a:r>
            <a:r>
              <a:rPr lang="en-US" sz="2700" b="1" dirty="0">
                <a:solidFill>
                  <a:schemeClr val="tx1"/>
                </a:solidFill>
              </a:rPr>
              <a:t> </a:t>
            </a:r>
            <a:r>
              <a:rPr lang="en-US" sz="2700" b="1" dirty="0" err="1">
                <a:solidFill>
                  <a:schemeClr val="tx1"/>
                </a:solidFill>
              </a:rPr>
              <a:t>vào</a:t>
            </a:r>
            <a:r>
              <a:rPr lang="en-US" sz="2700" b="1" dirty="0">
                <a:solidFill>
                  <a:schemeClr val="tx1"/>
                </a:solidFill>
              </a:rPr>
              <a:t> 2020 so </a:t>
            </a:r>
            <a:r>
              <a:rPr lang="en-US" sz="2700" b="1" dirty="0" err="1">
                <a:solidFill>
                  <a:schemeClr val="tx1"/>
                </a:solidFill>
              </a:rPr>
              <a:t>với</a:t>
            </a:r>
            <a:r>
              <a:rPr lang="en-US" sz="2700" b="1" dirty="0">
                <a:solidFill>
                  <a:schemeClr val="tx1"/>
                </a:solidFill>
              </a:rPr>
              <a:t> 2007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56325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44EA9AE-E2B8-400F-AB39-68ECDA489119}" type="slidenum">
              <a:rPr lang="en-US"/>
              <a:pPr/>
              <a:t>26</a:t>
            </a:fld>
            <a:endParaRPr lang="en-US"/>
          </a:p>
        </p:txBody>
      </p:sp>
      <p:graphicFrame>
        <p:nvGraphicFramePr>
          <p:cNvPr id="2" name="Content Placeholder 2"/>
          <p:cNvGraphicFramePr>
            <a:graphicFrameLocks noGrp="1"/>
          </p:cNvGraphicFramePr>
          <p:nvPr>
            <p:ph idx="1"/>
          </p:nvPr>
        </p:nvGraphicFramePr>
        <p:xfrm>
          <a:off x="304800" y="1341438"/>
          <a:ext cx="8458200" cy="50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625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188913"/>
            <a:ext cx="8857109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sz="2800" b="1" dirty="0" err="1" smtClean="0">
                <a:solidFill>
                  <a:schemeClr val="tx1"/>
                </a:solidFill>
              </a:rPr>
              <a:t>Thay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đổi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hướng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xuất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khẩu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theo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ngành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của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Việt</a:t>
            </a:r>
            <a:r>
              <a:rPr lang="en-AU" sz="2800" b="1" dirty="0" smtClean="0">
                <a:solidFill>
                  <a:schemeClr val="tx1"/>
                </a:solidFill>
              </a:rPr>
              <a:t> Nam </a:t>
            </a:r>
            <a:r>
              <a:rPr lang="en-AU" sz="2800" b="1" dirty="0" err="1" smtClean="0">
                <a:solidFill>
                  <a:schemeClr val="tx1"/>
                </a:solidFill>
              </a:rPr>
              <a:t>theo</a:t>
            </a:r>
            <a:r>
              <a:rPr lang="en-AU" sz="2800" b="1" dirty="0" smtClean="0">
                <a:solidFill>
                  <a:schemeClr val="tx1"/>
                </a:solidFill>
              </a:rPr>
              <a:t> RCEP H&amp;S </a:t>
            </a:r>
            <a:r>
              <a:rPr lang="en-AU" sz="2800" b="1" dirty="0" err="1" smtClean="0">
                <a:solidFill>
                  <a:schemeClr val="tx1"/>
                </a:solidFill>
              </a:rPr>
              <a:t>và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toàn</a:t>
            </a: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err="1" smtClean="0">
                <a:solidFill>
                  <a:schemeClr val="tx1"/>
                </a:solidFill>
              </a:rPr>
              <a:t>diện</a:t>
            </a:r>
            <a:r>
              <a:rPr lang="en-AU" sz="2800" b="1" dirty="0" smtClean="0">
                <a:solidFill>
                  <a:schemeClr val="tx1"/>
                </a:solidFill>
              </a:rPr>
              <a:t> - </a:t>
            </a:r>
            <a:r>
              <a:rPr lang="en-AU" sz="2200" b="1" dirty="0" smtClean="0">
                <a:solidFill>
                  <a:schemeClr val="tx1"/>
                </a:solidFill>
              </a:rPr>
              <a:t>so </a:t>
            </a:r>
            <a:r>
              <a:rPr lang="en-AU" sz="2200" b="1" dirty="0" err="1" smtClean="0">
                <a:solidFill>
                  <a:schemeClr val="tx1"/>
                </a:solidFill>
              </a:rPr>
              <a:t>với</a:t>
            </a:r>
            <a:r>
              <a:rPr lang="en-AU" sz="2200" b="1" dirty="0" smtClean="0">
                <a:solidFill>
                  <a:schemeClr val="tx1"/>
                </a:solidFill>
              </a:rPr>
              <a:t> </a:t>
            </a:r>
            <a:r>
              <a:rPr lang="en-AU" sz="2200" b="1" dirty="0" err="1" smtClean="0">
                <a:solidFill>
                  <a:schemeClr val="tx1"/>
                </a:solidFill>
              </a:rPr>
              <a:t>kịch</a:t>
            </a:r>
            <a:r>
              <a:rPr lang="en-AU" sz="2200" b="1" dirty="0" smtClean="0">
                <a:solidFill>
                  <a:schemeClr val="tx1"/>
                </a:solidFill>
              </a:rPr>
              <a:t> </a:t>
            </a:r>
            <a:r>
              <a:rPr lang="en-AU" sz="2200" b="1" dirty="0" err="1" smtClean="0">
                <a:solidFill>
                  <a:schemeClr val="tx1"/>
                </a:solidFill>
              </a:rPr>
              <a:t>bản</a:t>
            </a:r>
            <a:r>
              <a:rPr lang="en-AU" sz="2200" b="1" dirty="0" smtClean="0">
                <a:solidFill>
                  <a:schemeClr val="tx1"/>
                </a:solidFill>
              </a:rPr>
              <a:t> </a:t>
            </a:r>
            <a:r>
              <a:rPr lang="en-AU" sz="2200" b="1" dirty="0" err="1" smtClean="0">
                <a:solidFill>
                  <a:schemeClr val="tx1"/>
                </a:solidFill>
              </a:rPr>
              <a:t>gốc</a:t>
            </a:r>
            <a:r>
              <a:rPr lang="en-AU" sz="2200" b="1" dirty="0" smtClean="0">
                <a:solidFill>
                  <a:schemeClr val="tx1"/>
                </a:solidFill>
              </a:rPr>
              <a:t> </a:t>
            </a:r>
            <a:r>
              <a:rPr lang="en-AU" sz="2200" b="1" dirty="0" err="1" smtClean="0">
                <a:solidFill>
                  <a:schemeClr val="tx1"/>
                </a:solidFill>
              </a:rPr>
              <a:t>vào</a:t>
            </a:r>
            <a:r>
              <a:rPr lang="en-AU" sz="2200" b="1" dirty="0" smtClean="0">
                <a:solidFill>
                  <a:schemeClr val="tx1"/>
                </a:solidFill>
              </a:rPr>
              <a:t> 2020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24801CC-BDDF-4178-9305-69F67624C046}" type="slidenum">
              <a:rPr lang="en-US"/>
              <a:pPr/>
              <a:t>27</a:t>
            </a:fld>
            <a:endParaRPr lang="en-US"/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452471"/>
              </p:ext>
            </p:extLst>
          </p:nvPr>
        </p:nvGraphicFramePr>
        <p:xfrm>
          <a:off x="179388" y="1412875"/>
          <a:ext cx="8280400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798" name="TextBox 1"/>
          <p:cNvSpPr txBox="1">
            <a:spLocks noChangeArrowheads="1"/>
          </p:cNvSpPr>
          <p:nvPr/>
        </p:nvSpPr>
        <p:spPr bwMode="auto">
          <a:xfrm>
            <a:off x="179512" y="5661248"/>
            <a:ext cx="8424936" cy="100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 sz="2400" dirty="0" err="1" smtClean="0"/>
              <a:t>Chủ</a:t>
            </a:r>
            <a:r>
              <a:rPr lang="en-AU" sz="2400" dirty="0" smtClean="0"/>
              <a:t> </a:t>
            </a:r>
            <a:r>
              <a:rPr lang="en-AU" sz="2400" dirty="0" err="1" smtClean="0"/>
              <a:t>yếu</a:t>
            </a:r>
            <a:r>
              <a:rPr lang="en-AU" sz="2400" dirty="0" smtClean="0"/>
              <a:t> </a:t>
            </a:r>
            <a:r>
              <a:rPr lang="en-AU" sz="2400" dirty="0" err="1" smtClean="0"/>
              <a:t>là</a:t>
            </a:r>
            <a:r>
              <a:rPr lang="en-AU" sz="2400" dirty="0" smtClean="0"/>
              <a:t> </a:t>
            </a:r>
            <a:r>
              <a:rPr lang="en-AU" sz="2400" dirty="0" err="1" smtClean="0"/>
              <a:t>hàng</a:t>
            </a:r>
            <a:r>
              <a:rPr lang="en-AU" sz="2400" dirty="0" smtClean="0"/>
              <a:t> </a:t>
            </a:r>
            <a:r>
              <a:rPr lang="en-AU" sz="2400" dirty="0" err="1" smtClean="0"/>
              <a:t>dệt</a:t>
            </a:r>
            <a:r>
              <a:rPr lang="en-AU" sz="2400" dirty="0" smtClean="0"/>
              <a:t> may, </a:t>
            </a:r>
            <a:r>
              <a:rPr lang="en-AU" sz="2400" dirty="0" err="1" smtClean="0"/>
              <a:t>giày</a:t>
            </a:r>
            <a:r>
              <a:rPr lang="en-AU" sz="2400" dirty="0" smtClean="0"/>
              <a:t> </a:t>
            </a:r>
            <a:r>
              <a:rPr lang="en-AU" sz="2400" dirty="0" err="1" smtClean="0"/>
              <a:t>dép</a:t>
            </a:r>
            <a:r>
              <a:rPr lang="en-AU" sz="2400" dirty="0" smtClean="0"/>
              <a:t> </a:t>
            </a:r>
            <a:r>
              <a:rPr lang="en-AU" sz="2400" dirty="0" err="1" smtClean="0"/>
              <a:t>và</a:t>
            </a:r>
            <a:r>
              <a:rPr lang="en-AU" sz="2400" dirty="0" smtClean="0"/>
              <a:t> </a:t>
            </a:r>
            <a:r>
              <a:rPr lang="en-AU" sz="2400" dirty="0" err="1" smtClean="0"/>
              <a:t>gạo</a:t>
            </a:r>
            <a:r>
              <a:rPr lang="en-AU" sz="2400" dirty="0" smtClean="0"/>
              <a:t> </a:t>
            </a:r>
            <a:r>
              <a:rPr lang="en-AU" sz="2400" dirty="0" err="1" smtClean="0"/>
              <a:t>vào</a:t>
            </a:r>
            <a:r>
              <a:rPr lang="en-AU" sz="2400" dirty="0" smtClean="0"/>
              <a:t> </a:t>
            </a:r>
            <a:r>
              <a:rPr lang="en-AU" sz="2400" dirty="0" err="1" smtClean="0"/>
              <a:t>Nhật</a:t>
            </a:r>
            <a:r>
              <a:rPr lang="en-AU" sz="2400" dirty="0" smtClean="0"/>
              <a:t> </a:t>
            </a:r>
            <a:r>
              <a:rPr lang="en-AU" sz="2400" dirty="0" err="1" smtClean="0"/>
              <a:t>Bản</a:t>
            </a:r>
            <a:r>
              <a:rPr lang="en-AU" sz="2400" dirty="0" smtClean="0"/>
              <a:t>.</a:t>
            </a:r>
          </a:p>
          <a:p>
            <a:r>
              <a:rPr lang="en-AU" sz="2400" dirty="0" err="1" smtClean="0"/>
              <a:t>Thực</a:t>
            </a:r>
            <a:r>
              <a:rPr lang="en-AU" sz="2400" dirty="0" smtClean="0"/>
              <a:t> </a:t>
            </a:r>
            <a:r>
              <a:rPr lang="en-AU" sz="2400" dirty="0" err="1" smtClean="0"/>
              <a:t>phẩm</a:t>
            </a:r>
            <a:r>
              <a:rPr lang="en-AU" sz="2400" dirty="0" smtClean="0"/>
              <a:t> </a:t>
            </a:r>
            <a:r>
              <a:rPr lang="en-AU" sz="2400" dirty="0" err="1" smtClean="0"/>
              <a:t>chế</a:t>
            </a:r>
            <a:r>
              <a:rPr lang="en-AU" sz="2400" dirty="0" smtClean="0"/>
              <a:t> </a:t>
            </a:r>
            <a:r>
              <a:rPr lang="en-AU" sz="2400" dirty="0" err="1" smtClean="0"/>
              <a:t>biến</a:t>
            </a:r>
            <a:r>
              <a:rPr lang="en-AU" sz="2400" dirty="0" smtClean="0"/>
              <a:t>, </a:t>
            </a:r>
            <a:r>
              <a:rPr lang="en-AU" sz="2400" dirty="0" err="1" smtClean="0"/>
              <a:t>thức</a:t>
            </a:r>
            <a:r>
              <a:rPr lang="en-AU" sz="2400" dirty="0" smtClean="0"/>
              <a:t> </a:t>
            </a:r>
            <a:r>
              <a:rPr lang="en-AU" sz="2400" dirty="0" err="1" smtClean="0"/>
              <a:t>ăn</a:t>
            </a:r>
            <a:r>
              <a:rPr lang="en-AU" sz="2400" dirty="0" smtClean="0"/>
              <a:t> </a:t>
            </a:r>
            <a:r>
              <a:rPr lang="en-AU" sz="2400" dirty="0" err="1" smtClean="0"/>
              <a:t>và</a:t>
            </a:r>
            <a:r>
              <a:rPr lang="en-AU" sz="2400" dirty="0" smtClean="0"/>
              <a:t> may </a:t>
            </a:r>
            <a:r>
              <a:rPr lang="en-AU" sz="2400" dirty="0" err="1" smtClean="0"/>
              <a:t>mặc</a:t>
            </a:r>
            <a:r>
              <a:rPr lang="en-AU" sz="2400" dirty="0" smtClean="0"/>
              <a:t> </a:t>
            </a:r>
            <a:r>
              <a:rPr lang="en-AU" sz="2400" dirty="0" err="1" smtClean="0"/>
              <a:t>vào</a:t>
            </a:r>
            <a:r>
              <a:rPr lang="en-AU" sz="2400" dirty="0" smtClean="0"/>
              <a:t> </a:t>
            </a:r>
            <a:r>
              <a:rPr lang="en-AU" sz="2400" dirty="0" err="1" smtClean="0"/>
              <a:t>Hàn</a:t>
            </a:r>
            <a:r>
              <a:rPr lang="en-AU" sz="2400" dirty="0" smtClean="0"/>
              <a:t> </a:t>
            </a:r>
            <a:r>
              <a:rPr lang="en-AU" sz="2400" dirty="0" err="1" smtClean="0"/>
              <a:t>Quốc</a:t>
            </a:r>
            <a:r>
              <a:rPr lang="en-AU" sz="2400" dirty="0" smtClean="0"/>
              <a:t>.</a:t>
            </a:r>
            <a:endParaRPr lang="en-AU" sz="2400" dirty="0"/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90510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71600" y="222920"/>
            <a:ext cx="6804025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b="1" dirty="0" err="1" smtClean="0">
                <a:solidFill>
                  <a:schemeClr val="tx1"/>
                </a:solidFill>
              </a:rPr>
              <a:t>Sản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lượng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nông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nghiệp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2700" b="1" dirty="0" err="1" smtClean="0">
                <a:solidFill>
                  <a:schemeClr val="tx1"/>
                </a:solidFill>
              </a:rPr>
              <a:t>Thay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đổi</a:t>
            </a:r>
            <a:r>
              <a:rPr lang="en-US" sz="2700" b="1" dirty="0" smtClean="0">
                <a:solidFill>
                  <a:schemeClr val="tx1"/>
                </a:solidFill>
              </a:rPr>
              <a:t> so </a:t>
            </a:r>
            <a:r>
              <a:rPr lang="en-US" sz="2700" b="1" dirty="0" err="1" smtClean="0">
                <a:solidFill>
                  <a:schemeClr val="tx1"/>
                </a:solidFill>
              </a:rPr>
              <a:t>với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kịch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bản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gốc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vào</a:t>
            </a:r>
            <a:r>
              <a:rPr lang="en-US" sz="2700" b="1" dirty="0" smtClean="0">
                <a:solidFill>
                  <a:schemeClr val="tx1"/>
                </a:solidFill>
              </a:rPr>
              <a:t> 2020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5837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4D5AB73-2342-4114-B159-7A941EF8E93D}" type="slidenum">
              <a:rPr lang="en-US"/>
              <a:pPr/>
              <a:t>28</a:t>
            </a:fld>
            <a:endParaRPr lang="en-US"/>
          </a:p>
        </p:txBody>
      </p:sp>
      <p:graphicFrame>
        <p:nvGraphicFramePr>
          <p:cNvPr id="2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984752"/>
              </p:ext>
            </p:extLst>
          </p:nvPr>
        </p:nvGraphicFramePr>
        <p:xfrm>
          <a:off x="304800" y="1341438"/>
          <a:ext cx="8458200" cy="50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026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36327" y="188913"/>
            <a:ext cx="6804025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b="1" dirty="0" err="1" smtClean="0">
                <a:solidFill>
                  <a:schemeClr val="tx1"/>
                </a:solidFill>
              </a:rPr>
              <a:t>Sản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lượng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công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nghiệp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2700" b="1" dirty="0" err="1" smtClean="0">
                <a:solidFill>
                  <a:schemeClr val="tx1"/>
                </a:solidFill>
              </a:rPr>
              <a:t>Thay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đổi</a:t>
            </a:r>
            <a:r>
              <a:rPr lang="en-US" sz="2700" b="1" dirty="0" smtClean="0">
                <a:solidFill>
                  <a:schemeClr val="tx1"/>
                </a:solidFill>
              </a:rPr>
              <a:t> so </a:t>
            </a:r>
            <a:r>
              <a:rPr lang="en-US" sz="2700" b="1" dirty="0" err="1" smtClean="0">
                <a:solidFill>
                  <a:schemeClr val="tx1"/>
                </a:solidFill>
              </a:rPr>
              <a:t>với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kịch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bản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gốc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vào</a:t>
            </a:r>
            <a:r>
              <a:rPr lang="en-US" sz="2700" b="1" dirty="0" smtClean="0">
                <a:solidFill>
                  <a:schemeClr val="tx1"/>
                </a:solidFill>
              </a:rPr>
              <a:t> 2020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5837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4D5AB73-2342-4114-B159-7A941EF8E93D}" type="slidenum">
              <a:rPr lang="en-US"/>
              <a:pPr/>
              <a:t>29</a:t>
            </a:fld>
            <a:endParaRPr lang="en-US"/>
          </a:p>
        </p:txBody>
      </p:sp>
      <p:graphicFrame>
        <p:nvGraphicFramePr>
          <p:cNvPr id="2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683196"/>
              </p:ext>
            </p:extLst>
          </p:nvPr>
        </p:nvGraphicFramePr>
        <p:xfrm>
          <a:off x="304800" y="1341438"/>
          <a:ext cx="8458200" cy="50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27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44017" y="260350"/>
            <a:ext cx="8892479" cy="685800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tx1"/>
                </a:solidFill>
              </a:rPr>
              <a:t>Những</a:t>
            </a:r>
            <a:r>
              <a:rPr lang="en-US" sz="4000" b="1" dirty="0" smtClean="0">
                <a:solidFill>
                  <a:schemeClr val="tx1"/>
                </a:solidFill>
              </a:rPr>
              <a:t> cam </a:t>
            </a:r>
            <a:r>
              <a:rPr lang="en-US" sz="4000" b="1" dirty="0" err="1" smtClean="0">
                <a:solidFill>
                  <a:schemeClr val="tx1"/>
                </a:solidFill>
              </a:rPr>
              <a:t>kết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thể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trong</a:t>
            </a:r>
            <a:r>
              <a:rPr lang="en-US" sz="4000" b="1" dirty="0" smtClean="0">
                <a:solidFill>
                  <a:schemeClr val="tx1"/>
                </a:solidFill>
              </a:rPr>
              <a:t> RCEP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5A65B05-E5D4-48BD-9622-30778E1A23C9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388" y="1700361"/>
            <a:ext cx="8659812" cy="4752975"/>
          </a:xfrm>
        </p:spPr>
        <p:txBody>
          <a:bodyPr/>
          <a:lstStyle/>
          <a:p>
            <a:pPr lvl="1"/>
            <a:r>
              <a:rPr lang="en-AU" sz="3200" dirty="0" err="1" smtClean="0"/>
              <a:t>Vẫn</a:t>
            </a:r>
            <a:r>
              <a:rPr lang="en-AU" sz="3200" dirty="0" smtClean="0"/>
              <a:t> </a:t>
            </a:r>
            <a:r>
              <a:rPr lang="en-AU" sz="3200" dirty="0" err="1" smtClean="0"/>
              <a:t>đang</a:t>
            </a:r>
            <a:r>
              <a:rPr lang="en-AU" sz="3200" dirty="0" smtClean="0"/>
              <a:t> </a:t>
            </a:r>
            <a:r>
              <a:rPr lang="en-AU" sz="3200" dirty="0" err="1" smtClean="0"/>
              <a:t>đàm</a:t>
            </a:r>
            <a:r>
              <a:rPr lang="en-AU" sz="3200" dirty="0" smtClean="0"/>
              <a:t> </a:t>
            </a:r>
            <a:r>
              <a:rPr lang="en-AU" sz="3200" dirty="0" err="1" smtClean="0"/>
              <a:t>phán</a:t>
            </a:r>
            <a:endParaRPr lang="en-AU" sz="3200" dirty="0" smtClean="0"/>
          </a:p>
          <a:p>
            <a:pPr lvl="1"/>
            <a:r>
              <a:rPr lang="en-AU" sz="3200" dirty="0" err="1" smtClean="0"/>
              <a:t>Không</a:t>
            </a:r>
            <a:r>
              <a:rPr lang="en-AU" sz="3200" dirty="0" smtClean="0"/>
              <a:t> </a:t>
            </a:r>
            <a:r>
              <a:rPr lang="en-AU" sz="3200" dirty="0" err="1" smtClean="0"/>
              <a:t>theo</a:t>
            </a:r>
            <a:r>
              <a:rPr lang="en-AU" sz="3200" dirty="0" smtClean="0"/>
              <a:t> </a:t>
            </a:r>
            <a:r>
              <a:rPr lang="en-AU" sz="3200" dirty="0" err="1" smtClean="0"/>
              <a:t>cách</a:t>
            </a:r>
            <a:r>
              <a:rPr lang="en-AU" sz="3200" dirty="0" smtClean="0"/>
              <a:t> </a:t>
            </a:r>
            <a:r>
              <a:rPr lang="en-AU" sz="3200" dirty="0" err="1" smtClean="0"/>
              <a:t>tiếp</a:t>
            </a:r>
            <a:r>
              <a:rPr lang="en-AU" sz="3200" dirty="0" smtClean="0"/>
              <a:t> </a:t>
            </a:r>
            <a:r>
              <a:rPr lang="en-AU" sz="3200" dirty="0" err="1" smtClean="0"/>
              <a:t>cận</a:t>
            </a:r>
            <a:r>
              <a:rPr lang="en-AU" sz="3200" dirty="0" smtClean="0"/>
              <a:t> </a:t>
            </a:r>
            <a:r>
              <a:rPr lang="en-AU" sz="3200" dirty="0" err="1" smtClean="0"/>
              <a:t>trọn</a:t>
            </a:r>
            <a:r>
              <a:rPr lang="en-AU" sz="3200" dirty="0" smtClean="0"/>
              <a:t> </a:t>
            </a:r>
            <a:r>
              <a:rPr lang="en-AU" sz="3200" dirty="0" err="1" smtClean="0"/>
              <a:t>gói</a:t>
            </a:r>
            <a:endParaRPr lang="en-AU" sz="3200" dirty="0" smtClean="0"/>
          </a:p>
          <a:p>
            <a:pPr lvl="1"/>
            <a:r>
              <a:rPr lang="en-AU" sz="3200" dirty="0" err="1" smtClean="0"/>
              <a:t>Chưa</a:t>
            </a:r>
            <a:r>
              <a:rPr lang="en-AU" sz="3200" dirty="0" smtClean="0"/>
              <a:t> </a:t>
            </a:r>
            <a:r>
              <a:rPr lang="en-AU" sz="3200" dirty="0" err="1" smtClean="0"/>
              <a:t>biết</a:t>
            </a:r>
            <a:r>
              <a:rPr lang="en-AU" sz="3200" dirty="0" smtClean="0"/>
              <a:t> </a:t>
            </a:r>
            <a:r>
              <a:rPr lang="en-AU" sz="3200" dirty="0" err="1" smtClean="0"/>
              <a:t>có</a:t>
            </a:r>
            <a:r>
              <a:rPr lang="en-AU" sz="3200" dirty="0" smtClean="0"/>
              <a:t> </a:t>
            </a:r>
            <a:r>
              <a:rPr lang="en-AU" sz="3200" dirty="0" err="1" smtClean="0"/>
              <a:t>miễn</a:t>
            </a:r>
            <a:r>
              <a:rPr lang="en-AU" sz="3200" dirty="0" smtClean="0"/>
              <a:t> </a:t>
            </a:r>
            <a:r>
              <a:rPr lang="en-AU" sz="3200" dirty="0" err="1" smtClean="0"/>
              <a:t>trừ</a:t>
            </a:r>
            <a:r>
              <a:rPr lang="en-AU" sz="3200" dirty="0" smtClean="0"/>
              <a:t> hay </a:t>
            </a:r>
            <a:r>
              <a:rPr lang="en-AU" sz="3200" dirty="0" err="1" smtClean="0"/>
              <a:t>không</a:t>
            </a:r>
            <a:r>
              <a:rPr lang="en-AU" sz="3200" dirty="0" smtClean="0"/>
              <a:t>, </a:t>
            </a:r>
            <a:r>
              <a:rPr lang="en-AU" sz="3200" dirty="0" err="1" smtClean="0"/>
              <a:t>nhưng</a:t>
            </a:r>
            <a:r>
              <a:rPr lang="en-AU" sz="3200" dirty="0" smtClean="0"/>
              <a:t> </a:t>
            </a:r>
            <a:r>
              <a:rPr lang="en-AU" sz="3200" dirty="0" err="1" smtClean="0"/>
              <a:t>có</a:t>
            </a:r>
            <a:r>
              <a:rPr lang="en-AU" sz="3200" dirty="0" smtClean="0"/>
              <a:t> </a:t>
            </a:r>
            <a:r>
              <a:rPr lang="en-AU" sz="3200" dirty="0" err="1" smtClean="0"/>
              <a:t>thể</a:t>
            </a:r>
            <a:r>
              <a:rPr lang="en-AU" sz="3200" dirty="0" smtClean="0"/>
              <a:t> </a:t>
            </a:r>
            <a:r>
              <a:rPr lang="en-AU" sz="3200" dirty="0" err="1" smtClean="0"/>
              <a:t>tương</a:t>
            </a:r>
            <a:r>
              <a:rPr lang="en-AU" sz="3200" dirty="0" smtClean="0"/>
              <a:t> </a:t>
            </a:r>
            <a:r>
              <a:rPr lang="en-AU" sz="3200" dirty="0" err="1" smtClean="0"/>
              <a:t>tự</a:t>
            </a:r>
            <a:r>
              <a:rPr lang="en-AU" sz="3200" dirty="0" smtClean="0"/>
              <a:t> </a:t>
            </a:r>
            <a:r>
              <a:rPr lang="en-AU" sz="3200" dirty="0" err="1" smtClean="0"/>
              <a:t>các</a:t>
            </a:r>
            <a:r>
              <a:rPr lang="en-AU" sz="3200" dirty="0" smtClean="0"/>
              <a:t> FTAs </a:t>
            </a:r>
            <a:r>
              <a:rPr lang="en-AU" sz="3200" dirty="0" err="1" smtClean="0"/>
              <a:t>trước</a:t>
            </a:r>
            <a:endParaRPr lang="en-AU" sz="3200" dirty="0" smtClean="0"/>
          </a:p>
          <a:p>
            <a:pPr lvl="1"/>
            <a:r>
              <a:rPr lang="en-AU" sz="3200" dirty="0" err="1" smtClean="0"/>
              <a:t>Cắt</a:t>
            </a:r>
            <a:r>
              <a:rPr lang="en-AU" sz="3200" dirty="0" smtClean="0"/>
              <a:t> </a:t>
            </a:r>
            <a:r>
              <a:rPr lang="en-AU" sz="3200" dirty="0" err="1" smtClean="0"/>
              <a:t>giảm</a:t>
            </a:r>
            <a:r>
              <a:rPr lang="en-AU" sz="3200" dirty="0" smtClean="0"/>
              <a:t> </a:t>
            </a:r>
            <a:r>
              <a:rPr lang="en-AU" sz="3200" dirty="0" err="1" smtClean="0"/>
              <a:t>thuế</a:t>
            </a:r>
            <a:r>
              <a:rPr lang="en-AU" sz="3200" dirty="0" smtClean="0"/>
              <a:t> </a:t>
            </a:r>
            <a:r>
              <a:rPr lang="en-AU" sz="3200" dirty="0" err="1" smtClean="0"/>
              <a:t>sâu</a:t>
            </a:r>
            <a:r>
              <a:rPr lang="en-AU" sz="3200" dirty="0" smtClean="0"/>
              <a:t> </a:t>
            </a:r>
            <a:r>
              <a:rPr lang="en-AU" sz="3200" dirty="0" err="1" smtClean="0"/>
              <a:t>hơn</a:t>
            </a:r>
            <a:r>
              <a:rPr lang="en-AU" sz="3200" dirty="0" smtClean="0"/>
              <a:t>, </a:t>
            </a:r>
            <a:r>
              <a:rPr lang="en-AU" sz="3200" dirty="0" err="1" smtClean="0"/>
              <a:t>nhanh</a:t>
            </a:r>
            <a:r>
              <a:rPr lang="en-AU" sz="3200" dirty="0" smtClean="0"/>
              <a:t> </a:t>
            </a:r>
            <a:r>
              <a:rPr lang="en-AU" sz="3200" dirty="0" err="1" smtClean="0"/>
              <a:t>hơn</a:t>
            </a:r>
            <a:endParaRPr lang="en-AU" sz="3200" dirty="0" smtClean="0"/>
          </a:p>
          <a:p>
            <a:pPr lvl="1">
              <a:buFontTx/>
              <a:buNone/>
            </a:pPr>
            <a:endParaRPr lang="en-AU" sz="1800" dirty="0" smtClean="0"/>
          </a:p>
          <a:p>
            <a:pPr lvl="1">
              <a:buFontTx/>
              <a:buNone/>
            </a:pPr>
            <a:endParaRPr lang="en-AU" sz="1800" dirty="0" smtClean="0"/>
          </a:p>
          <a:p>
            <a:pPr lvl="1">
              <a:buFontTx/>
              <a:buNone/>
            </a:pPr>
            <a:endParaRPr lang="en-AU" sz="1800" dirty="0" smtClean="0"/>
          </a:p>
          <a:p>
            <a:pPr lvl="1">
              <a:buFontTx/>
              <a:buNone/>
            </a:pPr>
            <a:endParaRPr lang="en-AU" sz="3200" dirty="0" smtClean="0"/>
          </a:p>
        </p:txBody>
      </p:sp>
    </p:spTree>
    <p:extLst>
      <p:ext uri="{BB962C8B-B14F-4D97-AF65-F5344CB8AC3E}">
        <p14:creationId xmlns:p14="http://schemas.microsoft.com/office/powerpoint/2010/main" val="20086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899592" y="188912"/>
            <a:ext cx="6804025" cy="93583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b="1" dirty="0" err="1" smtClean="0">
                <a:solidFill>
                  <a:schemeClr val="tx1"/>
                </a:solidFill>
              </a:rPr>
              <a:t>Sản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lượng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dịch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vụ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2700" b="1" dirty="0" err="1" smtClean="0">
                <a:solidFill>
                  <a:schemeClr val="tx1"/>
                </a:solidFill>
              </a:rPr>
              <a:t>Thay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đổi</a:t>
            </a:r>
            <a:r>
              <a:rPr lang="en-US" sz="2700" b="1" dirty="0" smtClean="0">
                <a:solidFill>
                  <a:schemeClr val="tx1"/>
                </a:solidFill>
              </a:rPr>
              <a:t> so </a:t>
            </a:r>
            <a:r>
              <a:rPr lang="en-US" sz="2700" b="1" dirty="0" err="1" smtClean="0">
                <a:solidFill>
                  <a:schemeClr val="tx1"/>
                </a:solidFill>
              </a:rPr>
              <a:t>với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kịch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bản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</a:rPr>
              <a:t>gốc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smtClean="0">
                <a:solidFill>
                  <a:schemeClr val="tx1"/>
                </a:solidFill>
              </a:rPr>
              <a:t>2020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5837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4D5AB73-2342-4114-B159-7A941EF8E93D}" type="slidenum">
              <a:rPr lang="en-US"/>
              <a:pPr/>
              <a:t>30</a:t>
            </a:fld>
            <a:endParaRPr lang="en-US"/>
          </a:p>
        </p:txBody>
      </p:sp>
      <p:graphicFrame>
        <p:nvGraphicFramePr>
          <p:cNvPr id="2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116281"/>
              </p:ext>
            </p:extLst>
          </p:nvPr>
        </p:nvGraphicFramePr>
        <p:xfrm>
          <a:off x="412675" y="1484362"/>
          <a:ext cx="8458200" cy="4536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8313" y="6021288"/>
            <a:ext cx="756007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 sz="2400" dirty="0" err="1" smtClean="0"/>
              <a:t>Đóng</a:t>
            </a:r>
            <a:r>
              <a:rPr lang="en-AU" sz="2400" dirty="0" smtClean="0"/>
              <a:t> </a:t>
            </a:r>
            <a:r>
              <a:rPr lang="en-AU" sz="2400" dirty="0" err="1" smtClean="0"/>
              <a:t>góp</a:t>
            </a:r>
            <a:r>
              <a:rPr lang="en-AU" sz="2400" dirty="0" smtClean="0"/>
              <a:t> </a:t>
            </a:r>
            <a:r>
              <a:rPr lang="en-AU" sz="2400" dirty="0" err="1" smtClean="0"/>
              <a:t>của</a:t>
            </a:r>
            <a:r>
              <a:rPr lang="en-AU" sz="2400" dirty="0" smtClean="0"/>
              <a:t> </a:t>
            </a:r>
            <a:r>
              <a:rPr lang="en-AU" sz="2400" dirty="0" err="1" smtClean="0"/>
              <a:t>dịch</a:t>
            </a:r>
            <a:r>
              <a:rPr lang="en-AU" sz="2400" dirty="0" smtClean="0"/>
              <a:t> </a:t>
            </a:r>
            <a:r>
              <a:rPr lang="en-AU" sz="2400" dirty="0" err="1" smtClean="0"/>
              <a:t>vụ</a:t>
            </a:r>
            <a:r>
              <a:rPr lang="en-AU" sz="2400" dirty="0" smtClean="0"/>
              <a:t> </a:t>
            </a:r>
            <a:r>
              <a:rPr lang="en-AU" sz="2400" dirty="0" err="1" smtClean="0"/>
              <a:t>là</a:t>
            </a:r>
            <a:r>
              <a:rPr lang="en-AU" sz="2400" dirty="0" smtClean="0"/>
              <a:t> </a:t>
            </a:r>
            <a:r>
              <a:rPr lang="en-AU" sz="2400" dirty="0" err="1" smtClean="0"/>
              <a:t>tiêu</a:t>
            </a:r>
            <a:r>
              <a:rPr lang="en-AU" sz="2400" dirty="0" smtClean="0"/>
              <a:t> </a:t>
            </a:r>
            <a:r>
              <a:rPr lang="en-AU" sz="2400" dirty="0" err="1" smtClean="0"/>
              <a:t>cự</a:t>
            </a:r>
            <a:r>
              <a:rPr lang="en-AU" sz="2400" dirty="0" err="1" smtClean="0"/>
              <a:t>c</a:t>
            </a:r>
            <a:r>
              <a:rPr lang="en-AU" sz="2400" dirty="0" smtClean="0"/>
              <a:t> </a:t>
            </a:r>
            <a:r>
              <a:rPr lang="en-AU" sz="2400" dirty="0" err="1" smtClean="0"/>
              <a:t>đối</a:t>
            </a:r>
            <a:r>
              <a:rPr lang="en-AU" sz="2400" dirty="0" smtClean="0"/>
              <a:t> </a:t>
            </a:r>
            <a:r>
              <a:rPr lang="en-AU" sz="2400" dirty="0" err="1" smtClean="0"/>
              <a:t>với</a:t>
            </a:r>
            <a:r>
              <a:rPr lang="en-AU" sz="2400" dirty="0" smtClean="0"/>
              <a:t> </a:t>
            </a:r>
            <a:r>
              <a:rPr lang="en-AU" sz="2400" dirty="0" err="1" smtClean="0"/>
              <a:t>lợi</a:t>
            </a:r>
            <a:r>
              <a:rPr lang="en-AU" sz="2400" dirty="0" smtClean="0"/>
              <a:t> </a:t>
            </a:r>
            <a:r>
              <a:rPr lang="en-AU" sz="2400" dirty="0" err="1" smtClean="0"/>
              <a:t>ích</a:t>
            </a:r>
            <a:r>
              <a:rPr lang="en-AU" sz="2400" dirty="0" smtClean="0"/>
              <a:t>, do </a:t>
            </a:r>
            <a:r>
              <a:rPr lang="en-AU" sz="2400" dirty="0" err="1" smtClean="0"/>
              <a:t>Trung</a:t>
            </a:r>
            <a:r>
              <a:rPr lang="en-AU" sz="2400" dirty="0" smtClean="0"/>
              <a:t> </a:t>
            </a:r>
            <a:r>
              <a:rPr lang="en-AU" sz="2400" dirty="0" err="1" smtClean="0"/>
              <a:t>Quốc</a:t>
            </a:r>
            <a:r>
              <a:rPr lang="en-AU" sz="2400" dirty="0" smtClean="0"/>
              <a:t> </a:t>
            </a:r>
            <a:r>
              <a:rPr lang="en-AU" sz="2400" dirty="0" err="1" smtClean="0"/>
              <a:t>và</a:t>
            </a:r>
            <a:r>
              <a:rPr lang="en-AU" sz="2400" dirty="0" smtClean="0"/>
              <a:t> </a:t>
            </a:r>
            <a:r>
              <a:rPr lang="en-AU" sz="2400" dirty="0" err="1" smtClean="0"/>
              <a:t>Ấn</a:t>
            </a:r>
            <a:r>
              <a:rPr lang="en-AU" sz="2400" dirty="0" smtClean="0"/>
              <a:t> </a:t>
            </a:r>
            <a:r>
              <a:rPr lang="en-AU" sz="2400" dirty="0" err="1" smtClean="0"/>
              <a:t>Độ</a:t>
            </a:r>
            <a:r>
              <a:rPr lang="en-AU" sz="2400" dirty="0" smtClean="0"/>
              <a:t> </a:t>
            </a:r>
            <a:r>
              <a:rPr lang="en-AU" sz="2400" dirty="0" err="1" smtClean="0"/>
              <a:t>tự</a:t>
            </a:r>
            <a:r>
              <a:rPr lang="en-AU" sz="2400" dirty="0" smtClean="0"/>
              <a:t> do </a:t>
            </a:r>
            <a:r>
              <a:rPr lang="en-AU" sz="2400" dirty="0" err="1" smtClean="0"/>
              <a:t>hóa</a:t>
            </a:r>
            <a:r>
              <a:rPr lang="en-AU" sz="2400" dirty="0" smtClean="0"/>
              <a:t> </a:t>
            </a:r>
            <a:r>
              <a:rPr lang="en-AU" sz="2400" dirty="0" err="1" smtClean="0"/>
              <a:t>nhiều</a:t>
            </a:r>
            <a:r>
              <a:rPr lang="en-AU" sz="2400" dirty="0" smtClean="0"/>
              <a:t> </a:t>
            </a:r>
            <a:r>
              <a:rPr lang="en-AU" sz="2400" dirty="0" err="1" smtClean="0"/>
              <a:t>hơn</a:t>
            </a:r>
            <a:r>
              <a:rPr lang="en-AU" sz="2400" dirty="0" smtClean="0"/>
              <a:t>.</a:t>
            </a:r>
            <a:endParaRPr lang="en-AU" sz="2400" dirty="0"/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2826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51520" y="188913"/>
            <a:ext cx="8244408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b="1" dirty="0" err="1" smtClean="0">
                <a:solidFill>
                  <a:schemeClr val="tx1"/>
                </a:solidFill>
              </a:rPr>
              <a:t>Sản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lượng</a:t>
            </a:r>
            <a:r>
              <a:rPr lang="en-US" sz="4400" b="1" dirty="0" smtClean="0">
                <a:solidFill>
                  <a:schemeClr val="tx1"/>
                </a:solidFill>
              </a:rPr>
              <a:t>: H&amp;S </a:t>
            </a:r>
            <a:r>
              <a:rPr lang="en-US" sz="4400" b="1" dirty="0" err="1" smtClean="0">
                <a:solidFill>
                  <a:schemeClr val="tx1"/>
                </a:solidFill>
              </a:rPr>
              <a:t>và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toàn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diện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2700" b="1" dirty="0" err="1" smtClean="0">
                <a:solidFill>
                  <a:schemeClr val="tx1"/>
                </a:solidFill>
              </a:rPr>
              <a:t>Thay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2700" b="1" dirty="0" err="1">
                <a:solidFill>
                  <a:schemeClr val="tx1"/>
                </a:solidFill>
              </a:rPr>
              <a:t>đổi</a:t>
            </a:r>
            <a:r>
              <a:rPr lang="en-US" sz="2700" b="1" dirty="0">
                <a:solidFill>
                  <a:schemeClr val="tx1"/>
                </a:solidFill>
              </a:rPr>
              <a:t> so </a:t>
            </a:r>
            <a:r>
              <a:rPr lang="en-US" sz="2700" b="1" dirty="0" err="1">
                <a:solidFill>
                  <a:schemeClr val="tx1"/>
                </a:solidFill>
              </a:rPr>
              <a:t>với</a:t>
            </a:r>
            <a:r>
              <a:rPr lang="en-US" sz="2700" b="1" dirty="0">
                <a:solidFill>
                  <a:schemeClr val="tx1"/>
                </a:solidFill>
              </a:rPr>
              <a:t> </a:t>
            </a:r>
            <a:r>
              <a:rPr lang="en-US" sz="2700" b="1" dirty="0" err="1">
                <a:solidFill>
                  <a:schemeClr val="tx1"/>
                </a:solidFill>
              </a:rPr>
              <a:t>kịch</a:t>
            </a:r>
            <a:r>
              <a:rPr lang="en-US" sz="2700" b="1" dirty="0">
                <a:solidFill>
                  <a:schemeClr val="tx1"/>
                </a:solidFill>
              </a:rPr>
              <a:t> </a:t>
            </a:r>
            <a:r>
              <a:rPr lang="en-US" sz="2700" b="1" dirty="0" err="1">
                <a:solidFill>
                  <a:schemeClr val="tx1"/>
                </a:solidFill>
              </a:rPr>
              <a:t>bản</a:t>
            </a:r>
            <a:r>
              <a:rPr lang="en-US" sz="2700" b="1" dirty="0">
                <a:solidFill>
                  <a:schemeClr val="tx1"/>
                </a:solidFill>
              </a:rPr>
              <a:t> </a:t>
            </a:r>
            <a:r>
              <a:rPr lang="en-US" sz="2700" b="1" dirty="0" err="1">
                <a:solidFill>
                  <a:schemeClr val="tx1"/>
                </a:solidFill>
              </a:rPr>
              <a:t>gốc</a:t>
            </a:r>
            <a:r>
              <a:rPr lang="en-US" sz="2700" b="1" dirty="0">
                <a:solidFill>
                  <a:schemeClr val="tx1"/>
                </a:solidFill>
              </a:rPr>
              <a:t> </a:t>
            </a:r>
            <a:r>
              <a:rPr lang="en-US" sz="2700" b="1" dirty="0" err="1">
                <a:solidFill>
                  <a:schemeClr val="tx1"/>
                </a:solidFill>
              </a:rPr>
              <a:t>vào</a:t>
            </a:r>
            <a:r>
              <a:rPr lang="en-US" sz="2700" b="1" dirty="0">
                <a:solidFill>
                  <a:schemeClr val="tx1"/>
                </a:solidFill>
              </a:rPr>
              <a:t> 2020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5837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4D5AB73-2342-4114-B159-7A941EF8E93D}" type="slidenum">
              <a:rPr lang="en-US"/>
              <a:pPr/>
              <a:t>31</a:t>
            </a:fld>
            <a:endParaRPr lang="en-US"/>
          </a:p>
        </p:txBody>
      </p:sp>
      <p:graphicFrame>
        <p:nvGraphicFramePr>
          <p:cNvPr id="2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745067"/>
              </p:ext>
            </p:extLst>
          </p:nvPr>
        </p:nvGraphicFramePr>
        <p:xfrm>
          <a:off x="304800" y="1341438"/>
          <a:ext cx="8458200" cy="50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388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23528" y="188912"/>
            <a:ext cx="8244408" cy="100783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err="1" smtClean="0">
                <a:solidFill>
                  <a:schemeClr val="tx1"/>
                </a:solidFill>
              </a:rPr>
              <a:t>Sản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lượng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mặt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hàng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 H&amp;S </a:t>
            </a:r>
            <a:r>
              <a:rPr lang="en-US" sz="4000" b="1" dirty="0" err="1" smtClean="0">
                <a:solidFill>
                  <a:schemeClr val="tx1"/>
                </a:solidFill>
              </a:rPr>
              <a:t>và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toàn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diện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5837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4D5AB73-2342-4114-B159-7A941EF8E93D}" type="slidenum">
              <a:rPr lang="en-US"/>
              <a:pPr/>
              <a:t>32</a:t>
            </a:fld>
            <a:endParaRPr lang="en-US"/>
          </a:p>
        </p:txBody>
      </p:sp>
      <p:graphicFrame>
        <p:nvGraphicFramePr>
          <p:cNvPr id="2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779047"/>
              </p:ext>
            </p:extLst>
          </p:nvPr>
        </p:nvGraphicFramePr>
        <p:xfrm>
          <a:off x="304800" y="1341438"/>
          <a:ext cx="8458200" cy="50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099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>
          <a:xfrm>
            <a:off x="1403648" y="44624"/>
            <a:ext cx="5903913" cy="685800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tx1"/>
                </a:solidFill>
              </a:rPr>
              <a:t>Kết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luận</a:t>
            </a: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468313" y="991964"/>
            <a:ext cx="8229600" cy="5461372"/>
          </a:xfrm>
        </p:spPr>
        <p:txBody>
          <a:bodyPr/>
          <a:lstStyle/>
          <a:p>
            <a:r>
              <a:rPr lang="en-US" sz="2400" dirty="0" err="1" smtClean="0"/>
              <a:t>Việt</a:t>
            </a:r>
            <a:r>
              <a:rPr lang="en-US" sz="2400" dirty="0" smtClean="0"/>
              <a:t> Nam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lợi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FTA </a:t>
            </a:r>
            <a:r>
              <a:rPr lang="en-US" sz="2400" dirty="0" err="1" smtClean="0"/>
              <a:t>trung</a:t>
            </a:r>
            <a:r>
              <a:rPr lang="en-US" sz="2400" dirty="0" smtClean="0"/>
              <a:t> </a:t>
            </a:r>
            <a:r>
              <a:rPr lang="en-US" sz="2400" dirty="0" err="1" smtClean="0"/>
              <a:t>tâm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nhánh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xuất</a:t>
            </a:r>
            <a:endParaRPr lang="en-US" sz="2400" dirty="0" smtClean="0"/>
          </a:p>
          <a:p>
            <a:pPr lvl="1"/>
            <a:r>
              <a:rPr lang="en-US" sz="2200" dirty="0" err="1" smtClean="0"/>
              <a:t>Tăng</a:t>
            </a:r>
            <a:r>
              <a:rPr lang="en-US" sz="2200" dirty="0" smtClean="0"/>
              <a:t> </a:t>
            </a:r>
            <a:r>
              <a:rPr lang="en-US" sz="2200" dirty="0" err="1" smtClean="0"/>
              <a:t>thương</a:t>
            </a:r>
            <a:r>
              <a:rPr lang="en-US" sz="2200" dirty="0" smtClean="0"/>
              <a:t> </a:t>
            </a:r>
            <a:r>
              <a:rPr lang="en-US" sz="2200" dirty="0" err="1" smtClean="0"/>
              <a:t>mại</a:t>
            </a:r>
            <a:r>
              <a:rPr lang="en-US" sz="2200" dirty="0" smtClean="0"/>
              <a:t> </a:t>
            </a:r>
            <a:r>
              <a:rPr lang="en-US" sz="2200" dirty="0" err="1" smtClean="0"/>
              <a:t>hai</a:t>
            </a:r>
            <a:r>
              <a:rPr lang="en-US" sz="2200" dirty="0" smtClean="0"/>
              <a:t> </a:t>
            </a:r>
            <a:r>
              <a:rPr lang="en-US" sz="2200" dirty="0" err="1" smtClean="0"/>
              <a:t>chiều</a:t>
            </a:r>
            <a:endParaRPr lang="en-US" sz="2200" dirty="0" smtClean="0"/>
          </a:p>
          <a:p>
            <a:pPr lvl="1"/>
            <a:r>
              <a:rPr lang="en-US" sz="2200" dirty="0" err="1" smtClean="0"/>
              <a:t>Tuy</a:t>
            </a:r>
            <a:r>
              <a:rPr lang="en-US" sz="2200" dirty="0" smtClean="0"/>
              <a:t> </a:t>
            </a:r>
            <a:r>
              <a:rPr lang="en-US" sz="2200" dirty="0" err="1" smtClean="0"/>
              <a:t>nhiên</a:t>
            </a:r>
            <a:r>
              <a:rPr lang="en-US" sz="2200" dirty="0" smtClean="0"/>
              <a:t>, </a:t>
            </a:r>
            <a:r>
              <a:rPr lang="en-US" sz="2200" dirty="0" err="1" smtClean="0"/>
              <a:t>lợi</a:t>
            </a:r>
            <a:r>
              <a:rPr lang="en-US" sz="2200" dirty="0" smtClean="0"/>
              <a:t> </a:t>
            </a:r>
            <a:r>
              <a:rPr lang="en-US" sz="2200" dirty="0" err="1" smtClean="0"/>
              <a:t>ích</a:t>
            </a:r>
            <a:r>
              <a:rPr lang="en-US" sz="2200" dirty="0" smtClean="0"/>
              <a:t> </a:t>
            </a:r>
            <a:r>
              <a:rPr lang="en-US" sz="2200" dirty="0" err="1" smtClean="0"/>
              <a:t>thu</a:t>
            </a:r>
            <a:r>
              <a:rPr lang="en-US" sz="2200" dirty="0" smtClean="0"/>
              <a:t> </a:t>
            </a:r>
            <a:r>
              <a:rPr lang="en-US" sz="2200" dirty="0" err="1" smtClean="0"/>
              <a:t>được</a:t>
            </a:r>
            <a:r>
              <a:rPr lang="en-US" sz="2200" dirty="0" smtClean="0"/>
              <a:t> </a:t>
            </a:r>
            <a:r>
              <a:rPr lang="en-US" sz="2200" dirty="0" err="1" smtClean="0"/>
              <a:t>là</a:t>
            </a:r>
            <a:r>
              <a:rPr lang="en-US" sz="2200" dirty="0" smtClean="0"/>
              <a:t> </a:t>
            </a:r>
            <a:r>
              <a:rPr lang="en-US" sz="2200" dirty="0" err="1" smtClean="0"/>
              <a:t>nhỏ</a:t>
            </a:r>
            <a:r>
              <a:rPr lang="en-US" sz="2200" dirty="0" smtClean="0"/>
              <a:t> so </a:t>
            </a:r>
            <a:r>
              <a:rPr lang="en-US" sz="2200" dirty="0" err="1" smtClean="0"/>
              <a:t>với</a:t>
            </a:r>
            <a:r>
              <a:rPr lang="en-US" sz="2200" dirty="0" smtClean="0"/>
              <a:t> </a:t>
            </a:r>
            <a:r>
              <a:rPr lang="en-US" sz="2200" dirty="0" err="1" smtClean="0"/>
              <a:t>ưu</a:t>
            </a:r>
            <a:r>
              <a:rPr lang="en-US" sz="2200" dirty="0" smtClean="0"/>
              <a:t> </a:t>
            </a:r>
            <a:r>
              <a:rPr lang="en-US" sz="2200" dirty="0" err="1" smtClean="0"/>
              <a:t>tiên</a:t>
            </a:r>
            <a:r>
              <a:rPr lang="en-US" sz="2200" dirty="0" smtClean="0"/>
              <a:t> </a:t>
            </a:r>
            <a:r>
              <a:rPr lang="en-US" sz="2200" dirty="0" err="1" smtClean="0"/>
              <a:t>tăng</a:t>
            </a:r>
            <a:r>
              <a:rPr lang="en-US" sz="2200" dirty="0" smtClean="0"/>
              <a:t> </a:t>
            </a:r>
            <a:r>
              <a:rPr lang="en-US" sz="2200" dirty="0" err="1" smtClean="0"/>
              <a:t>trưởng</a:t>
            </a:r>
            <a:endParaRPr lang="en-US" sz="2200" dirty="0" smtClean="0"/>
          </a:p>
          <a:p>
            <a:pPr lvl="1"/>
            <a:r>
              <a:rPr lang="en-US" sz="2200" dirty="0" err="1" smtClean="0"/>
              <a:t>Tăng</a:t>
            </a:r>
            <a:r>
              <a:rPr lang="en-US" sz="2200" dirty="0" smtClean="0"/>
              <a:t> </a:t>
            </a:r>
            <a:r>
              <a:rPr lang="en-US" sz="2200" dirty="0" err="1" smtClean="0"/>
              <a:t>trưởng</a:t>
            </a:r>
            <a:r>
              <a:rPr lang="en-US" sz="2200" dirty="0" smtClean="0"/>
              <a:t> </a:t>
            </a:r>
            <a:r>
              <a:rPr lang="en-US" sz="2200" dirty="0" err="1" smtClean="0"/>
              <a:t>phụ</a:t>
            </a:r>
            <a:r>
              <a:rPr lang="en-US" sz="2200" dirty="0" smtClean="0"/>
              <a:t> </a:t>
            </a:r>
            <a:r>
              <a:rPr lang="en-US" sz="2200" dirty="0" err="1" smtClean="0"/>
              <a:t>thuộc</a:t>
            </a:r>
            <a:r>
              <a:rPr lang="en-US" sz="2200" dirty="0" smtClean="0"/>
              <a:t> </a:t>
            </a:r>
            <a:r>
              <a:rPr lang="en-US" sz="2200" dirty="0" err="1" smtClean="0"/>
              <a:t>vào</a:t>
            </a:r>
            <a:r>
              <a:rPr lang="en-US" sz="2200" dirty="0" smtClean="0"/>
              <a:t> </a:t>
            </a:r>
            <a:r>
              <a:rPr lang="en-US" sz="2200" dirty="0" err="1" smtClean="0"/>
              <a:t>vốn</a:t>
            </a:r>
            <a:r>
              <a:rPr lang="en-US" sz="2200" dirty="0" smtClean="0"/>
              <a:t> </a:t>
            </a:r>
            <a:r>
              <a:rPr lang="en-US" sz="2200" dirty="0" err="1" smtClean="0"/>
              <a:t>và</a:t>
            </a:r>
            <a:r>
              <a:rPr lang="en-US" sz="2200" dirty="0" smtClean="0"/>
              <a:t> </a:t>
            </a:r>
            <a:r>
              <a:rPr lang="en-US" sz="2200" dirty="0" err="1" smtClean="0"/>
              <a:t>năng</a:t>
            </a:r>
            <a:r>
              <a:rPr lang="en-US" sz="2200" dirty="0" smtClean="0"/>
              <a:t> </a:t>
            </a:r>
            <a:r>
              <a:rPr lang="en-US" sz="2200" dirty="0" err="1" smtClean="0"/>
              <a:t>suất</a:t>
            </a:r>
            <a:endParaRPr lang="en-US" sz="2200" dirty="0" smtClean="0"/>
          </a:p>
          <a:p>
            <a:r>
              <a:rPr lang="en-US" sz="2400" dirty="0" err="1" smtClean="0"/>
              <a:t>Việt</a:t>
            </a:r>
            <a:r>
              <a:rPr lang="en-US" sz="2400" dirty="0" smtClean="0"/>
              <a:t> Nam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thua</a:t>
            </a:r>
            <a:r>
              <a:rPr lang="en-US" sz="2400" dirty="0" smtClean="0"/>
              <a:t> </a:t>
            </a:r>
            <a:r>
              <a:rPr lang="en-US" sz="2400" dirty="0" err="1" smtClean="0"/>
              <a:t>thiệt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FTA </a:t>
            </a:r>
            <a:r>
              <a:rPr lang="en-US" sz="2400" dirty="0" err="1" smtClean="0"/>
              <a:t>toàn</a:t>
            </a:r>
            <a:r>
              <a:rPr lang="en-US" sz="2400" dirty="0" smtClean="0"/>
              <a:t> </a:t>
            </a:r>
            <a:r>
              <a:rPr lang="en-US" sz="2400" dirty="0" err="1" smtClean="0"/>
              <a:t>diện</a:t>
            </a:r>
            <a:endParaRPr lang="en-US" sz="2400" dirty="0" smtClean="0"/>
          </a:p>
          <a:p>
            <a:pPr lvl="1"/>
            <a:r>
              <a:rPr lang="en-US" sz="2200" dirty="0" err="1"/>
              <a:t>Tùy</a:t>
            </a:r>
            <a:r>
              <a:rPr lang="en-US" sz="2200" dirty="0"/>
              <a:t> </a:t>
            </a:r>
            <a:r>
              <a:rPr lang="en-US" sz="2200" dirty="0" err="1"/>
              <a:t>thuộc</a:t>
            </a:r>
            <a:r>
              <a:rPr lang="en-US" sz="2200" dirty="0"/>
              <a:t> </a:t>
            </a:r>
            <a:r>
              <a:rPr lang="en-US" sz="2200" dirty="0" err="1"/>
              <a:t>vào</a:t>
            </a:r>
            <a:r>
              <a:rPr lang="en-US" sz="2200" dirty="0"/>
              <a:t> chi </a:t>
            </a:r>
            <a:r>
              <a:rPr lang="en-US" sz="2200" dirty="0" err="1"/>
              <a:t>tiết</a:t>
            </a:r>
            <a:r>
              <a:rPr lang="en-US" sz="2200" dirty="0"/>
              <a:t> </a:t>
            </a:r>
            <a:r>
              <a:rPr lang="en-US" sz="2200" dirty="0" err="1"/>
              <a:t>giảm</a:t>
            </a:r>
            <a:r>
              <a:rPr lang="en-US" sz="2200" dirty="0"/>
              <a:t> </a:t>
            </a:r>
            <a:r>
              <a:rPr lang="en-US" sz="2200" dirty="0" err="1"/>
              <a:t>thuế</a:t>
            </a:r>
            <a:r>
              <a:rPr lang="en-US" sz="2200" dirty="0"/>
              <a:t> </a:t>
            </a:r>
            <a:r>
              <a:rPr lang="en-US" sz="2200" dirty="0" err="1"/>
              <a:t>quan</a:t>
            </a:r>
            <a:endParaRPr lang="en-US" sz="2200" dirty="0"/>
          </a:p>
          <a:p>
            <a:pPr lvl="1"/>
            <a:r>
              <a:rPr lang="en-US" sz="2200" dirty="0" err="1"/>
              <a:t>Cạnh</a:t>
            </a:r>
            <a:r>
              <a:rPr lang="en-US" sz="2200" dirty="0"/>
              <a:t> </a:t>
            </a:r>
            <a:r>
              <a:rPr lang="en-US" sz="2200" dirty="0" err="1"/>
              <a:t>tranh</a:t>
            </a:r>
            <a:r>
              <a:rPr lang="en-US" sz="2200" dirty="0"/>
              <a:t> </a:t>
            </a:r>
            <a:r>
              <a:rPr lang="en-US" sz="2200" dirty="0" err="1"/>
              <a:t>với</a:t>
            </a:r>
            <a:r>
              <a:rPr lang="en-US" sz="2200" dirty="0"/>
              <a:t> </a:t>
            </a:r>
            <a:r>
              <a:rPr lang="en-US" sz="2200" dirty="0" err="1"/>
              <a:t>Trung</a:t>
            </a:r>
            <a:r>
              <a:rPr lang="en-US" sz="2200" dirty="0"/>
              <a:t> </a:t>
            </a:r>
            <a:r>
              <a:rPr lang="en-US" sz="2200" dirty="0" err="1"/>
              <a:t>Quốc</a:t>
            </a:r>
            <a:r>
              <a:rPr lang="en-US" sz="2200" dirty="0"/>
              <a:t> </a:t>
            </a:r>
            <a:r>
              <a:rPr lang="en-US" sz="2200" dirty="0" err="1"/>
              <a:t>trong</a:t>
            </a:r>
            <a:r>
              <a:rPr lang="en-US" sz="2200" dirty="0"/>
              <a:t> </a:t>
            </a:r>
            <a:r>
              <a:rPr lang="en-US" sz="2200" dirty="0" err="1"/>
              <a:t>việc</a:t>
            </a:r>
            <a:r>
              <a:rPr lang="en-US" sz="2200" dirty="0"/>
              <a:t> </a:t>
            </a:r>
            <a:r>
              <a:rPr lang="en-US" sz="2200" dirty="0" err="1"/>
              <a:t>xuất</a:t>
            </a:r>
            <a:r>
              <a:rPr lang="en-US" sz="2200" dirty="0"/>
              <a:t> </a:t>
            </a:r>
            <a:r>
              <a:rPr lang="en-US" sz="2200" dirty="0" err="1"/>
              <a:t>khẩu</a:t>
            </a:r>
            <a:r>
              <a:rPr lang="en-US" sz="2200" dirty="0"/>
              <a:t> </a:t>
            </a:r>
            <a:r>
              <a:rPr lang="en-US" sz="2200" dirty="0" err="1"/>
              <a:t>hàng</a:t>
            </a:r>
            <a:r>
              <a:rPr lang="en-US" sz="2200" dirty="0"/>
              <a:t> may </a:t>
            </a:r>
            <a:r>
              <a:rPr lang="en-US" sz="2200" dirty="0" err="1"/>
              <a:t>mặc</a:t>
            </a:r>
            <a:r>
              <a:rPr lang="en-US" sz="2200" dirty="0"/>
              <a:t>, </a:t>
            </a:r>
            <a:r>
              <a:rPr lang="en-US" sz="2200" dirty="0" err="1"/>
              <a:t>giày</a:t>
            </a:r>
            <a:r>
              <a:rPr lang="en-US" sz="2200" dirty="0"/>
              <a:t> </a:t>
            </a:r>
            <a:r>
              <a:rPr lang="en-US" sz="2200" dirty="0" err="1"/>
              <a:t>dép</a:t>
            </a:r>
            <a:r>
              <a:rPr lang="en-US" sz="2200" dirty="0"/>
              <a:t> </a:t>
            </a:r>
            <a:r>
              <a:rPr lang="en-US" sz="2200" dirty="0" err="1"/>
              <a:t>và</a:t>
            </a:r>
            <a:r>
              <a:rPr lang="en-US" sz="2200" dirty="0"/>
              <a:t> </a:t>
            </a:r>
            <a:r>
              <a:rPr lang="en-US" sz="2200" dirty="0" err="1"/>
              <a:t>gạo</a:t>
            </a:r>
            <a:r>
              <a:rPr lang="en-US" sz="2200" dirty="0"/>
              <a:t> </a:t>
            </a:r>
            <a:r>
              <a:rPr lang="en-US" sz="2200" dirty="0" err="1"/>
              <a:t>vào</a:t>
            </a:r>
            <a:r>
              <a:rPr lang="en-US" sz="2200" dirty="0"/>
              <a:t> </a:t>
            </a:r>
            <a:r>
              <a:rPr lang="en-US" sz="2200" dirty="0" err="1"/>
              <a:t>Nhật</a:t>
            </a:r>
            <a:r>
              <a:rPr lang="en-US" sz="2200" dirty="0"/>
              <a:t> </a:t>
            </a:r>
            <a:r>
              <a:rPr lang="en-US" sz="2200" dirty="0" err="1"/>
              <a:t>Bản</a:t>
            </a:r>
            <a:r>
              <a:rPr lang="en-US" sz="2200" dirty="0"/>
              <a:t>.</a:t>
            </a:r>
          </a:p>
          <a:p>
            <a:pPr lvl="1"/>
            <a:r>
              <a:rPr lang="en-US" sz="2200" dirty="0" err="1"/>
              <a:t>Cạnh</a:t>
            </a:r>
            <a:r>
              <a:rPr lang="en-US" sz="2200" dirty="0"/>
              <a:t> </a:t>
            </a:r>
            <a:r>
              <a:rPr lang="en-US" sz="2200" dirty="0" err="1"/>
              <a:t>tranh</a:t>
            </a:r>
            <a:r>
              <a:rPr lang="en-US" sz="2200" dirty="0"/>
              <a:t> </a:t>
            </a:r>
            <a:r>
              <a:rPr lang="en-US" sz="2200" dirty="0" err="1"/>
              <a:t>với</a:t>
            </a:r>
            <a:r>
              <a:rPr lang="en-US" sz="2200" dirty="0"/>
              <a:t> </a:t>
            </a:r>
            <a:r>
              <a:rPr lang="en-US" sz="2200" dirty="0" err="1"/>
              <a:t>Trung</a:t>
            </a:r>
            <a:r>
              <a:rPr lang="en-US" sz="2200" dirty="0"/>
              <a:t> </a:t>
            </a:r>
            <a:r>
              <a:rPr lang="en-US" sz="2200" dirty="0" err="1"/>
              <a:t>Quốc</a:t>
            </a:r>
            <a:r>
              <a:rPr lang="en-US" sz="2200" dirty="0"/>
              <a:t> </a:t>
            </a:r>
            <a:r>
              <a:rPr lang="en-US" sz="2200" dirty="0" err="1"/>
              <a:t>trong</a:t>
            </a:r>
            <a:r>
              <a:rPr lang="en-US" sz="2200" dirty="0"/>
              <a:t> </a:t>
            </a:r>
            <a:r>
              <a:rPr lang="en-US" sz="2200" dirty="0" err="1"/>
              <a:t>việc</a:t>
            </a:r>
            <a:r>
              <a:rPr lang="en-US" sz="2200" dirty="0"/>
              <a:t> </a:t>
            </a:r>
            <a:r>
              <a:rPr lang="en-US" sz="2200" dirty="0" err="1"/>
              <a:t>xuất</a:t>
            </a:r>
            <a:r>
              <a:rPr lang="en-US" sz="2200" dirty="0"/>
              <a:t> </a:t>
            </a:r>
            <a:r>
              <a:rPr lang="en-US" sz="2200" dirty="0" err="1"/>
              <a:t>khẩu</a:t>
            </a:r>
            <a:r>
              <a:rPr lang="en-US" sz="2200" dirty="0"/>
              <a:t> </a:t>
            </a:r>
            <a:r>
              <a:rPr lang="en-US" sz="2200" dirty="0" err="1"/>
              <a:t>thức</a:t>
            </a:r>
            <a:r>
              <a:rPr lang="en-US" sz="2200" dirty="0"/>
              <a:t> </a:t>
            </a:r>
            <a:r>
              <a:rPr lang="en-US" sz="2200" dirty="0" err="1"/>
              <a:t>ăn</a:t>
            </a:r>
            <a:r>
              <a:rPr lang="en-US" sz="2200" dirty="0"/>
              <a:t>, </a:t>
            </a:r>
            <a:r>
              <a:rPr lang="en-US" sz="2200" dirty="0" err="1"/>
              <a:t>thực</a:t>
            </a:r>
            <a:r>
              <a:rPr lang="en-US" sz="2200" dirty="0"/>
              <a:t> </a:t>
            </a:r>
            <a:r>
              <a:rPr lang="en-US" sz="2200" dirty="0" err="1"/>
              <a:t>phẩm</a:t>
            </a:r>
            <a:r>
              <a:rPr lang="en-US" sz="2200" dirty="0"/>
              <a:t> </a:t>
            </a:r>
            <a:r>
              <a:rPr lang="en-US" sz="2200" dirty="0" err="1"/>
              <a:t>và</a:t>
            </a:r>
            <a:r>
              <a:rPr lang="en-US" sz="2200" dirty="0"/>
              <a:t> may </a:t>
            </a:r>
            <a:r>
              <a:rPr lang="en-US" sz="2200" dirty="0" err="1"/>
              <a:t>mặc</a:t>
            </a:r>
            <a:r>
              <a:rPr lang="en-US" sz="2200" dirty="0"/>
              <a:t> </a:t>
            </a:r>
            <a:r>
              <a:rPr lang="en-US" sz="2200" dirty="0" err="1"/>
              <a:t>vào</a:t>
            </a:r>
            <a:r>
              <a:rPr lang="en-US" sz="2200" dirty="0"/>
              <a:t> </a:t>
            </a:r>
            <a:r>
              <a:rPr lang="en-US" sz="2200" dirty="0" err="1" smtClean="0"/>
              <a:t>Hàn</a:t>
            </a:r>
            <a:r>
              <a:rPr lang="en-US" sz="2200" dirty="0" smtClean="0"/>
              <a:t> </a:t>
            </a:r>
            <a:r>
              <a:rPr lang="en-US" sz="2200" dirty="0" err="1" smtClean="0"/>
              <a:t>Quốc</a:t>
            </a:r>
            <a:r>
              <a:rPr lang="en-US" sz="2200" dirty="0" smtClean="0"/>
              <a:t>.</a:t>
            </a:r>
            <a:endParaRPr lang="en-US" sz="2400" dirty="0" smtClean="0"/>
          </a:p>
          <a:p>
            <a:pPr>
              <a:buFontTx/>
              <a:buNone/>
            </a:pPr>
            <a:endParaRPr lang="en-US" sz="2800" dirty="0" smtClean="0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BFBDFDD-ADAD-40BD-ABAD-A91B18455243}" type="slidenum">
              <a:rPr lang="en-US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2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609600"/>
            <a:ext cx="6516688" cy="1066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vi-VN" sz="4400" b="1" smtClean="0">
                <a:latin typeface="Times New Roman" pitchFamily="18" charset="0"/>
                <a:cs typeface="Times New Roman" pitchFamily="18" charset="0"/>
              </a:rPr>
              <a:t>XIN CẢM ƠN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382588" y="1752600"/>
            <a:ext cx="86106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lnSpc>
                <a:spcPct val="150000"/>
              </a:lnSpc>
              <a:defRPr/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		Ban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EU-MUTRAP </a:t>
            </a:r>
          </a:p>
          <a:p>
            <a:pPr marL="1828800" indent="-1828800">
              <a:lnSpc>
                <a:spcPct val="150000"/>
              </a:lnSpc>
              <a:defRPr/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1203,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12,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tháp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1828800" indent="-1828800">
              <a:lnSpc>
                <a:spcPct val="150000"/>
              </a:lnSpc>
              <a:defRPr/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	49 Hai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Nội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		Tel:  (84 - 4) 3937 8472</a:t>
            </a:r>
          </a:p>
          <a:p>
            <a:pPr>
              <a:lnSpc>
                <a:spcPct val="150000"/>
              </a:lnSpc>
              <a:defRPr/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		Fax: (84 - 4) 3937 8476</a:t>
            </a:r>
          </a:p>
          <a:p>
            <a:pPr>
              <a:lnSpc>
                <a:spcPct val="150000"/>
              </a:lnSpc>
              <a:defRPr/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		Email: mutrap@mutrap.org.vn</a:t>
            </a:r>
            <a:endParaRPr lang="en-GB" sz="20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		Website: 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  <a:hlinkClick r:id="rId3"/>
              </a:rPr>
              <a:t>www.mutrap.org.vn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	            (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trang Web 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043608" y="260350"/>
            <a:ext cx="7848871" cy="685800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tx1"/>
                </a:solidFill>
              </a:rPr>
              <a:t>Cấu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trúc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lựa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chọn</a:t>
            </a: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5A65B05-E5D4-48BD-9622-30778E1A23C9}" type="slidenum">
              <a:rPr lang="en-US"/>
              <a:pPr/>
              <a:t>4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388" y="1341439"/>
            <a:ext cx="5040684" cy="3383706"/>
          </a:xfrm>
        </p:spPr>
        <p:txBody>
          <a:bodyPr/>
          <a:lstStyle/>
          <a:p>
            <a:pPr lvl="1"/>
            <a:r>
              <a:rPr lang="en-AU" sz="3200" dirty="0" err="1" smtClean="0"/>
              <a:t>Làm</a:t>
            </a:r>
            <a:r>
              <a:rPr lang="en-AU" sz="3200" dirty="0" smtClean="0"/>
              <a:t> </a:t>
            </a:r>
            <a:r>
              <a:rPr lang="en-AU" sz="3200" dirty="0" err="1" smtClean="0"/>
              <a:t>sâu</a:t>
            </a:r>
            <a:r>
              <a:rPr lang="en-AU" sz="3200" dirty="0" smtClean="0"/>
              <a:t> </a:t>
            </a:r>
            <a:r>
              <a:rPr lang="en-AU" sz="3200" dirty="0" err="1" smtClean="0"/>
              <a:t>rộng</a:t>
            </a:r>
            <a:r>
              <a:rPr lang="en-AU" sz="3200" dirty="0" smtClean="0"/>
              <a:t> </a:t>
            </a:r>
            <a:r>
              <a:rPr lang="en-AU" sz="3200" dirty="0" err="1" smtClean="0"/>
              <a:t>thêm</a:t>
            </a:r>
            <a:r>
              <a:rPr lang="en-AU" sz="3200" dirty="0" smtClean="0"/>
              <a:t> </a:t>
            </a:r>
            <a:r>
              <a:rPr lang="en-AU" sz="3200" dirty="0" err="1" smtClean="0"/>
              <a:t>cấu</a:t>
            </a:r>
            <a:r>
              <a:rPr lang="en-AU" sz="3200" dirty="0" smtClean="0"/>
              <a:t> </a:t>
            </a:r>
            <a:r>
              <a:rPr lang="en-AU" sz="3200" dirty="0" err="1" smtClean="0"/>
              <a:t>trúc</a:t>
            </a:r>
            <a:r>
              <a:rPr lang="en-AU" sz="3200" dirty="0" smtClean="0"/>
              <a:t> </a:t>
            </a:r>
            <a:r>
              <a:rPr lang="en-AU" sz="3200" dirty="0" err="1" smtClean="0"/>
              <a:t>trung</a:t>
            </a:r>
            <a:r>
              <a:rPr lang="en-AU" sz="3200" dirty="0" smtClean="0"/>
              <a:t> </a:t>
            </a:r>
            <a:r>
              <a:rPr lang="en-AU" sz="3200" dirty="0" err="1" smtClean="0"/>
              <a:t>tâm</a:t>
            </a:r>
            <a:r>
              <a:rPr lang="en-AU" sz="3200" dirty="0" smtClean="0"/>
              <a:t> </a:t>
            </a:r>
            <a:r>
              <a:rPr lang="en-AU" sz="3200" dirty="0" err="1" smtClean="0"/>
              <a:t>và</a:t>
            </a:r>
            <a:r>
              <a:rPr lang="en-AU" sz="3200" dirty="0" smtClean="0"/>
              <a:t> </a:t>
            </a:r>
            <a:r>
              <a:rPr lang="en-AU" sz="3200" dirty="0" err="1" smtClean="0"/>
              <a:t>các</a:t>
            </a:r>
            <a:r>
              <a:rPr lang="en-AU" sz="3200" dirty="0" smtClean="0"/>
              <a:t> </a:t>
            </a:r>
            <a:r>
              <a:rPr lang="en-AU" sz="3200" dirty="0" err="1" smtClean="0"/>
              <a:t>nhánh</a:t>
            </a:r>
            <a:r>
              <a:rPr lang="en-AU" sz="3200" dirty="0" smtClean="0"/>
              <a:t> </a:t>
            </a:r>
            <a:r>
              <a:rPr lang="en-AU" sz="3200" dirty="0" err="1" smtClean="0"/>
              <a:t>với</a:t>
            </a:r>
            <a:r>
              <a:rPr lang="en-AU" sz="3200" dirty="0" smtClean="0"/>
              <a:t> </a:t>
            </a:r>
            <a:r>
              <a:rPr lang="en-AU" sz="3200" dirty="0" err="1" smtClean="0"/>
              <a:t>trung</a:t>
            </a:r>
            <a:r>
              <a:rPr lang="en-AU" sz="3200" dirty="0" smtClean="0"/>
              <a:t> </a:t>
            </a:r>
            <a:r>
              <a:rPr lang="en-AU" sz="3200" dirty="0" err="1" smtClean="0"/>
              <a:t>tâm</a:t>
            </a:r>
            <a:r>
              <a:rPr lang="en-AU" sz="3200" dirty="0" smtClean="0"/>
              <a:t> </a:t>
            </a:r>
            <a:r>
              <a:rPr lang="en-AU" sz="3200" dirty="0" err="1" smtClean="0"/>
              <a:t>là</a:t>
            </a:r>
            <a:r>
              <a:rPr lang="en-AU" sz="3200" dirty="0" smtClean="0"/>
              <a:t> ASEAN FTA+1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01152076"/>
              </p:ext>
            </p:extLst>
          </p:nvPr>
        </p:nvGraphicFramePr>
        <p:xfrm>
          <a:off x="4932040" y="1525240"/>
          <a:ext cx="4104456" cy="226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251520" y="4365104"/>
            <a:ext cx="889248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54075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2731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92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1113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68575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n-lt"/>
              </a:defRPr>
            </a:lvl6pPr>
            <a:lvl7pPr marL="3025775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n-lt"/>
              </a:defRPr>
            </a:lvl7pPr>
            <a:lvl8pPr marL="3482975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n-lt"/>
              </a:defRPr>
            </a:lvl8pPr>
            <a:lvl9pPr marL="3940175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AU" sz="3200" kern="0" dirty="0" err="1" smtClean="0"/>
              <a:t>Các</a:t>
            </a:r>
            <a:r>
              <a:rPr lang="en-AU" sz="3200" kern="0" dirty="0" smtClean="0"/>
              <a:t> </a:t>
            </a:r>
            <a:r>
              <a:rPr lang="en-AU" sz="3200" kern="0" dirty="0" err="1" smtClean="0"/>
              <a:t>thành</a:t>
            </a:r>
            <a:r>
              <a:rPr lang="en-AU" sz="3200" kern="0" dirty="0" smtClean="0"/>
              <a:t> </a:t>
            </a:r>
            <a:r>
              <a:rPr lang="en-AU" sz="3200" kern="0" dirty="0" err="1" smtClean="0"/>
              <a:t>viên</a:t>
            </a:r>
            <a:r>
              <a:rPr lang="en-AU" sz="3200" kern="0" dirty="0" smtClean="0"/>
              <a:t> </a:t>
            </a:r>
            <a:r>
              <a:rPr lang="en-AU" sz="3200" kern="0" dirty="0" err="1" smtClean="0"/>
              <a:t>của</a:t>
            </a:r>
            <a:r>
              <a:rPr lang="en-AU" sz="3200" kern="0" dirty="0" smtClean="0"/>
              <a:t> RCEP </a:t>
            </a:r>
            <a:r>
              <a:rPr lang="en-AU" sz="3200" kern="0" dirty="0" err="1" smtClean="0"/>
              <a:t>không</a:t>
            </a:r>
            <a:r>
              <a:rPr lang="en-AU" sz="3200" kern="0" dirty="0" smtClean="0"/>
              <a:t> </a:t>
            </a:r>
            <a:r>
              <a:rPr lang="en-AU" sz="3200" kern="0" dirty="0" err="1" smtClean="0"/>
              <a:t>phải</a:t>
            </a:r>
            <a:r>
              <a:rPr lang="en-AU" sz="3200" kern="0" dirty="0" smtClean="0"/>
              <a:t> </a:t>
            </a:r>
            <a:r>
              <a:rPr lang="en-AU" sz="3200" kern="0" dirty="0" err="1" smtClean="0"/>
              <a:t>là</a:t>
            </a:r>
            <a:r>
              <a:rPr lang="en-AU" sz="3200" kern="0" dirty="0" smtClean="0"/>
              <a:t> </a:t>
            </a:r>
            <a:r>
              <a:rPr lang="en-AU" sz="3200" kern="0" dirty="0" err="1" smtClean="0"/>
              <a:t>thành</a:t>
            </a:r>
            <a:r>
              <a:rPr lang="en-AU" sz="3200" kern="0" dirty="0" smtClean="0"/>
              <a:t> </a:t>
            </a:r>
            <a:r>
              <a:rPr lang="en-AU" sz="3200" kern="0" dirty="0" err="1" smtClean="0"/>
              <a:t>viên</a:t>
            </a:r>
            <a:r>
              <a:rPr lang="en-AU" sz="3200" kern="0" dirty="0" smtClean="0"/>
              <a:t> ASEAN (</a:t>
            </a:r>
            <a:r>
              <a:rPr lang="en-AU" sz="3200" kern="0" dirty="0" err="1" smtClean="0"/>
              <a:t>Trung</a:t>
            </a:r>
            <a:r>
              <a:rPr lang="en-AU" sz="3200" kern="0" dirty="0" smtClean="0"/>
              <a:t> </a:t>
            </a:r>
            <a:r>
              <a:rPr lang="en-AU" sz="3200" kern="0" dirty="0" err="1" smtClean="0"/>
              <a:t>Quốc</a:t>
            </a:r>
            <a:r>
              <a:rPr lang="en-AU" sz="3200" kern="0" dirty="0" smtClean="0"/>
              <a:t>, </a:t>
            </a:r>
            <a:r>
              <a:rPr lang="en-AU" sz="3200" kern="0" dirty="0" err="1" smtClean="0"/>
              <a:t>Nhật</a:t>
            </a:r>
            <a:r>
              <a:rPr lang="en-AU" sz="3200" kern="0" dirty="0" smtClean="0"/>
              <a:t> </a:t>
            </a:r>
            <a:r>
              <a:rPr lang="en-AU" sz="3200" kern="0" dirty="0" err="1" smtClean="0"/>
              <a:t>Bản</a:t>
            </a:r>
            <a:r>
              <a:rPr lang="en-AU" sz="3200" kern="0" dirty="0" smtClean="0"/>
              <a:t>, </a:t>
            </a:r>
            <a:r>
              <a:rPr lang="en-AU" sz="3200" kern="0" dirty="0" err="1" smtClean="0"/>
              <a:t>Hàn</a:t>
            </a:r>
            <a:r>
              <a:rPr lang="en-AU" sz="3200" kern="0" dirty="0" smtClean="0"/>
              <a:t> </a:t>
            </a:r>
            <a:r>
              <a:rPr lang="en-AU" sz="3200" kern="0" dirty="0" err="1" smtClean="0"/>
              <a:t>Quốc</a:t>
            </a:r>
            <a:r>
              <a:rPr lang="en-AU" sz="3200" kern="0" dirty="0" smtClean="0"/>
              <a:t>, </a:t>
            </a:r>
            <a:r>
              <a:rPr lang="en-AU" sz="3200" kern="0" dirty="0" err="1" smtClean="0"/>
              <a:t>Ấn</a:t>
            </a:r>
            <a:r>
              <a:rPr lang="en-AU" sz="3200" kern="0" dirty="0" smtClean="0"/>
              <a:t> </a:t>
            </a:r>
            <a:r>
              <a:rPr lang="en-AU" sz="3200" kern="0" dirty="0" err="1" smtClean="0"/>
              <a:t>Độ</a:t>
            </a:r>
            <a:r>
              <a:rPr lang="en-AU" sz="3200" kern="0" dirty="0" smtClean="0"/>
              <a:t>, </a:t>
            </a:r>
            <a:r>
              <a:rPr lang="en-AU" sz="3200" kern="0" dirty="0" err="1" smtClean="0"/>
              <a:t>Úc</a:t>
            </a:r>
            <a:r>
              <a:rPr lang="en-AU" sz="3200" kern="0" dirty="0" smtClean="0"/>
              <a:t> </a:t>
            </a:r>
            <a:r>
              <a:rPr lang="en-AU" sz="3200" kern="0" dirty="0" err="1" smtClean="0"/>
              <a:t>và</a:t>
            </a:r>
            <a:r>
              <a:rPr lang="en-AU" sz="3200" kern="0" dirty="0" smtClean="0"/>
              <a:t> </a:t>
            </a:r>
            <a:r>
              <a:rPr lang="en-AU" sz="3200" kern="0" dirty="0" err="1" smtClean="0"/>
              <a:t>Niu-Zi-lân</a:t>
            </a:r>
            <a:r>
              <a:rPr lang="en-AU" sz="3200" kern="0" dirty="0" smtClean="0"/>
              <a:t>) </a:t>
            </a:r>
            <a:r>
              <a:rPr lang="en-AU" sz="3200" kern="0" dirty="0" err="1" smtClean="0"/>
              <a:t>cũng</a:t>
            </a:r>
            <a:r>
              <a:rPr lang="en-AU" sz="3200" kern="0" dirty="0" smtClean="0"/>
              <a:t> </a:t>
            </a:r>
            <a:r>
              <a:rPr lang="en-AU" sz="3200" kern="0" dirty="0" err="1" smtClean="0"/>
              <a:t>tự</a:t>
            </a:r>
            <a:r>
              <a:rPr lang="en-AU" sz="3200" kern="0" dirty="0" smtClean="0"/>
              <a:t> do </a:t>
            </a:r>
            <a:r>
              <a:rPr lang="en-AU" sz="3200" kern="0" dirty="0" err="1" smtClean="0"/>
              <a:t>hóa</a:t>
            </a:r>
            <a:r>
              <a:rPr lang="en-AU" sz="3200" kern="0" dirty="0" smtClean="0"/>
              <a:t> </a:t>
            </a:r>
            <a:r>
              <a:rPr lang="en-AU" sz="3200" kern="0" dirty="0" err="1" smtClean="0"/>
              <a:t>thương</a:t>
            </a:r>
            <a:r>
              <a:rPr lang="en-AU" sz="3200" kern="0" dirty="0" smtClean="0"/>
              <a:t> </a:t>
            </a:r>
            <a:r>
              <a:rPr lang="en-AU" sz="3200" kern="0" dirty="0" err="1" smtClean="0"/>
              <a:t>mại</a:t>
            </a:r>
            <a:r>
              <a:rPr lang="en-AU" sz="3200" kern="0" dirty="0" smtClean="0"/>
              <a:t> </a:t>
            </a:r>
            <a:r>
              <a:rPr lang="en-AU" sz="3200" kern="0" dirty="0" err="1" smtClean="0"/>
              <a:t>với</a:t>
            </a:r>
            <a:r>
              <a:rPr lang="en-AU" sz="3200" kern="0" dirty="0" smtClean="0"/>
              <a:t> </a:t>
            </a:r>
            <a:r>
              <a:rPr lang="en-AU" sz="3200" kern="0" dirty="0" err="1" smtClean="0"/>
              <a:t>nhau</a:t>
            </a:r>
            <a:r>
              <a:rPr lang="en-AU" sz="3200" kern="0" dirty="0" smtClean="0"/>
              <a:t>.</a:t>
            </a:r>
          </a:p>
          <a:p>
            <a:pPr marL="568325" lvl="1" indent="0">
              <a:buNone/>
            </a:pPr>
            <a:endParaRPr lang="en-AU" sz="3200" kern="0" dirty="0" smtClean="0"/>
          </a:p>
          <a:p>
            <a:pPr lvl="1">
              <a:buFontTx/>
              <a:buNone/>
            </a:pPr>
            <a:endParaRPr lang="en-AU" sz="3200" kern="0" dirty="0" smtClean="0"/>
          </a:p>
        </p:txBody>
      </p:sp>
    </p:spTree>
    <p:extLst>
      <p:ext uri="{BB962C8B-B14F-4D97-AF65-F5344CB8AC3E}">
        <p14:creationId xmlns:p14="http://schemas.microsoft.com/office/powerpoint/2010/main" val="242157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07504" y="260350"/>
            <a:ext cx="9036495" cy="685800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tx1"/>
                </a:solidFill>
              </a:rPr>
              <a:t>Xuất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khẩu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của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Việt</a:t>
            </a:r>
            <a:r>
              <a:rPr lang="en-US" sz="4000" b="1" dirty="0" smtClean="0">
                <a:solidFill>
                  <a:schemeClr val="tx1"/>
                </a:solidFill>
              </a:rPr>
              <a:t> Nam </a:t>
            </a:r>
            <a:r>
              <a:rPr lang="en-US" sz="4000" b="1" dirty="0" err="1" smtClean="0">
                <a:solidFill>
                  <a:schemeClr val="tx1"/>
                </a:solidFill>
              </a:rPr>
              <a:t>vào</a:t>
            </a:r>
            <a:r>
              <a:rPr lang="en-US" sz="4000" b="1" dirty="0" smtClean="0">
                <a:solidFill>
                  <a:schemeClr val="tx1"/>
                </a:solidFill>
              </a:rPr>
              <a:t> RCEP 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-180528" y="1268760"/>
            <a:ext cx="8568952" cy="692696"/>
          </a:xfrm>
        </p:spPr>
        <p:txBody>
          <a:bodyPr/>
          <a:lstStyle/>
          <a:p>
            <a:pPr marL="568325" lvl="1" indent="0">
              <a:buNone/>
            </a:pPr>
            <a:r>
              <a:rPr lang="en-US" sz="2800" dirty="0" err="1" smtClean="0"/>
              <a:t>Tỷ</a:t>
            </a:r>
            <a:r>
              <a:rPr lang="en-US" sz="2800" dirty="0" smtClean="0"/>
              <a:t> </a:t>
            </a:r>
            <a:r>
              <a:rPr lang="en-US" sz="2800" dirty="0" err="1" smtClean="0"/>
              <a:t>trọng</a:t>
            </a:r>
            <a:r>
              <a:rPr lang="en-US" sz="2800" dirty="0" smtClean="0"/>
              <a:t> </a:t>
            </a:r>
            <a:r>
              <a:rPr lang="en-US" sz="2800" dirty="0" err="1" smtClean="0"/>
              <a:t>xuất</a:t>
            </a:r>
            <a:r>
              <a:rPr lang="en-US" sz="2800" dirty="0" smtClean="0"/>
              <a:t> </a:t>
            </a:r>
            <a:r>
              <a:rPr lang="en-US" sz="2800" dirty="0" err="1" smtClean="0"/>
              <a:t>khẩu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đối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, 2012 </a:t>
            </a:r>
            <a:endParaRPr lang="en-AU" sz="3200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5A65B05-E5D4-48BD-9622-30778E1A23C9}" type="slidenum">
              <a:rPr lang="en-US"/>
              <a:pPr/>
              <a:t>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-36512" y="6453336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8325" lvl="1" indent="0">
              <a:buNone/>
            </a:pPr>
            <a:r>
              <a:rPr lang="en-US" sz="2000" dirty="0" err="1" smtClean="0"/>
              <a:t>Nguồn</a:t>
            </a:r>
            <a:r>
              <a:rPr lang="en-US" sz="2000" dirty="0" smtClean="0"/>
              <a:t>: </a:t>
            </a:r>
            <a:r>
              <a:rPr lang="en-US" sz="2000" dirty="0" err="1" smtClean="0"/>
              <a:t>Comtrade</a:t>
            </a:r>
            <a:r>
              <a:rPr lang="en-US" sz="2000" dirty="0" smtClean="0"/>
              <a:t>. </a:t>
            </a:r>
            <a:r>
              <a:rPr lang="en-US" sz="2000" dirty="0" err="1" smtClean="0"/>
              <a:t>Chỉ</a:t>
            </a:r>
            <a:r>
              <a:rPr lang="en-US" sz="2000" dirty="0" smtClean="0"/>
              <a:t> </a:t>
            </a:r>
            <a:r>
              <a:rPr lang="en-US" sz="2000" dirty="0" err="1" smtClean="0"/>
              <a:t>tính</a:t>
            </a:r>
            <a:r>
              <a:rPr lang="en-US" sz="2000" dirty="0" smtClean="0"/>
              <a:t> </a:t>
            </a:r>
            <a:r>
              <a:rPr lang="en-US" sz="2000" dirty="0" err="1" smtClean="0"/>
              <a:t>xuất</a:t>
            </a:r>
            <a:r>
              <a:rPr lang="en-US" sz="2000" dirty="0" smtClean="0"/>
              <a:t> </a:t>
            </a:r>
            <a:r>
              <a:rPr lang="en-US" sz="2000" dirty="0" err="1" smtClean="0"/>
              <a:t>khẩu</a:t>
            </a:r>
            <a:r>
              <a:rPr lang="en-US" sz="2000" dirty="0" smtClean="0"/>
              <a:t>.</a:t>
            </a:r>
            <a:endParaRPr lang="en-US" sz="1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257667"/>
              </p:ext>
            </p:extLst>
          </p:nvPr>
        </p:nvGraphicFramePr>
        <p:xfrm>
          <a:off x="899592" y="1988840"/>
          <a:ext cx="712879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13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971600" y="260350"/>
            <a:ext cx="6264225" cy="685800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tx1"/>
                </a:solidFill>
              </a:rPr>
              <a:t>Mức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độ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bảo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hộ</a:t>
            </a: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250825" y="1340768"/>
            <a:ext cx="8659813" cy="496855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err="1" smtClean="0"/>
              <a:t>Xuất</a:t>
            </a:r>
            <a:r>
              <a:rPr lang="en-US" sz="2400" dirty="0" smtClean="0"/>
              <a:t> </a:t>
            </a:r>
            <a:r>
              <a:rPr lang="en-US" sz="2400" dirty="0" err="1" smtClean="0"/>
              <a:t>khẩu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Việt</a:t>
            </a:r>
            <a:r>
              <a:rPr lang="en-US" sz="2400" dirty="0" smtClean="0"/>
              <a:t> Nam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nước</a:t>
            </a:r>
            <a:r>
              <a:rPr lang="en-US" sz="2400" dirty="0" smtClean="0"/>
              <a:t> RCEP </a:t>
            </a:r>
            <a:r>
              <a:rPr lang="en-US" sz="2400" dirty="0" err="1" smtClean="0"/>
              <a:t>hiện</a:t>
            </a:r>
            <a:r>
              <a:rPr lang="en-US" sz="2400" dirty="0" smtClean="0"/>
              <a:t> </a:t>
            </a:r>
            <a:r>
              <a:rPr lang="en-US" sz="2400" dirty="0" err="1" smtClean="0"/>
              <a:t>đang</a:t>
            </a:r>
            <a:r>
              <a:rPr lang="en-US" sz="2400" dirty="0" smtClean="0"/>
              <a:t> </a:t>
            </a:r>
            <a:r>
              <a:rPr lang="en-US" sz="2400" dirty="0" err="1" smtClean="0"/>
              <a:t>gặp</a:t>
            </a:r>
            <a:r>
              <a:rPr lang="en-US" sz="2400" dirty="0" smtClean="0"/>
              <a:t> </a:t>
            </a:r>
            <a:r>
              <a:rPr lang="en-US" sz="2400" dirty="0" err="1" smtClean="0"/>
              <a:t>phải</a:t>
            </a:r>
            <a:r>
              <a:rPr lang="en-US" sz="2400" dirty="0" smtClean="0"/>
              <a:t> </a:t>
            </a:r>
            <a:r>
              <a:rPr lang="en-US" sz="2400" dirty="0" err="1" smtClean="0"/>
              <a:t>mức</a:t>
            </a:r>
            <a:r>
              <a:rPr lang="en-US" sz="2400" dirty="0" smtClean="0"/>
              <a:t> </a:t>
            </a:r>
            <a:r>
              <a:rPr lang="en-US" sz="2400" dirty="0" err="1" smtClean="0"/>
              <a:t>thuế</a:t>
            </a:r>
            <a:r>
              <a:rPr lang="en-US" sz="2400" dirty="0" smtClean="0"/>
              <a:t> </a:t>
            </a:r>
            <a:r>
              <a:rPr lang="en-US" sz="2400" dirty="0" err="1" smtClean="0"/>
              <a:t>suất</a:t>
            </a:r>
            <a:r>
              <a:rPr lang="en-US" sz="2400" dirty="0" smtClean="0"/>
              <a:t> </a:t>
            </a:r>
            <a:r>
              <a:rPr lang="en-US" sz="2400" dirty="0" err="1" smtClean="0"/>
              <a:t>trung</a:t>
            </a:r>
            <a:r>
              <a:rPr lang="en-US" sz="2400" dirty="0" smtClean="0"/>
              <a:t> </a:t>
            </a:r>
            <a:r>
              <a:rPr lang="en-US" sz="2400" dirty="0" err="1" smtClean="0"/>
              <a:t>bình</a:t>
            </a:r>
            <a:r>
              <a:rPr lang="en-US" sz="2400" dirty="0" smtClean="0"/>
              <a:t> </a:t>
            </a:r>
            <a:r>
              <a:rPr lang="en-US" sz="2400" dirty="0" err="1" smtClean="0"/>
              <a:t>thấp</a:t>
            </a:r>
            <a:r>
              <a:rPr lang="en-US" sz="2400" dirty="0" smtClean="0"/>
              <a:t>, </a:t>
            </a:r>
            <a:r>
              <a:rPr lang="en-US" sz="2400" dirty="0" err="1" smtClean="0"/>
              <a:t>nhưng</a:t>
            </a:r>
            <a:r>
              <a:rPr lang="en-US" sz="2400" dirty="0" smtClean="0"/>
              <a:t> </a:t>
            </a:r>
            <a:r>
              <a:rPr lang="en-US" sz="2400" dirty="0" err="1" smtClean="0"/>
              <a:t>cũng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ẩn</a:t>
            </a:r>
            <a:r>
              <a:rPr lang="en-US" sz="2400" dirty="0" smtClean="0"/>
              <a:t> </a:t>
            </a:r>
            <a:r>
              <a:rPr lang="en-US" sz="2400" dirty="0" err="1" smtClean="0"/>
              <a:t>chứa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đỉnh</a:t>
            </a:r>
            <a:r>
              <a:rPr lang="en-US" sz="2400" dirty="0" smtClean="0"/>
              <a:t> </a:t>
            </a:r>
            <a:r>
              <a:rPr lang="en-US" sz="2400" dirty="0" err="1" smtClean="0"/>
              <a:t>thuế</a:t>
            </a:r>
            <a:r>
              <a:rPr lang="en-US" sz="24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nhà</a:t>
            </a:r>
            <a:r>
              <a:rPr lang="en-US" sz="2400" dirty="0" smtClean="0"/>
              <a:t> </a:t>
            </a:r>
            <a:r>
              <a:rPr lang="en-US" sz="2400" dirty="0" err="1" smtClean="0"/>
              <a:t>xuất</a:t>
            </a:r>
            <a:r>
              <a:rPr lang="en-US" sz="2400" dirty="0" smtClean="0"/>
              <a:t> </a:t>
            </a:r>
            <a:r>
              <a:rPr lang="en-US" sz="2400" dirty="0" err="1" smtClean="0"/>
              <a:t>khẩu</a:t>
            </a:r>
            <a:r>
              <a:rPr lang="en-US" sz="2400" dirty="0" smtClean="0"/>
              <a:t> </a:t>
            </a:r>
            <a:r>
              <a:rPr lang="en-US" sz="2400" dirty="0" err="1" smtClean="0"/>
              <a:t>Việt</a:t>
            </a:r>
            <a:r>
              <a:rPr lang="en-US" sz="2400" dirty="0" smtClean="0"/>
              <a:t> Nam </a:t>
            </a:r>
            <a:r>
              <a:rPr lang="en-US" sz="2400" dirty="0" err="1" smtClean="0"/>
              <a:t>cũng</a:t>
            </a:r>
            <a:r>
              <a:rPr lang="en-US" sz="2400" dirty="0" smtClean="0"/>
              <a:t> </a:t>
            </a:r>
            <a:r>
              <a:rPr lang="en-US" sz="2400" dirty="0" err="1" smtClean="0"/>
              <a:t>đối</a:t>
            </a:r>
            <a:r>
              <a:rPr lang="en-US" sz="2400" dirty="0" smtClean="0"/>
              <a:t> </a:t>
            </a:r>
            <a:r>
              <a:rPr lang="en-US" sz="2400" dirty="0" err="1" smtClean="0"/>
              <a:t>mặt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rào</a:t>
            </a:r>
            <a:r>
              <a:rPr lang="en-US" sz="2400" dirty="0" smtClean="0"/>
              <a:t> </a:t>
            </a:r>
            <a:r>
              <a:rPr lang="en-US" sz="2400" dirty="0" err="1" smtClean="0"/>
              <a:t>cản</a:t>
            </a:r>
            <a:r>
              <a:rPr lang="en-US" sz="2400" dirty="0" smtClean="0"/>
              <a:t> </a:t>
            </a:r>
            <a:r>
              <a:rPr lang="en-US" sz="2400" dirty="0" err="1" smtClean="0"/>
              <a:t>liên</a:t>
            </a:r>
            <a:r>
              <a:rPr lang="en-US" sz="2400" dirty="0" smtClean="0"/>
              <a:t> </a:t>
            </a:r>
            <a:r>
              <a:rPr lang="en-US" sz="2400" dirty="0" err="1" smtClean="0"/>
              <a:t>quan</a:t>
            </a:r>
            <a:r>
              <a:rPr lang="en-US" sz="2400" dirty="0" smtClean="0"/>
              <a:t> </a:t>
            </a:r>
            <a:r>
              <a:rPr lang="en-US" sz="2400" dirty="0" err="1" smtClean="0"/>
              <a:t>đên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điều</a:t>
            </a:r>
            <a:r>
              <a:rPr lang="en-US" sz="2400" dirty="0" smtClean="0"/>
              <a:t> </a:t>
            </a:r>
            <a:r>
              <a:rPr lang="en-US" sz="2400" dirty="0" err="1" smtClean="0"/>
              <a:t>khoản</a:t>
            </a:r>
            <a:r>
              <a:rPr lang="en-US" sz="2400" dirty="0" smtClean="0"/>
              <a:t> </a:t>
            </a:r>
            <a:r>
              <a:rPr lang="en-US" sz="2400" dirty="0" err="1" smtClean="0"/>
              <a:t>cụ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,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đối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mặt</a:t>
            </a:r>
            <a:r>
              <a:rPr lang="en-US" sz="2400" dirty="0" smtClean="0"/>
              <a:t> </a:t>
            </a:r>
            <a:r>
              <a:rPr lang="en-US" sz="2400" dirty="0" err="1" smtClean="0"/>
              <a:t>hàng</a:t>
            </a:r>
            <a:r>
              <a:rPr lang="en-US" sz="2400" dirty="0" smtClean="0"/>
              <a:t> </a:t>
            </a:r>
            <a:r>
              <a:rPr lang="en-US" sz="2400" dirty="0" err="1" smtClean="0"/>
              <a:t>như</a:t>
            </a:r>
            <a:r>
              <a:rPr lang="en-US" sz="2400" dirty="0" smtClean="0"/>
              <a:t> </a:t>
            </a:r>
            <a:r>
              <a:rPr lang="en-US" sz="2400" dirty="0" err="1" smtClean="0"/>
              <a:t>rượu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thuốc</a:t>
            </a:r>
            <a:r>
              <a:rPr lang="en-US" sz="2400" dirty="0" smtClean="0"/>
              <a:t> </a:t>
            </a:r>
            <a:r>
              <a:rPr lang="en-US" sz="2400" dirty="0" err="1" smtClean="0"/>
              <a:t>lá</a:t>
            </a:r>
            <a:r>
              <a:rPr lang="en-US" sz="2400" dirty="0" smtClean="0"/>
              <a:t>, 100%,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xe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cơ</a:t>
            </a:r>
            <a:r>
              <a:rPr lang="en-US" sz="2400" dirty="0" smtClean="0"/>
              <a:t>, </a:t>
            </a:r>
            <a:r>
              <a:rPr lang="en-US" sz="2400" dirty="0" err="1" smtClean="0"/>
              <a:t>nhất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xe</a:t>
            </a:r>
            <a:r>
              <a:rPr lang="en-US" sz="2400" dirty="0" smtClean="0"/>
              <a:t> </a:t>
            </a:r>
            <a:r>
              <a:rPr lang="en-US" sz="2400" dirty="0" err="1" smtClean="0"/>
              <a:t>máy</a:t>
            </a:r>
            <a:r>
              <a:rPr lang="en-US" sz="24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/>
              <a:t>Biện</a:t>
            </a:r>
            <a:r>
              <a:rPr lang="en-US" sz="2400" dirty="0" smtClean="0"/>
              <a:t> </a:t>
            </a:r>
            <a:r>
              <a:rPr lang="en-US" sz="2400" dirty="0" err="1" smtClean="0"/>
              <a:t>pháp</a:t>
            </a:r>
            <a:r>
              <a:rPr lang="en-US" sz="2400" dirty="0" smtClean="0"/>
              <a:t> phi </a:t>
            </a:r>
            <a:r>
              <a:rPr lang="en-US" sz="2400" dirty="0" err="1" smtClean="0"/>
              <a:t>thuế</a:t>
            </a:r>
            <a:r>
              <a:rPr lang="en-US" sz="2400" dirty="0" smtClean="0"/>
              <a:t> </a:t>
            </a:r>
            <a:r>
              <a:rPr lang="en-US" sz="2400" dirty="0" err="1" smtClean="0"/>
              <a:t>quan</a:t>
            </a:r>
            <a:r>
              <a:rPr lang="en-US" sz="2400" dirty="0" smtClean="0"/>
              <a:t> </a:t>
            </a:r>
            <a:r>
              <a:rPr lang="en-US" sz="2400" dirty="0" err="1" smtClean="0"/>
              <a:t>quan</a:t>
            </a:r>
            <a:r>
              <a:rPr lang="en-US" sz="2400" dirty="0" smtClean="0"/>
              <a:t> </a:t>
            </a:r>
            <a:r>
              <a:rPr lang="en-US" sz="2400" dirty="0" err="1" smtClean="0"/>
              <a:t>trọng</a:t>
            </a:r>
            <a:r>
              <a:rPr lang="en-US" sz="2400" dirty="0" smtClean="0"/>
              <a:t>. AD (</a:t>
            </a:r>
            <a:r>
              <a:rPr lang="en-US" sz="2400" dirty="0" err="1" smtClean="0"/>
              <a:t>cá</a:t>
            </a:r>
            <a:r>
              <a:rPr lang="en-US" sz="2400" dirty="0" smtClean="0"/>
              <a:t>), SPS (</a:t>
            </a:r>
            <a:r>
              <a:rPr lang="en-US" sz="2400" dirty="0" err="1" smtClean="0"/>
              <a:t>thịt</a:t>
            </a:r>
            <a:r>
              <a:rPr lang="en-US" sz="2400" dirty="0" smtClean="0"/>
              <a:t>), TBT (da </a:t>
            </a:r>
            <a:r>
              <a:rPr lang="en-US" sz="2400" dirty="0" err="1" smtClean="0"/>
              <a:t>giầy</a:t>
            </a:r>
            <a:r>
              <a:rPr lang="en-US" sz="2400" dirty="0" smtClean="0"/>
              <a:t>).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/>
              <a:t>Hạn</a:t>
            </a:r>
            <a:r>
              <a:rPr lang="en-US" sz="2400" dirty="0" smtClean="0"/>
              <a:t> </a:t>
            </a:r>
            <a:r>
              <a:rPr lang="en-US" sz="2400" dirty="0" err="1" smtClean="0"/>
              <a:t>chế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dịch</a:t>
            </a:r>
            <a:r>
              <a:rPr lang="en-US" sz="2400" dirty="0" smtClean="0"/>
              <a:t> </a:t>
            </a:r>
            <a:r>
              <a:rPr lang="en-US" sz="2400" dirty="0" err="1" smtClean="0"/>
              <a:t>vụ</a:t>
            </a:r>
            <a:r>
              <a:rPr lang="en-US" sz="2400" dirty="0" smtClean="0"/>
              <a:t> </a:t>
            </a:r>
            <a:r>
              <a:rPr lang="en-US" sz="2400" dirty="0" err="1" smtClean="0"/>
              <a:t>cũng</a:t>
            </a:r>
            <a:r>
              <a:rPr lang="en-US" sz="2400" dirty="0" smtClean="0"/>
              <a:t> </a:t>
            </a:r>
            <a:r>
              <a:rPr lang="en-US" sz="2400" dirty="0" err="1" smtClean="0"/>
              <a:t>tương</a:t>
            </a:r>
            <a:r>
              <a:rPr lang="en-US" sz="2400" dirty="0" smtClean="0"/>
              <a:t> </a:t>
            </a:r>
            <a:r>
              <a:rPr lang="en-US" sz="2400" dirty="0" err="1" smtClean="0"/>
              <a:t>đối</a:t>
            </a:r>
            <a:r>
              <a:rPr lang="en-US" sz="2400" dirty="0" smtClean="0"/>
              <a:t> </a:t>
            </a:r>
            <a:r>
              <a:rPr lang="en-US" sz="2400" dirty="0" err="1" smtClean="0"/>
              <a:t>rộng</a:t>
            </a:r>
            <a:r>
              <a:rPr lang="en-US" sz="2400" dirty="0" smtClean="0"/>
              <a:t> (</a:t>
            </a:r>
            <a:r>
              <a:rPr lang="en-US" sz="2400" dirty="0" err="1" smtClean="0"/>
              <a:t>Phương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4 </a:t>
            </a:r>
            <a:r>
              <a:rPr lang="en-US" sz="2400" dirty="0" err="1" smtClean="0"/>
              <a:t>và</a:t>
            </a:r>
            <a:r>
              <a:rPr lang="en-US" sz="2400" dirty="0" smtClean="0"/>
              <a:t> 3)</a:t>
            </a:r>
            <a:endParaRPr lang="en-AU" sz="2400" dirty="0" smtClean="0"/>
          </a:p>
          <a:p>
            <a:pPr lvl="1">
              <a:buFontTx/>
              <a:buNone/>
            </a:pPr>
            <a:endParaRPr lang="en-AU" sz="2400" dirty="0" smtClean="0"/>
          </a:p>
          <a:p>
            <a:pPr lvl="1">
              <a:buFontTx/>
              <a:buNone/>
            </a:pPr>
            <a:endParaRPr lang="en-AU" sz="2400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5A65B05-E5D4-48BD-9622-30778E1A23C9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1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9036496" cy="685800"/>
          </a:xfrm>
        </p:spPr>
        <p:txBody>
          <a:bodyPr/>
          <a:lstStyle/>
          <a:p>
            <a:r>
              <a:rPr lang="en-US" sz="3600" b="1" dirty="0" err="1" smtClean="0">
                <a:solidFill>
                  <a:schemeClr val="tx1"/>
                </a:solidFill>
              </a:rPr>
              <a:t>Thuế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quan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đối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với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một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số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mặt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hàng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5A65B05-E5D4-48BD-9622-30778E1A23C9}" type="slidenum">
              <a:rPr lang="en-US"/>
              <a:pPr/>
              <a:t>7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592696"/>
              </p:ext>
            </p:extLst>
          </p:nvPr>
        </p:nvGraphicFramePr>
        <p:xfrm>
          <a:off x="755576" y="1484784"/>
          <a:ext cx="777686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209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187624" y="188913"/>
            <a:ext cx="6553200" cy="685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AU" sz="4000" b="1" dirty="0" err="1" smtClean="0">
                <a:solidFill>
                  <a:schemeClr val="tx1"/>
                </a:solidFill>
              </a:rPr>
              <a:t>Rào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cản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về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dịch</a:t>
            </a:r>
            <a:r>
              <a:rPr lang="en-AU" sz="4000" b="1" dirty="0" smtClean="0">
                <a:solidFill>
                  <a:schemeClr val="tx1"/>
                </a:solidFill>
              </a:rPr>
              <a:t> </a:t>
            </a:r>
            <a:r>
              <a:rPr lang="en-AU" sz="4000" b="1" dirty="0" err="1" smtClean="0">
                <a:solidFill>
                  <a:schemeClr val="tx1"/>
                </a:solidFill>
              </a:rPr>
              <a:t>vụ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4403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2339B1C-A40C-46CE-B930-80CE40208A01}" type="slidenum">
              <a:rPr lang="en-US"/>
              <a:pPr/>
              <a:t>8</a:t>
            </a:fld>
            <a:endParaRPr lang="en-US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244527981"/>
              </p:ext>
            </p:extLst>
          </p:nvPr>
        </p:nvGraphicFramePr>
        <p:xfrm>
          <a:off x="755576" y="1397000"/>
          <a:ext cx="7992888" cy="469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8313" y="6165105"/>
            <a:ext cx="784810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 sz="2400" dirty="0" err="1" smtClean="0"/>
              <a:t>Nguồn</a:t>
            </a:r>
            <a:r>
              <a:rPr lang="en-AU" sz="2400" dirty="0" smtClean="0"/>
              <a:t>: Lee </a:t>
            </a:r>
            <a:r>
              <a:rPr lang="en-AU" sz="2400" dirty="0" err="1" smtClean="0"/>
              <a:t>và</a:t>
            </a:r>
            <a:r>
              <a:rPr lang="en-AU" sz="2400" dirty="0" smtClean="0"/>
              <a:t> </a:t>
            </a:r>
            <a:r>
              <a:rPr lang="en-AU" sz="2400" dirty="0" err="1" smtClean="0"/>
              <a:t>Itakura</a:t>
            </a:r>
            <a:r>
              <a:rPr lang="en-AU" sz="2400" dirty="0" smtClean="0"/>
              <a:t> (2013) </a:t>
            </a:r>
            <a:r>
              <a:rPr lang="en-AU" sz="2400" dirty="0" err="1" smtClean="0"/>
              <a:t>sử</a:t>
            </a:r>
            <a:r>
              <a:rPr lang="en-AU" sz="2400" dirty="0" smtClean="0"/>
              <a:t> </a:t>
            </a:r>
            <a:r>
              <a:rPr lang="en-AU" sz="2400" dirty="0" err="1" smtClean="0"/>
              <a:t>dụng</a:t>
            </a:r>
            <a:r>
              <a:rPr lang="en-AU" sz="2400" dirty="0" smtClean="0"/>
              <a:t> </a:t>
            </a:r>
            <a:r>
              <a:rPr lang="en-AU" sz="2400" dirty="0" err="1" smtClean="0"/>
              <a:t>dữ</a:t>
            </a:r>
            <a:r>
              <a:rPr lang="en-AU" sz="2400" dirty="0" smtClean="0"/>
              <a:t> </a:t>
            </a:r>
            <a:r>
              <a:rPr lang="en-AU" sz="2400" dirty="0" err="1" smtClean="0"/>
              <a:t>liệu</a:t>
            </a:r>
            <a:r>
              <a:rPr lang="en-AU" sz="2400" dirty="0" smtClean="0"/>
              <a:t> GTAP</a:t>
            </a:r>
            <a:endParaRPr lang="en-AU" sz="2400" dirty="0"/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27627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827584" y="260350"/>
            <a:ext cx="7488832" cy="685800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tx1"/>
                </a:solidFill>
              </a:rPr>
              <a:t>Tóm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lược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kết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quả</a:t>
            </a: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250825" y="1484313"/>
            <a:ext cx="8659813" cy="4752975"/>
          </a:xfrm>
        </p:spPr>
        <p:txBody>
          <a:bodyPr/>
          <a:lstStyle/>
          <a:p>
            <a:pPr lvl="1"/>
            <a:r>
              <a:rPr lang="en-AU" sz="3200" dirty="0" err="1" smtClean="0"/>
              <a:t>Việt</a:t>
            </a:r>
            <a:r>
              <a:rPr lang="en-AU" sz="3200" dirty="0" smtClean="0"/>
              <a:t> Nam </a:t>
            </a:r>
            <a:r>
              <a:rPr lang="en-AU" sz="3200" dirty="0" err="1" smtClean="0"/>
              <a:t>có</a:t>
            </a:r>
            <a:r>
              <a:rPr lang="en-AU" sz="3200" dirty="0" smtClean="0"/>
              <a:t> </a:t>
            </a:r>
            <a:r>
              <a:rPr lang="en-AU" sz="3200" dirty="0" err="1" smtClean="0"/>
              <a:t>thể</a:t>
            </a:r>
            <a:r>
              <a:rPr lang="en-AU" sz="3200" dirty="0" smtClean="0"/>
              <a:t> </a:t>
            </a:r>
            <a:r>
              <a:rPr lang="en-AU" sz="3200" dirty="0" err="1" smtClean="0"/>
              <a:t>được</a:t>
            </a:r>
            <a:r>
              <a:rPr lang="en-AU" sz="3200" dirty="0" smtClean="0"/>
              <a:t> </a:t>
            </a:r>
            <a:r>
              <a:rPr lang="en-AU" sz="3200" dirty="0" err="1" smtClean="0"/>
              <a:t>lợi</a:t>
            </a:r>
            <a:r>
              <a:rPr lang="en-AU" sz="3200" dirty="0" smtClean="0"/>
              <a:t> </a:t>
            </a:r>
            <a:r>
              <a:rPr lang="en-AU" sz="3200" dirty="0" err="1" smtClean="0"/>
              <a:t>từ</a:t>
            </a:r>
            <a:r>
              <a:rPr lang="en-AU" sz="3200" dirty="0" smtClean="0"/>
              <a:t> </a:t>
            </a:r>
            <a:r>
              <a:rPr lang="en-AU" sz="3200" dirty="0" err="1" smtClean="0"/>
              <a:t>việc</a:t>
            </a:r>
            <a:r>
              <a:rPr lang="en-AU" sz="3200" dirty="0" smtClean="0"/>
              <a:t> </a:t>
            </a:r>
            <a:r>
              <a:rPr lang="en-AU" sz="3200" dirty="0" err="1" smtClean="0"/>
              <a:t>làm</a:t>
            </a:r>
            <a:r>
              <a:rPr lang="en-AU" sz="3200" dirty="0" smtClean="0"/>
              <a:t> </a:t>
            </a:r>
            <a:r>
              <a:rPr lang="en-AU" sz="3200" dirty="0" err="1" smtClean="0"/>
              <a:t>sâu</a:t>
            </a:r>
            <a:r>
              <a:rPr lang="en-AU" sz="3200" dirty="0" smtClean="0"/>
              <a:t> </a:t>
            </a:r>
            <a:r>
              <a:rPr lang="en-AU" sz="3200" dirty="0" err="1" smtClean="0"/>
              <a:t>rộng</a:t>
            </a:r>
            <a:r>
              <a:rPr lang="en-AU" sz="3200" dirty="0" smtClean="0"/>
              <a:t> </a:t>
            </a:r>
            <a:r>
              <a:rPr lang="en-AU" sz="3200" dirty="0" err="1" smtClean="0"/>
              <a:t>các</a:t>
            </a:r>
            <a:r>
              <a:rPr lang="en-AU" sz="3200" dirty="0" smtClean="0"/>
              <a:t> FTAs </a:t>
            </a:r>
            <a:r>
              <a:rPr lang="en-AU" sz="3200" dirty="0" err="1" smtClean="0"/>
              <a:t>hiện</a:t>
            </a:r>
            <a:r>
              <a:rPr lang="en-AU" sz="3200" dirty="0" smtClean="0"/>
              <a:t> </a:t>
            </a:r>
            <a:r>
              <a:rPr lang="en-AU" sz="3200" dirty="0" err="1" smtClean="0"/>
              <a:t>có</a:t>
            </a:r>
            <a:r>
              <a:rPr lang="en-AU" sz="3200" dirty="0" smtClean="0"/>
              <a:t>.</a:t>
            </a:r>
          </a:p>
          <a:p>
            <a:pPr marL="457200" lvl="1" indent="0">
              <a:buNone/>
            </a:pPr>
            <a:endParaRPr lang="en-AU" sz="3200" dirty="0" smtClean="0"/>
          </a:p>
          <a:p>
            <a:pPr lvl="1"/>
            <a:r>
              <a:rPr lang="en-AU" sz="3200" dirty="0" err="1" smtClean="0"/>
              <a:t>Có</a:t>
            </a:r>
            <a:r>
              <a:rPr lang="en-AU" sz="3200" dirty="0" smtClean="0"/>
              <a:t> </a:t>
            </a:r>
            <a:r>
              <a:rPr lang="en-AU" sz="3200" dirty="0" err="1" smtClean="0"/>
              <a:t>thể</a:t>
            </a:r>
            <a:r>
              <a:rPr lang="en-AU" sz="3200" dirty="0" smtClean="0"/>
              <a:t> </a:t>
            </a:r>
            <a:r>
              <a:rPr lang="en-AU" sz="3200" dirty="0" err="1" smtClean="0"/>
              <a:t>thua</a:t>
            </a:r>
            <a:r>
              <a:rPr lang="en-AU" sz="3200" dirty="0" smtClean="0"/>
              <a:t> </a:t>
            </a:r>
            <a:r>
              <a:rPr lang="en-AU" sz="3200" dirty="0" err="1" smtClean="0"/>
              <a:t>thiệt</a:t>
            </a:r>
            <a:r>
              <a:rPr lang="en-AU" sz="3200" dirty="0" smtClean="0"/>
              <a:t> </a:t>
            </a:r>
            <a:r>
              <a:rPr lang="en-AU" sz="3200" dirty="0" err="1" smtClean="0"/>
              <a:t>từ</a:t>
            </a:r>
            <a:r>
              <a:rPr lang="en-AU" sz="3200" dirty="0" smtClean="0"/>
              <a:t> </a:t>
            </a:r>
            <a:r>
              <a:rPr lang="en-AU" sz="3200" dirty="0" err="1" smtClean="0"/>
              <a:t>chệch</a:t>
            </a:r>
            <a:r>
              <a:rPr lang="en-AU" sz="3200" dirty="0" smtClean="0"/>
              <a:t> </a:t>
            </a:r>
            <a:r>
              <a:rPr lang="en-AU" sz="3200" dirty="0" err="1" smtClean="0"/>
              <a:t>hướng</a:t>
            </a:r>
            <a:r>
              <a:rPr lang="en-AU" sz="3200" dirty="0" smtClean="0"/>
              <a:t> </a:t>
            </a:r>
            <a:r>
              <a:rPr lang="en-AU" sz="3200" dirty="0" err="1" smtClean="0"/>
              <a:t>thương</a:t>
            </a:r>
            <a:r>
              <a:rPr lang="en-AU" sz="3200" dirty="0" smtClean="0"/>
              <a:t> </a:t>
            </a:r>
            <a:r>
              <a:rPr lang="en-AU" sz="3200" dirty="0" err="1" smtClean="0"/>
              <a:t>mại</a:t>
            </a:r>
            <a:r>
              <a:rPr lang="en-AU" sz="3200" dirty="0" smtClean="0"/>
              <a:t> </a:t>
            </a:r>
            <a:r>
              <a:rPr lang="en-AU" sz="3200" dirty="0" err="1" smtClean="0"/>
              <a:t>nếu</a:t>
            </a:r>
            <a:r>
              <a:rPr lang="en-AU" sz="3200" dirty="0" smtClean="0"/>
              <a:t> </a:t>
            </a:r>
            <a:r>
              <a:rPr lang="en-AU" sz="3200" dirty="0" err="1" smtClean="0"/>
              <a:t>Nhật</a:t>
            </a:r>
            <a:r>
              <a:rPr lang="en-AU" sz="3200" dirty="0" smtClean="0"/>
              <a:t> </a:t>
            </a:r>
            <a:r>
              <a:rPr lang="en-AU" sz="3200" dirty="0" err="1" smtClean="0"/>
              <a:t>Bản</a:t>
            </a:r>
            <a:r>
              <a:rPr lang="en-AU" sz="3200" dirty="0" smtClean="0"/>
              <a:t>, </a:t>
            </a:r>
            <a:r>
              <a:rPr lang="en-AU" sz="3200" dirty="0" err="1" smtClean="0"/>
              <a:t>Hàn</a:t>
            </a:r>
            <a:r>
              <a:rPr lang="en-AU" sz="3200" dirty="0" smtClean="0"/>
              <a:t> </a:t>
            </a:r>
            <a:r>
              <a:rPr lang="en-AU" sz="3200" dirty="0" err="1" smtClean="0"/>
              <a:t>Quốc</a:t>
            </a:r>
            <a:r>
              <a:rPr lang="en-AU" sz="3200" dirty="0" smtClean="0"/>
              <a:t> </a:t>
            </a:r>
            <a:r>
              <a:rPr lang="en-AU" sz="3200" dirty="0" err="1" smtClean="0"/>
              <a:t>và</a:t>
            </a:r>
            <a:r>
              <a:rPr lang="en-AU" sz="3200" dirty="0" smtClean="0"/>
              <a:t> </a:t>
            </a:r>
            <a:r>
              <a:rPr lang="en-AU" sz="3200" dirty="0" err="1" smtClean="0"/>
              <a:t>Trung</a:t>
            </a:r>
            <a:r>
              <a:rPr lang="en-AU" sz="3200" dirty="0" smtClean="0"/>
              <a:t> </a:t>
            </a:r>
            <a:r>
              <a:rPr lang="en-AU" sz="3200" dirty="0" err="1" smtClean="0"/>
              <a:t>Quốc</a:t>
            </a:r>
            <a:r>
              <a:rPr lang="en-AU" sz="3200" dirty="0" smtClean="0"/>
              <a:t> </a:t>
            </a:r>
            <a:r>
              <a:rPr lang="en-AU" sz="3200" dirty="0" err="1" smtClean="0"/>
              <a:t>tự</a:t>
            </a:r>
            <a:r>
              <a:rPr lang="en-AU" sz="3200" dirty="0" smtClean="0"/>
              <a:t> do </a:t>
            </a:r>
            <a:r>
              <a:rPr lang="en-AU" sz="3200" dirty="0" err="1" smtClean="0"/>
              <a:t>hóa</a:t>
            </a:r>
            <a:r>
              <a:rPr lang="en-AU" sz="3200" dirty="0" smtClean="0"/>
              <a:t> </a:t>
            </a:r>
            <a:r>
              <a:rPr lang="en-AU" sz="3200" dirty="0" err="1" smtClean="0"/>
              <a:t>thương</a:t>
            </a:r>
            <a:r>
              <a:rPr lang="en-AU" sz="3200" dirty="0" smtClean="0"/>
              <a:t> </a:t>
            </a:r>
            <a:r>
              <a:rPr lang="en-AU" sz="3200" dirty="0" err="1" smtClean="0"/>
              <a:t>mại</a:t>
            </a:r>
            <a:r>
              <a:rPr lang="en-AU" sz="3200" dirty="0" smtClean="0"/>
              <a:t> </a:t>
            </a:r>
            <a:r>
              <a:rPr lang="en-AU" sz="3200" dirty="0" err="1" smtClean="0"/>
              <a:t>với</a:t>
            </a:r>
            <a:r>
              <a:rPr lang="en-AU" sz="3200" dirty="0" smtClean="0"/>
              <a:t> </a:t>
            </a:r>
            <a:r>
              <a:rPr lang="en-AU" sz="3200" dirty="0" err="1" smtClean="0"/>
              <a:t>nhau</a:t>
            </a:r>
            <a:r>
              <a:rPr lang="en-AU" sz="3200" dirty="0" smtClean="0"/>
              <a:t>.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5A65B05-E5D4-48BD-9622-30778E1A23C9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6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1343</Words>
  <Application>Microsoft Office PowerPoint</Application>
  <PresentationFormat>On-screen Show (4:3)</PresentationFormat>
  <Paragraphs>232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Struttura predefinita</vt:lpstr>
      <vt:lpstr>PowerPoint Presentation</vt:lpstr>
      <vt:lpstr>PowerPoint Presentation</vt:lpstr>
      <vt:lpstr>Những cam kết có thể trong RCEP</vt:lpstr>
      <vt:lpstr>Cấu trúc lựa chọn</vt:lpstr>
      <vt:lpstr>Xuất khẩu của Việt Nam vào RCEP </vt:lpstr>
      <vt:lpstr>Mức độ bảo hộ</vt:lpstr>
      <vt:lpstr>Thuế quan đối với một số mặt hàng</vt:lpstr>
      <vt:lpstr>Rào cản về dịch vụ</vt:lpstr>
      <vt:lpstr>Tóm lược một số kết quả</vt:lpstr>
      <vt:lpstr>FTAs có thể nguy hiểm</vt:lpstr>
      <vt:lpstr>Tạo lập thương mại</vt:lpstr>
      <vt:lpstr>Mô hình cân bằng tổng thể toàn cầu</vt:lpstr>
      <vt:lpstr>Các kịch bản</vt:lpstr>
      <vt:lpstr>Kết quả</vt:lpstr>
      <vt:lpstr>GDP tiếp tục tăng trưởng nếu không có RCEP</vt:lpstr>
      <vt:lpstr>Đóng góp của RCEP vào lợi ích Thay đổi lợi ích vào 2020 so với  2007</vt:lpstr>
      <vt:lpstr>Đóng góp của RCEP vào lợi ích năm 2020 (cơ sở là $60,000tr)</vt:lpstr>
      <vt:lpstr>Lợi ích trong trung tâm &amp; nhánh và toàn diện vào 2020 (gốc $60,000m) </vt:lpstr>
      <vt:lpstr>Tổng xuất khẩu của Việt Nam không có RCEP so với kịch bản gốc năm 2007</vt:lpstr>
      <vt:lpstr>Thay đổi xuất khẩu của Việt Nam với RCEP trung tâm và nhánh – so với kịch bản gốc vào 2020</vt:lpstr>
      <vt:lpstr>Thay đổi xuất khẩu theo RCEP H&amp;S và toàn diện so sánh với kịch bản gốc vào 2020</vt:lpstr>
      <vt:lpstr>Thay đổi hướng xuất khẩu của Việt Nam theo RCEP H&amp;S và toàn diện - so sánh với kịch bản gốc vào 2020</vt:lpstr>
      <vt:lpstr>Tác động ngành</vt:lpstr>
      <vt:lpstr>Xuất khẩu, nông nghiệp Thay đổi vào 2020 so với 2007</vt:lpstr>
      <vt:lpstr>Nhập khẩu, công nghiệp Thay đổi vào 2020 so với 2007</vt:lpstr>
      <vt:lpstr>Xuất khẩu, công nghiệp Thay đổi vào 2020 so với 2007</vt:lpstr>
      <vt:lpstr>Thay đổi hướng xuất khẩu theo ngành của Việt Nam theo RCEP H&amp;S và toàn diện - so với kịch bản gốc vào 2020</vt:lpstr>
      <vt:lpstr>Sản lượng nông nghiệp Thay đổi so với kịch bản gốc vào 2020</vt:lpstr>
      <vt:lpstr>Sản lượng công nghiệp Thay đổi so với kịch bản gốc vào 2020</vt:lpstr>
      <vt:lpstr>Sản lượng dịch vụ Thay đổi so với kịch bản gốc 2020</vt:lpstr>
      <vt:lpstr>Sản lượng: H&amp;S và toàn diện Thay đổi so với kịch bản gốc vào 2020</vt:lpstr>
      <vt:lpstr>Sản lượng một số mặt hàng:  H&amp;S và toàn diện</vt:lpstr>
      <vt:lpstr>Kết luận</vt:lpstr>
      <vt:lpstr>PowerPoint Presentation</vt:lpstr>
    </vt:vector>
  </TitlesOfParts>
  <Company>Universita' Luigi Bocconi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MUTRAP III</dc:title>
  <dc:creator>Universita' Luigi Bocconi</dc:creator>
  <cp:lastModifiedBy>Minh Tran</cp:lastModifiedBy>
  <cp:revision>51</cp:revision>
  <dcterms:created xsi:type="dcterms:W3CDTF">2008-09-19T10:35:50Z</dcterms:created>
  <dcterms:modified xsi:type="dcterms:W3CDTF">2014-05-21T09:32:34Z</dcterms:modified>
</cp:coreProperties>
</file>