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96" autoAdjust="0"/>
  </p:normalViewPr>
  <p:slideViewPr>
    <p:cSldViewPr>
      <p:cViewPr varScale="1">
        <p:scale>
          <a:sx n="79" d="100"/>
          <a:sy n="79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THANG\Desktop\SITC_Database_Trade\tinh%20toan\ImEx_H2_2004-2012_tinh%20to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%20T400\Desktop\ICB-8\Compilation_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Sheet3!$M$3</c:f>
              <c:strCache>
                <c:ptCount val="1"/>
                <c:pt idx="0">
                  <c:v>Export</c:v>
                </c:pt>
              </c:strCache>
            </c:strRef>
          </c:tx>
          <c:cat>
            <c:numRef>
              <c:f>Sheet3!$N$1:$V$1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Sheet3!$N$3:$V$3</c:f>
              <c:numCache>
                <c:formatCode>0.00</c:formatCode>
                <c:ptCount val="9"/>
                <c:pt idx="0">
                  <c:v>5.5886144159999995</c:v>
                </c:pt>
                <c:pt idx="1">
                  <c:v>6.6952621209999998</c:v>
                </c:pt>
                <c:pt idx="2">
                  <c:v>7.8821956779999853</c:v>
                </c:pt>
                <c:pt idx="3">
                  <c:v>9.7289763799999971</c:v>
                </c:pt>
                <c:pt idx="4">
                  <c:v>12.743475887000001</c:v>
                </c:pt>
                <c:pt idx="5">
                  <c:v>12.136135179</c:v>
                </c:pt>
                <c:pt idx="6">
                  <c:v>14.344986675000015</c:v>
                </c:pt>
                <c:pt idx="7">
                  <c:v>18.688153460999999</c:v>
                </c:pt>
                <c:pt idx="8">
                  <c:v>20.486249092999934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Sheet3!$M$4</c:f>
              <c:strCache>
                <c:ptCount val="1"/>
                <c:pt idx="0">
                  <c:v>Import</c:v>
                </c:pt>
              </c:strCache>
            </c:strRef>
          </c:tx>
          <c:cat>
            <c:numRef>
              <c:f>Sheet3!$N$1:$V$1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Sheet3!$N$4:$V$4</c:f>
              <c:numCache>
                <c:formatCode>0.00</c:formatCode>
                <c:ptCount val="9"/>
                <c:pt idx="0">
                  <c:v>1.9463710059999995</c:v>
                </c:pt>
                <c:pt idx="1">
                  <c:v>2.3846332110000001</c:v>
                </c:pt>
                <c:pt idx="2">
                  <c:v>2.775926154</c:v>
                </c:pt>
                <c:pt idx="3">
                  <c:v>4.0256566859999996</c:v>
                </c:pt>
                <c:pt idx="4">
                  <c:v>5.5699727779999941</c:v>
                </c:pt>
                <c:pt idx="5">
                  <c:v>5.6429673819999975</c:v>
                </c:pt>
                <c:pt idx="6">
                  <c:v>7.4877609899999999</c:v>
                </c:pt>
                <c:pt idx="7">
                  <c:v>9.3025693300000221</c:v>
                </c:pt>
                <c:pt idx="8">
                  <c:v>9.7643558870000007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914240"/>
        <c:axId val="93915776"/>
      </c:lineChart>
      <c:catAx>
        <c:axId val="9391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915776"/>
        <c:crosses val="autoZero"/>
        <c:auto val="1"/>
        <c:lblAlgn val="ctr"/>
        <c:lblOffset val="100"/>
        <c:noMultiLvlLbl val="0"/>
      </c:catAx>
      <c:valAx>
        <c:axId val="939157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391424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Sheet3!$A$34</c:f>
              <c:strCache>
                <c:ptCount val="1"/>
                <c:pt idx="0">
                  <c:v>Agricultural products</c:v>
                </c:pt>
              </c:strCache>
            </c:strRef>
          </c:tx>
          <c:invertIfNegative val="0"/>
          <c:cat>
            <c:strRef>
              <c:f>Sheet3!$B$18:$J$18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Prel. 2012 </c:v>
                </c:pt>
              </c:strCache>
            </c:strRef>
          </c:cat>
          <c:val>
            <c:numRef>
              <c:f>Sheet3!$B$34:$J$34</c:f>
              <c:numCache>
                <c:formatCode>0.0</c:formatCode>
                <c:ptCount val="9"/>
                <c:pt idx="0">
                  <c:v>56.654890075850098</c:v>
                </c:pt>
                <c:pt idx="1">
                  <c:v>59.945789275937955</c:v>
                </c:pt>
                <c:pt idx="2">
                  <c:v>59.418294849023091</c:v>
                </c:pt>
                <c:pt idx="3">
                  <c:v>62.76707780732913</c:v>
                </c:pt>
                <c:pt idx="4">
                  <c:v>64.983401789230896</c:v>
                </c:pt>
                <c:pt idx="5">
                  <c:v>63.900853000803274</c:v>
                </c:pt>
                <c:pt idx="6">
                  <c:v>64.637339538161385</c:v>
                </c:pt>
                <c:pt idx="7">
                  <c:v>66.331965143292663</c:v>
                </c:pt>
                <c:pt idx="8">
                  <c:v>74.400857719475283</c:v>
                </c:pt>
              </c:numCache>
            </c:numRef>
          </c:val>
        </c:ser>
        <c:ser>
          <c:idx val="1"/>
          <c:order val="1"/>
          <c:tx>
            <c:strRef>
              <c:f>Sheet3!$A$35</c:f>
              <c:strCache>
                <c:ptCount val="1"/>
                <c:pt idx="0">
                  <c:v>Forest products</c:v>
                </c:pt>
              </c:strCache>
            </c:strRef>
          </c:tx>
          <c:invertIfNegative val="0"/>
          <c:cat>
            <c:strRef>
              <c:f>Sheet3!$B$18:$J$18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Prel. 2012 </c:v>
                </c:pt>
              </c:strCache>
            </c:strRef>
          </c:cat>
          <c:val>
            <c:numRef>
              <c:f>Sheet3!$B$35:$J$35</c:f>
              <c:numCache>
                <c:formatCode>0.0</c:formatCode>
                <c:ptCount val="9"/>
                <c:pt idx="0">
                  <c:v>3.0239606181873029</c:v>
                </c:pt>
                <c:pt idx="1">
                  <c:v>3.3881702538779503</c:v>
                </c:pt>
                <c:pt idx="2">
                  <c:v>3.3037300177619957</c:v>
                </c:pt>
                <c:pt idx="3">
                  <c:v>3.6449315459721987</c:v>
                </c:pt>
                <c:pt idx="4">
                  <c:v>3.2964327913126645</c:v>
                </c:pt>
                <c:pt idx="5">
                  <c:v>3.5451172397965052</c:v>
                </c:pt>
                <c:pt idx="6">
                  <c:v>4.8838721043966462</c:v>
                </c:pt>
                <c:pt idx="7">
                  <c:v>5.6045288008594714</c:v>
                </c:pt>
              </c:numCache>
            </c:numRef>
          </c:val>
        </c:ser>
        <c:ser>
          <c:idx val="2"/>
          <c:order val="2"/>
          <c:tx>
            <c:strRef>
              <c:f>Sheet3!$A$36</c:f>
              <c:strCache>
                <c:ptCount val="1"/>
                <c:pt idx="0">
                  <c:v>Aquatic products</c:v>
                </c:pt>
              </c:strCache>
            </c:strRef>
          </c:tx>
          <c:invertIfNegative val="0"/>
          <c:cat>
            <c:strRef>
              <c:f>Sheet3!$B$18:$J$18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Prel. 2012 </c:v>
                </c:pt>
              </c:strCache>
            </c:strRef>
          </c:cat>
          <c:val>
            <c:numRef>
              <c:f>Sheet3!$B$36:$J$36</c:f>
              <c:numCache>
                <c:formatCode>0.0</c:formatCode>
                <c:ptCount val="9"/>
                <c:pt idx="0">
                  <c:v>40.321149305962471</c:v>
                </c:pt>
                <c:pt idx="1">
                  <c:v>36.6660404701841</c:v>
                </c:pt>
                <c:pt idx="2">
                  <c:v>37.277975133214916</c:v>
                </c:pt>
                <c:pt idx="3">
                  <c:v>33.587990646698621</c:v>
                </c:pt>
                <c:pt idx="4">
                  <c:v>31.720165419456539</c:v>
                </c:pt>
                <c:pt idx="5">
                  <c:v>32.554029759400123</c:v>
                </c:pt>
                <c:pt idx="6">
                  <c:v>30.478788357441829</c:v>
                </c:pt>
                <c:pt idx="7">
                  <c:v>28.063506055847835</c:v>
                </c:pt>
                <c:pt idx="8">
                  <c:v>25.59914228052466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93042176"/>
        <c:axId val="93043712"/>
        <c:axId val="0"/>
      </c:bar3DChart>
      <c:catAx>
        <c:axId val="93042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93043712"/>
        <c:crosses val="autoZero"/>
        <c:auto val="1"/>
        <c:lblAlgn val="ctr"/>
        <c:lblOffset val="100"/>
        <c:noMultiLvlLbl val="0"/>
      </c:catAx>
      <c:valAx>
        <c:axId val="930437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3042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F851F0B-3E87-423C-8E45-71F8F3C0F7FE}" type="datetimeFigureOut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94450E4-20B5-45D8-91C2-7D6F4445C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450E4-20B5-45D8-91C2-7D6F4445CC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64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4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36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8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51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22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9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26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450E4-20B5-45D8-91C2-7D6F4445CCC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1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5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92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6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51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0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04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71D3-A351-4407-B770-348BF3B0F8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ader-E Colo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76213"/>
            <a:ext cx="3027362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oote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4857750"/>
            <a:ext cx="39354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2143125"/>
            <a:ext cx="6400800" cy="1752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Title of the workshop/PNS</a:t>
            </a:r>
          </a:p>
          <a:p>
            <a:r>
              <a:rPr lang="en-US" dirty="0" smtClean="0"/>
              <a:t>Date, Venue</a:t>
            </a:r>
          </a:p>
        </p:txBody>
      </p:sp>
    </p:spTree>
    <p:extLst>
      <p:ext uri="{BB962C8B-B14F-4D97-AF65-F5344CB8AC3E}">
        <p14:creationId xmlns:p14="http://schemas.microsoft.com/office/powerpoint/2010/main" val="14070672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3C592-5CFA-4DFC-8515-191C677218BA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7519E-1DBB-4D3C-AD13-95660D86E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1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606FC-1305-4109-AE27-CDD1DBD14DC9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165BF-9491-4C85-9C91-8EE73C08E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1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8F1E-881C-458B-9F1E-CFE96CE9C0BF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D7A1-0821-48A7-9EEF-CCFC70210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E891D-FCF4-47AA-80AD-7533BBB9B903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0C29D-7722-4EA1-ABA9-C99A11625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25926-9F4C-4425-9D51-62C2481A6661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1899-94C3-44AF-93EB-F9C52FC1A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4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4FC6-17C4-4D3C-A3ED-6122B799CB7A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14C6D-700E-445E-9AA7-7EAA12641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8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D5DDF-D347-4098-9630-035E04D7D943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234D-4503-456F-A2CF-A9EDF3746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1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E79E7-788E-4110-A73B-46B10410BE47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93280-3D97-4DD3-ACDD-A1AE061DE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9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275AD-FF19-4597-9BCF-5E9E1B2F3A9F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2187F-E20D-4E4B-B660-45D82592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6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1D7F-FC6C-4A43-BCE8-A464E9F8CB65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5E031-D053-42FB-9A94-3297FB9AD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6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0821-351C-44B5-B51B-98818F0E055D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A0D2-4F00-4784-BB95-BA472EDB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Fare clic per modificare gli stili del testo dello schema</a:t>
            </a:r>
          </a:p>
          <a:p>
            <a:pPr lvl="1"/>
            <a:r>
              <a:rPr lang="en-US" altLang="vi-VN" smtClean="0"/>
              <a:t>Secondo livello</a:t>
            </a:r>
          </a:p>
          <a:p>
            <a:pPr lvl="2"/>
            <a:r>
              <a:rPr lang="en-US" altLang="vi-VN" smtClean="0"/>
              <a:t>Terzo livello</a:t>
            </a:r>
          </a:p>
          <a:p>
            <a:pPr lvl="3"/>
            <a:r>
              <a:rPr lang="en-US" altLang="vi-VN" smtClean="0"/>
              <a:t>Quarto livello</a:t>
            </a:r>
          </a:p>
          <a:p>
            <a:pPr lvl="4"/>
            <a:r>
              <a:rPr lang="en-US" altLang="vi-VN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9C5F446-1265-4D29-8D03-AEDCA6A92DBB}" type="datetime1">
              <a:rPr lang="en-US"/>
              <a:pPr>
                <a:defRPr/>
              </a:pPr>
              <a:t>5/18/2014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8F5AB259-307B-4AF7-82F6-ACDD73602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trap.org.v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708275"/>
            <a:ext cx="8820150" cy="3241675"/>
          </a:xfrm>
        </p:spPr>
        <p:txBody>
          <a:bodyPr/>
          <a:lstStyle/>
          <a:p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Tham vấn Cộng đồng doanh nghiệp về  Hiệp định đối tác kinh tế toàn diện khu vực: Tác động, cơ hội và thách thức</a:t>
            </a:r>
          </a:p>
          <a:p>
            <a:endParaRPr lang="en-US" altLang="vi-VN" sz="36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Hồ Chí Minh, 20/05/2014</a:t>
            </a:r>
            <a:endParaRPr lang="en-US" altLang="vi-VN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5" descr="LOGO MUTRAP-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9275"/>
            <a:ext cx="16621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CIEMlogo_n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549275"/>
            <a:ext cx="16525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63880" cy="457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bổ</a:t>
            </a:r>
            <a:r>
              <a:rPr lang="en-US" sz="2400" dirty="0" smtClean="0"/>
              <a:t> </a:t>
            </a:r>
            <a:r>
              <a:rPr lang="en-US" sz="2400" dirty="0" err="1" smtClean="0"/>
              <a:t>trợ</a:t>
            </a:r>
            <a:r>
              <a:rPr lang="en-US" sz="2400" dirty="0" smtClean="0"/>
              <a:t> t</a:t>
            </a:r>
            <a:r>
              <a:rPr lang="vi-VN" sz="2400" dirty="0" smtClean="0"/>
              <a:t>hương mại</a:t>
            </a:r>
            <a:r>
              <a:rPr lang="en-US" sz="2400" dirty="0" smtClean="0"/>
              <a:t> (TC)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066800"/>
            <a:ext cx="2286000" cy="22098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1600" dirty="0" smtClean="0"/>
              <a:t>- </a:t>
            </a:r>
            <a:r>
              <a:rPr lang="en-US" sz="1600" dirty="0" err="1" smtClean="0"/>
              <a:t>Hàng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Việt</a:t>
            </a:r>
            <a:r>
              <a:rPr lang="en-US" sz="1600" dirty="0" smtClean="0"/>
              <a:t> Nam </a:t>
            </a:r>
            <a:r>
              <a:rPr lang="en-US" sz="1600" dirty="0" err="1" smtClean="0"/>
              <a:t>đáp</a:t>
            </a:r>
            <a:r>
              <a:rPr lang="en-US" sz="1600" dirty="0" smtClean="0"/>
              <a:t> </a:t>
            </a:r>
            <a:r>
              <a:rPr lang="en-US" sz="1600" dirty="0" err="1" smtClean="0"/>
              <a:t>ứng</a:t>
            </a:r>
            <a:r>
              <a:rPr lang="en-US" sz="1600" dirty="0" smtClean="0"/>
              <a:t> </a:t>
            </a:r>
            <a:r>
              <a:rPr lang="en-US" sz="1600" dirty="0" err="1" smtClean="0"/>
              <a:t>tương</a:t>
            </a:r>
            <a:r>
              <a:rPr lang="en-US" sz="1600" dirty="0" smtClean="0"/>
              <a:t> </a:t>
            </a:r>
            <a:r>
              <a:rPr lang="en-US" sz="1600" dirty="0" err="1" smtClean="0"/>
              <a:t>đối</a:t>
            </a:r>
            <a:r>
              <a:rPr lang="en-US" sz="1600" dirty="0" smtClean="0"/>
              <a:t> </a:t>
            </a:r>
            <a:r>
              <a:rPr lang="en-US" sz="1600" dirty="0" err="1" smtClean="0"/>
              <a:t>tốt</a:t>
            </a:r>
            <a:r>
              <a:rPr lang="en-US" sz="1600" dirty="0" smtClean="0"/>
              <a:t> </a:t>
            </a:r>
            <a:r>
              <a:rPr lang="en-US" sz="1600" dirty="0" err="1" smtClean="0"/>
              <a:t>nhu</a:t>
            </a:r>
            <a:r>
              <a:rPr lang="en-US" sz="1600" dirty="0" smtClean="0"/>
              <a:t> </a:t>
            </a:r>
            <a:r>
              <a:rPr lang="en-US" sz="1600" dirty="0" err="1" smtClean="0"/>
              <a:t>cầu</a:t>
            </a:r>
            <a:r>
              <a:rPr lang="en-US" sz="1600" dirty="0" smtClean="0"/>
              <a:t> </a:t>
            </a:r>
            <a:r>
              <a:rPr lang="en-US" sz="1600" dirty="0" err="1" smtClean="0"/>
              <a:t>nhập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ASEAN, EU, </a:t>
            </a:r>
            <a:r>
              <a:rPr lang="en-US" sz="1600" dirty="0" err="1" smtClean="0"/>
              <a:t>Nhật</a:t>
            </a:r>
            <a:r>
              <a:rPr lang="en-US" sz="1600" dirty="0" smtClean="0"/>
              <a:t> </a:t>
            </a:r>
            <a:r>
              <a:rPr lang="en-US" sz="1600" dirty="0" err="1" smtClean="0"/>
              <a:t>Bản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Cơ</a:t>
            </a:r>
            <a:r>
              <a:rPr lang="en-US" sz="1600" dirty="0" smtClean="0"/>
              <a:t> </a:t>
            </a:r>
            <a:r>
              <a:rPr lang="en-US" sz="1600" dirty="0" err="1" smtClean="0"/>
              <a:t>hội</a:t>
            </a:r>
            <a:r>
              <a:rPr lang="en-US" sz="1600" dirty="0" smtClean="0"/>
              <a:t> </a:t>
            </a:r>
            <a:r>
              <a:rPr lang="en-US" sz="1600" dirty="0" err="1" smtClean="0"/>
              <a:t>cải</a:t>
            </a:r>
            <a:r>
              <a:rPr lang="en-US" sz="1600" dirty="0" smtClean="0"/>
              <a:t> </a:t>
            </a:r>
            <a:r>
              <a:rPr lang="en-US" sz="1600" dirty="0" err="1" smtClean="0"/>
              <a:t>thiện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vào</a:t>
            </a:r>
            <a:r>
              <a:rPr lang="en-US" sz="1600" dirty="0" smtClean="0"/>
              <a:t> </a:t>
            </a:r>
            <a:r>
              <a:rPr lang="en-US" sz="1600" dirty="0" err="1" smtClean="0"/>
              <a:t>Ấn</a:t>
            </a:r>
            <a:r>
              <a:rPr lang="en-US" sz="1600" dirty="0" smtClean="0"/>
              <a:t> </a:t>
            </a:r>
            <a:r>
              <a:rPr lang="en-US" sz="1600" dirty="0" err="1" smtClean="0"/>
              <a:t>Độ</a:t>
            </a:r>
            <a:r>
              <a:rPr lang="en-US" sz="1600" dirty="0" smtClean="0"/>
              <a:t>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r>
              <a:rPr lang="en-US" sz="1600" dirty="0" smtClean="0"/>
              <a:t>, </a:t>
            </a:r>
            <a:r>
              <a:rPr lang="en-US" sz="1600" dirty="0" err="1" smtClean="0"/>
              <a:t>Hàn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r>
              <a:rPr lang="en-US" sz="1600" dirty="0" smtClean="0"/>
              <a:t>???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838200"/>
          <a:ext cx="574998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219200"/>
                <a:gridCol w="990600"/>
                <a:gridCol w="1101789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Của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Việt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Nam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với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ÚC-NEW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ZEALAND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45.77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44.79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TRUNG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39.59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47.92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ẤN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ĐỘ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34.48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NHẬT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BẢN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51.61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HÀN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41.45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28601" y="3810000"/>
          <a:ext cx="5867400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400"/>
                <a:gridCol w="1157947"/>
                <a:gridCol w="1147660"/>
                <a:gridCol w="1075393"/>
              </a:tblGrid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Các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nước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với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Việt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Nam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ÚC-NEW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ZEALAND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31.33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62.46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TRUNG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56.14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64.79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ẤN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ĐỘ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57.09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NHẬT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BẢN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60.25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HÀN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70.11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>
          <a:xfrm>
            <a:off x="6477000" y="3733800"/>
            <a:ext cx="2286000" cy="24688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từ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tác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hầu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đáp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ứng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tốt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cầu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trừ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 Zealand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phần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nào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cho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thấy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sự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phụ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thuộc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lớn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của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Việt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Nam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vào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nhập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khẩu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từ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bên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ngoài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4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457200"/>
          </a:xfrm>
        </p:spPr>
        <p:txBody>
          <a:bodyPr>
            <a:noAutofit/>
          </a:bodyPr>
          <a:lstStyle/>
          <a:p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t</a:t>
            </a:r>
            <a:r>
              <a:rPr lang="vi-VN" dirty="0" smtClean="0"/>
              <a:t>hương mại</a:t>
            </a:r>
            <a:r>
              <a:rPr lang="en-US" dirty="0" smtClean="0"/>
              <a:t> (TI)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533400"/>
            <a:ext cx="2567880" cy="30480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, ASEAN , HQ, ANZ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Nam. </a:t>
            </a:r>
            <a:r>
              <a:rPr lang="en-US" dirty="0" err="1" smtClean="0"/>
              <a:t>Tuy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,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ASEAN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xu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,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ANZ.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càng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vọng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TI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1.</a:t>
            </a:r>
          </a:p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vào</a:t>
            </a:r>
            <a:r>
              <a:rPr lang="en-US" dirty="0" smtClean="0"/>
              <a:t> EU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vọng</a:t>
            </a:r>
            <a:r>
              <a:rPr lang="en-US" dirty="0" smtClean="0"/>
              <a:t> (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1)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gần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838200"/>
          <a:ext cx="574998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219200"/>
                <a:gridCol w="990600"/>
                <a:gridCol w="1101789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Của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Việt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Nam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với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ÚC-NEW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ZEALAND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1.69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1.90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TRUNG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1.34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ẤN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ĐỘ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NHẬT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BẢN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2.35</a:t>
                      </a: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HÀN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28601" y="3810000"/>
          <a:ext cx="5867400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400"/>
                <a:gridCol w="1157947"/>
                <a:gridCol w="1147660"/>
                <a:gridCol w="1075393"/>
              </a:tblGrid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Các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nước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với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Việt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Nam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ÚC-NEW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ZEALAND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2.89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TRUNG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2.09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ẤN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ĐỘ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NHẬT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BẢN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2.04</a:t>
                      </a:r>
                    </a:p>
                  </a:txBody>
                  <a:tcPr marL="9525" marR="9525" marT="9525" marB="0" anchor="b"/>
                </a:tc>
              </a:tr>
              <a:tr h="351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HÀN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>
          <a:xfrm>
            <a:off x="6228184" y="3873624"/>
            <a:ext cx="2736304" cy="27957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trường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hấp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dẫn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ASEAN, HQ,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Quốc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Bản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chỉ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hơn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tương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Tuy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nhiên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mức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độ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hấp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dẫn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Quốc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hướng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giảm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không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phải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trường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hấp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dẫn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xuất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33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544"/>
            <a:ext cx="8159824" cy="569168"/>
          </a:xfrm>
        </p:spPr>
        <p:txBody>
          <a:bodyPr>
            <a:noAutofit/>
          </a:bodyPr>
          <a:lstStyle/>
          <a:p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t</a:t>
            </a:r>
            <a:r>
              <a:rPr lang="vi-VN" dirty="0" smtClean="0"/>
              <a:t>hương mại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(IIT)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533400"/>
            <a:ext cx="2286000" cy="2286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228600" y="1143000"/>
          <a:ext cx="56388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Gạo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(HS 1006)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/>
        </p:nvGraphicFramePr>
        <p:xfrm>
          <a:off x="228600" y="4191000"/>
          <a:ext cx="56388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Cà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phê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(HS 0901)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0.0284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Text Placeholder 16"/>
          <p:cNvSpPr txBox="1">
            <a:spLocks/>
          </p:cNvSpPr>
          <p:nvPr/>
        </p:nvSpPr>
        <p:spPr>
          <a:xfrm>
            <a:off x="6324600" y="1143000"/>
            <a:ext cx="2667000" cy="3429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Thương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mại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nội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ngành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của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mặ</a:t>
            </a:r>
            <a:r>
              <a:rPr lang="en-US" dirty="0" smtClean="0"/>
              <a:t>t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cà</a:t>
            </a:r>
            <a:r>
              <a:rPr lang="en-US" dirty="0" smtClean="0"/>
              <a:t> </a:t>
            </a:r>
            <a:r>
              <a:rPr lang="en-US" dirty="0" err="1" smtClean="0"/>
              <a:t>phê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Việt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Nam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với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EU27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và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Mỹ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hầu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như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không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đáng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kể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chủ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yếu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là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</a:t>
            </a:r>
            <a:r>
              <a:rPr kumimoji="0" lang="vi-VN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hương mại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1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chiều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từ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Việt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Nam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xuất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sang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các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đối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tác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này</a:t>
            </a: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lang="en-US" baseline="0" dirty="0" smtClean="0"/>
              <a:t>- T</a:t>
            </a:r>
            <a:r>
              <a:rPr lang="vi-VN" baseline="0" dirty="0" smtClean="0"/>
              <a:t>hương mại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RCEP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, </a:t>
            </a:r>
            <a:r>
              <a:rPr lang="en-US" dirty="0" err="1" smtClean="0"/>
              <a:t>tuy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đợi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974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9552"/>
            <a:ext cx="8663880" cy="56916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t</a:t>
            </a:r>
            <a:r>
              <a:rPr lang="vi-VN" sz="2400" dirty="0" smtClean="0"/>
              <a:t>hương mại</a:t>
            </a:r>
            <a:r>
              <a:rPr lang="en-US" sz="2400" dirty="0" smtClean="0"/>
              <a:t> </a:t>
            </a:r>
            <a:r>
              <a:rPr lang="en-US" sz="2400" dirty="0" err="1" smtClean="0"/>
              <a:t>nội</a:t>
            </a:r>
            <a:r>
              <a:rPr lang="en-US" sz="2400" dirty="0" smtClean="0"/>
              <a:t> </a:t>
            </a:r>
            <a:r>
              <a:rPr lang="en-US" sz="2400" dirty="0" err="1" smtClean="0"/>
              <a:t>ngành</a:t>
            </a:r>
            <a:r>
              <a:rPr lang="en-US" sz="2400" dirty="0" smtClean="0"/>
              <a:t> (IIT)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khẩu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533400"/>
            <a:ext cx="2286000" cy="2286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228600" y="1143000"/>
          <a:ext cx="5638800" cy="1975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Cá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phi-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lê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và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các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loại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thịt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cá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khác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(HS 0304)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0.0113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0.0153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0.0842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/>
        </p:nvGraphicFramePr>
        <p:xfrm>
          <a:off x="228600" y="4191000"/>
          <a:ext cx="56388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Xăn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dầu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(HS 27)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Text Placeholder 16"/>
          <p:cNvSpPr txBox="1">
            <a:spLocks/>
          </p:cNvSpPr>
          <p:nvPr/>
        </p:nvSpPr>
        <p:spPr>
          <a:xfrm>
            <a:off x="6012160" y="1143000"/>
            <a:ext cx="2979440" cy="19979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lang="en-US" sz="1500" dirty="0" err="1" smtClean="0"/>
              <a:t>Đối</a:t>
            </a:r>
            <a:r>
              <a:rPr lang="en-US" sz="1500" dirty="0" smtClean="0"/>
              <a:t> </a:t>
            </a:r>
            <a:r>
              <a:rPr lang="en-US" sz="1500" dirty="0" err="1" smtClean="0"/>
              <a:t>với</a:t>
            </a:r>
            <a:r>
              <a:rPr lang="en-US" sz="1500" dirty="0" smtClean="0"/>
              <a:t> </a:t>
            </a:r>
            <a:r>
              <a:rPr lang="en-US" sz="1500" dirty="0" err="1" smtClean="0"/>
              <a:t>mặt</a:t>
            </a:r>
            <a:r>
              <a:rPr lang="en-US" sz="1500" dirty="0" smtClean="0"/>
              <a:t> </a:t>
            </a:r>
            <a:r>
              <a:rPr lang="en-US" sz="1500" dirty="0" err="1" smtClean="0"/>
              <a:t>hàng</a:t>
            </a:r>
            <a:r>
              <a:rPr lang="en-US" sz="1500" dirty="0" smtClean="0"/>
              <a:t> </a:t>
            </a:r>
            <a:r>
              <a:rPr lang="en-US" sz="1500" dirty="0" err="1" smtClean="0"/>
              <a:t>cá</a:t>
            </a:r>
            <a:r>
              <a:rPr lang="en-US" sz="1500" dirty="0" smtClean="0"/>
              <a:t> phi-</a:t>
            </a:r>
            <a:r>
              <a:rPr lang="en-US" sz="1500" dirty="0" err="1" smtClean="0"/>
              <a:t>lê</a:t>
            </a:r>
            <a:r>
              <a:rPr lang="en-US" sz="1500" dirty="0" smtClean="0"/>
              <a:t> </a:t>
            </a:r>
            <a:r>
              <a:rPr lang="en-US" sz="1500" dirty="0" err="1" smtClean="0"/>
              <a:t>và</a:t>
            </a:r>
            <a:r>
              <a:rPr lang="en-US" sz="1500" dirty="0" smtClean="0"/>
              <a:t> </a:t>
            </a:r>
            <a:r>
              <a:rPr lang="en-US" sz="1500" dirty="0" err="1" smtClean="0"/>
              <a:t>các</a:t>
            </a:r>
            <a:r>
              <a:rPr lang="en-US" sz="1500" dirty="0" smtClean="0"/>
              <a:t> </a:t>
            </a:r>
            <a:r>
              <a:rPr lang="en-US" sz="1500" dirty="0" err="1" smtClean="0"/>
              <a:t>loại</a:t>
            </a:r>
            <a:r>
              <a:rPr lang="en-US" sz="1500" dirty="0" smtClean="0"/>
              <a:t> </a:t>
            </a:r>
            <a:r>
              <a:rPr lang="en-US" sz="1500" dirty="0" err="1" smtClean="0"/>
              <a:t>thịt</a:t>
            </a:r>
            <a:r>
              <a:rPr lang="en-US" sz="1500" dirty="0" smtClean="0"/>
              <a:t> </a:t>
            </a:r>
            <a:r>
              <a:rPr lang="en-US" sz="1500" dirty="0" err="1" smtClean="0"/>
              <a:t>cá</a:t>
            </a:r>
            <a:r>
              <a:rPr lang="en-US" sz="1500" dirty="0" smtClean="0"/>
              <a:t> </a:t>
            </a:r>
            <a:r>
              <a:rPr lang="en-US" sz="1500" dirty="0" err="1" smtClean="0"/>
              <a:t>khác</a:t>
            </a:r>
            <a:r>
              <a:rPr lang="en-US" sz="1500" dirty="0" smtClean="0"/>
              <a:t>, </a:t>
            </a:r>
            <a:r>
              <a:rPr lang="en-US" sz="1500" dirty="0" err="1" smtClean="0"/>
              <a:t>Việt</a:t>
            </a:r>
            <a:r>
              <a:rPr lang="en-US" sz="1500" dirty="0" smtClean="0"/>
              <a:t> Nam </a:t>
            </a:r>
            <a:r>
              <a:rPr lang="en-US" sz="1500" dirty="0" err="1" smtClean="0"/>
              <a:t>cũng</a:t>
            </a:r>
            <a:r>
              <a:rPr lang="en-US" sz="1500" dirty="0" smtClean="0"/>
              <a:t> </a:t>
            </a:r>
            <a:r>
              <a:rPr lang="en-US" sz="1500" dirty="0" err="1" smtClean="0"/>
              <a:t>chủ</a:t>
            </a:r>
            <a:r>
              <a:rPr lang="en-US" sz="1500" dirty="0" smtClean="0"/>
              <a:t> </a:t>
            </a:r>
            <a:r>
              <a:rPr lang="en-US" sz="1500" dirty="0" err="1" smtClean="0"/>
              <a:t>yếu</a:t>
            </a:r>
            <a:r>
              <a:rPr lang="en-US" sz="1500" dirty="0" smtClean="0"/>
              <a:t> </a:t>
            </a:r>
            <a:r>
              <a:rPr lang="en-US" sz="1500" dirty="0" err="1" smtClean="0"/>
              <a:t>xuất</a:t>
            </a:r>
            <a:r>
              <a:rPr lang="en-US" sz="1500" dirty="0" smtClean="0"/>
              <a:t> </a:t>
            </a:r>
            <a:r>
              <a:rPr lang="en-US" sz="1500" dirty="0" err="1" smtClean="0"/>
              <a:t>khẩu</a:t>
            </a:r>
            <a:r>
              <a:rPr lang="en-US" sz="1500" dirty="0" smtClean="0"/>
              <a:t> sang </a:t>
            </a:r>
            <a:r>
              <a:rPr lang="en-US" sz="1500" dirty="0" err="1" smtClean="0"/>
              <a:t>các</a:t>
            </a:r>
            <a:r>
              <a:rPr lang="en-US" sz="1500" dirty="0" smtClean="0"/>
              <a:t> </a:t>
            </a:r>
            <a:r>
              <a:rPr lang="en-US" sz="1500" dirty="0" err="1" smtClean="0"/>
              <a:t>nước</a:t>
            </a:r>
            <a:r>
              <a:rPr lang="en-US" sz="1500" dirty="0" smtClean="0"/>
              <a:t> </a:t>
            </a:r>
            <a:r>
              <a:rPr lang="en-US" sz="1500" dirty="0" err="1" smtClean="0"/>
              <a:t>đối</a:t>
            </a:r>
            <a:r>
              <a:rPr lang="en-US" sz="1500" dirty="0" smtClean="0"/>
              <a:t> </a:t>
            </a:r>
            <a:r>
              <a:rPr lang="en-US" sz="1500" dirty="0" err="1" smtClean="0"/>
              <a:t>tác</a:t>
            </a:r>
            <a:r>
              <a:rPr lang="en-US" sz="150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Gần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đây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Việt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Nam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cũng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nhập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khẩu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nguyên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liệu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đầu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vào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cho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xuất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khẩu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từ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1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số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nước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láng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giềng</a:t>
            </a:r>
            <a:endParaRPr kumimoji="0" lang="en-US" sz="15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6012160" y="3505200"/>
            <a:ext cx="2979440" cy="31641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lang="en-US" sz="1500" dirty="0" err="1" smtClean="0"/>
              <a:t>Đối</a:t>
            </a:r>
            <a:r>
              <a:rPr lang="en-US" sz="1500" dirty="0" smtClean="0"/>
              <a:t> </a:t>
            </a:r>
            <a:r>
              <a:rPr lang="en-US" sz="1500" dirty="0" err="1" smtClean="0"/>
              <a:t>với</a:t>
            </a:r>
            <a:r>
              <a:rPr lang="en-US" sz="1500" dirty="0" smtClean="0"/>
              <a:t> </a:t>
            </a:r>
            <a:r>
              <a:rPr lang="en-US" sz="1500" dirty="0" err="1" smtClean="0"/>
              <a:t>mặt</a:t>
            </a:r>
            <a:r>
              <a:rPr lang="en-US" sz="1500" dirty="0" smtClean="0"/>
              <a:t> </a:t>
            </a:r>
            <a:r>
              <a:rPr lang="en-US" sz="1500" dirty="0" err="1" smtClean="0"/>
              <a:t>hàng</a:t>
            </a:r>
            <a:r>
              <a:rPr lang="en-US" sz="1500" dirty="0" smtClean="0"/>
              <a:t> </a:t>
            </a:r>
            <a:r>
              <a:rPr lang="en-US" sz="1500" dirty="0" err="1" smtClean="0"/>
              <a:t>xăng</a:t>
            </a:r>
            <a:r>
              <a:rPr lang="en-US" sz="1500" dirty="0" smtClean="0"/>
              <a:t> </a:t>
            </a:r>
            <a:r>
              <a:rPr lang="en-US" sz="1500" dirty="0" err="1" smtClean="0"/>
              <a:t>dầu</a:t>
            </a:r>
            <a:r>
              <a:rPr lang="en-US" sz="1500" dirty="0" smtClean="0"/>
              <a:t>, t</a:t>
            </a:r>
            <a:r>
              <a:rPr lang="vi-VN" sz="1500" dirty="0" smtClean="0"/>
              <a:t>hương mại</a:t>
            </a:r>
            <a:r>
              <a:rPr lang="en-US" sz="1500" dirty="0" smtClean="0"/>
              <a:t> </a:t>
            </a:r>
            <a:r>
              <a:rPr lang="en-US" sz="1500" dirty="0" err="1" smtClean="0"/>
              <a:t>với</a:t>
            </a:r>
            <a:r>
              <a:rPr lang="en-US" sz="1500" dirty="0" smtClean="0"/>
              <a:t> </a:t>
            </a:r>
            <a:r>
              <a:rPr lang="en-US" sz="1500" dirty="0" err="1" smtClean="0"/>
              <a:t>Mỹ</a:t>
            </a:r>
            <a:r>
              <a:rPr lang="en-US" sz="1500" dirty="0" smtClean="0"/>
              <a:t> </a:t>
            </a:r>
            <a:r>
              <a:rPr lang="en-US" sz="1500" dirty="0" err="1" smtClean="0"/>
              <a:t>và</a:t>
            </a:r>
            <a:r>
              <a:rPr lang="en-US" sz="1500" dirty="0" smtClean="0"/>
              <a:t> EU27 </a:t>
            </a:r>
            <a:r>
              <a:rPr lang="en-US" sz="1500" dirty="0" err="1" smtClean="0"/>
              <a:t>vẫn</a:t>
            </a:r>
            <a:r>
              <a:rPr lang="en-US" sz="1500" dirty="0" smtClean="0"/>
              <a:t> </a:t>
            </a:r>
            <a:r>
              <a:rPr lang="en-US" sz="1500" dirty="0" err="1" smtClean="0"/>
              <a:t>chủ</a:t>
            </a:r>
            <a:r>
              <a:rPr lang="en-US" sz="1500" dirty="0" smtClean="0"/>
              <a:t> </a:t>
            </a:r>
            <a:r>
              <a:rPr lang="en-US" sz="1500" dirty="0" err="1" smtClean="0"/>
              <a:t>yếu</a:t>
            </a:r>
            <a:r>
              <a:rPr lang="en-US" sz="1500" dirty="0"/>
              <a:t> </a:t>
            </a:r>
            <a:r>
              <a:rPr lang="en-US" sz="1500" dirty="0" err="1" smtClean="0"/>
              <a:t>theo</a:t>
            </a:r>
            <a:r>
              <a:rPr lang="en-US" sz="1500" dirty="0" smtClean="0"/>
              <a:t> 1 </a:t>
            </a:r>
            <a:r>
              <a:rPr lang="en-US" sz="1500" dirty="0" err="1" smtClean="0"/>
              <a:t>chiều</a:t>
            </a:r>
            <a:r>
              <a:rPr lang="en-US" sz="1500" dirty="0" smtClean="0"/>
              <a:t>. </a:t>
            </a:r>
            <a:r>
              <a:rPr lang="en-US" sz="1500" dirty="0" err="1" smtClean="0"/>
              <a:t>Với</a:t>
            </a:r>
            <a:r>
              <a:rPr lang="en-US" sz="1500" dirty="0" smtClean="0"/>
              <a:t> EU: </a:t>
            </a:r>
            <a:r>
              <a:rPr lang="en-US" sz="1500" dirty="0" err="1" smtClean="0"/>
              <a:t>Việt</a:t>
            </a:r>
            <a:r>
              <a:rPr lang="en-US" sz="1500" dirty="0" smtClean="0"/>
              <a:t> Nam </a:t>
            </a:r>
            <a:r>
              <a:rPr lang="en-US" sz="1500" dirty="0" err="1" smtClean="0"/>
              <a:t>chủ</a:t>
            </a:r>
            <a:r>
              <a:rPr lang="en-US" sz="1500" dirty="0" smtClean="0"/>
              <a:t> </a:t>
            </a:r>
            <a:r>
              <a:rPr lang="en-US" sz="1500" dirty="0" err="1" smtClean="0"/>
              <a:t>yếu</a:t>
            </a:r>
            <a:r>
              <a:rPr lang="en-US" sz="1500" dirty="0" smtClean="0"/>
              <a:t> </a:t>
            </a:r>
            <a:r>
              <a:rPr lang="en-US" sz="1500" dirty="0" err="1" smtClean="0"/>
              <a:t>nhập</a:t>
            </a:r>
            <a:r>
              <a:rPr lang="en-US" sz="1500" dirty="0" smtClean="0"/>
              <a:t> </a:t>
            </a:r>
            <a:r>
              <a:rPr lang="en-US" sz="1500" dirty="0" err="1" smtClean="0"/>
              <a:t>khẩu</a:t>
            </a:r>
            <a:r>
              <a:rPr lang="en-US" sz="1500" dirty="0" smtClean="0"/>
              <a:t> </a:t>
            </a:r>
            <a:r>
              <a:rPr lang="en-US" sz="1500" dirty="0" err="1" smtClean="0"/>
              <a:t>xăng</a:t>
            </a:r>
            <a:r>
              <a:rPr lang="en-US" sz="1500" dirty="0" smtClean="0"/>
              <a:t> </a:t>
            </a:r>
            <a:r>
              <a:rPr lang="en-US" sz="1500" dirty="0" err="1" smtClean="0"/>
              <a:t>dầu</a:t>
            </a:r>
            <a:r>
              <a:rPr lang="en-US" sz="1500" dirty="0" smtClean="0"/>
              <a:t> </a:t>
            </a:r>
            <a:r>
              <a:rPr lang="en-US" sz="1500" dirty="0" err="1" smtClean="0"/>
              <a:t>đã</a:t>
            </a:r>
            <a:r>
              <a:rPr lang="en-US" sz="1500" dirty="0" smtClean="0"/>
              <a:t> </a:t>
            </a:r>
            <a:r>
              <a:rPr lang="en-US" sz="1500" dirty="0" err="1" smtClean="0"/>
              <a:t>chế</a:t>
            </a:r>
            <a:r>
              <a:rPr lang="en-US" sz="1500" dirty="0" smtClean="0"/>
              <a:t> </a:t>
            </a:r>
            <a:r>
              <a:rPr lang="en-US" sz="1500" dirty="0" err="1" smtClean="0"/>
              <a:t>biến</a:t>
            </a:r>
            <a:r>
              <a:rPr lang="en-US" sz="1500" dirty="0" smtClean="0"/>
              <a:t>. </a:t>
            </a:r>
            <a:r>
              <a:rPr lang="en-US" sz="1500" dirty="0" err="1" smtClean="0"/>
              <a:t>Trong</a:t>
            </a:r>
            <a:r>
              <a:rPr lang="en-US" sz="1500" dirty="0" smtClean="0"/>
              <a:t> </a:t>
            </a:r>
            <a:r>
              <a:rPr lang="en-US" sz="1500" dirty="0" err="1" smtClean="0"/>
              <a:t>khi</a:t>
            </a:r>
            <a:r>
              <a:rPr lang="en-US" sz="1500" dirty="0" smtClean="0"/>
              <a:t> </a:t>
            </a:r>
            <a:r>
              <a:rPr lang="en-US" sz="1500" dirty="0" err="1" smtClean="0"/>
              <a:t>đó</a:t>
            </a:r>
            <a:r>
              <a:rPr lang="en-US" sz="1500" dirty="0" smtClean="0"/>
              <a:t>, </a:t>
            </a:r>
            <a:r>
              <a:rPr lang="en-US" sz="1500" dirty="0" err="1" smtClean="0"/>
              <a:t>với</a:t>
            </a:r>
            <a:r>
              <a:rPr lang="en-US" sz="1500" dirty="0" smtClean="0"/>
              <a:t> </a:t>
            </a:r>
            <a:r>
              <a:rPr lang="en-US" sz="1500" dirty="0" err="1" smtClean="0"/>
              <a:t>Mỹ</a:t>
            </a:r>
            <a:r>
              <a:rPr lang="en-US" sz="1500" dirty="0" smtClean="0"/>
              <a:t>, </a:t>
            </a:r>
            <a:r>
              <a:rPr lang="en-US" sz="1500" dirty="0" err="1" smtClean="0"/>
              <a:t>Việt</a:t>
            </a:r>
            <a:r>
              <a:rPr lang="en-US" sz="1500" dirty="0" smtClean="0"/>
              <a:t> Nam </a:t>
            </a:r>
            <a:r>
              <a:rPr lang="en-US" sz="1500" dirty="0" err="1" smtClean="0"/>
              <a:t>chủ</a:t>
            </a:r>
            <a:r>
              <a:rPr lang="en-US" sz="1500" dirty="0" smtClean="0"/>
              <a:t> </a:t>
            </a:r>
            <a:r>
              <a:rPr lang="en-US" sz="1500" dirty="0" err="1" smtClean="0"/>
              <a:t>yếu</a:t>
            </a:r>
            <a:r>
              <a:rPr lang="en-US" sz="1500" dirty="0" smtClean="0"/>
              <a:t> </a:t>
            </a:r>
            <a:r>
              <a:rPr lang="en-US" sz="1500" dirty="0" err="1" smtClean="0"/>
              <a:t>xuất</a:t>
            </a:r>
            <a:r>
              <a:rPr lang="en-US" sz="1500" dirty="0" smtClean="0"/>
              <a:t> </a:t>
            </a:r>
            <a:r>
              <a:rPr lang="en-US" sz="1500" dirty="0" err="1" smtClean="0"/>
              <a:t>khẩu</a:t>
            </a:r>
            <a:r>
              <a:rPr lang="en-US" sz="1500" dirty="0" smtClean="0"/>
              <a:t> </a:t>
            </a:r>
            <a:r>
              <a:rPr lang="en-US" sz="1500" dirty="0" err="1" smtClean="0"/>
              <a:t>dầu</a:t>
            </a:r>
            <a:r>
              <a:rPr lang="en-US" sz="1500" dirty="0" smtClean="0"/>
              <a:t> </a:t>
            </a:r>
            <a:r>
              <a:rPr lang="en-US" sz="1500" dirty="0" err="1" smtClean="0"/>
              <a:t>thô</a:t>
            </a:r>
            <a:r>
              <a:rPr lang="en-US" sz="1500" dirty="0" smtClean="0"/>
              <a:t>, </a:t>
            </a:r>
            <a:r>
              <a:rPr lang="en-US" sz="1500" dirty="0" err="1" smtClean="0"/>
              <a:t>nhập</a:t>
            </a:r>
            <a:r>
              <a:rPr lang="en-US" sz="1500" dirty="0" smtClean="0"/>
              <a:t> </a:t>
            </a:r>
            <a:r>
              <a:rPr lang="en-US" sz="1500" dirty="0" err="1" smtClean="0"/>
              <a:t>khẩu</a:t>
            </a:r>
            <a:r>
              <a:rPr lang="en-US" sz="1500" dirty="0" smtClean="0"/>
              <a:t> </a:t>
            </a:r>
            <a:r>
              <a:rPr lang="en-US" sz="1500" dirty="0" err="1" smtClean="0"/>
              <a:t>không</a:t>
            </a:r>
            <a:r>
              <a:rPr lang="en-US" sz="1500" dirty="0" smtClean="0"/>
              <a:t> </a:t>
            </a:r>
            <a:r>
              <a:rPr lang="en-US" sz="1500" dirty="0" err="1" smtClean="0"/>
              <a:t>đáng</a:t>
            </a:r>
            <a:r>
              <a:rPr lang="en-US" sz="1500" dirty="0" smtClean="0"/>
              <a:t> </a:t>
            </a:r>
            <a:r>
              <a:rPr lang="en-US" sz="1500" dirty="0" err="1" smtClean="0"/>
              <a:t>kể</a:t>
            </a:r>
            <a:endParaRPr lang="en-US" sz="15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Với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các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nước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RCEP,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kim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ngạch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xuất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khẩu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và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nhập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khẩu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bớt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chênh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lệch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hơn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nhưng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chủ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yếu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vẫn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là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Việt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Nam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xuất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thô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và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nhập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sản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phẩm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chế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biến</a:t>
            </a:r>
            <a:endParaRPr kumimoji="0" lang="en-US" sz="15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2067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9512"/>
            <a:ext cx="8591872" cy="457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t</a:t>
            </a:r>
            <a:r>
              <a:rPr lang="vi-VN" sz="2400" dirty="0" smtClean="0"/>
              <a:t>hương mại</a:t>
            </a:r>
            <a:r>
              <a:rPr lang="en-US" sz="2400" dirty="0" smtClean="0"/>
              <a:t> </a:t>
            </a:r>
            <a:r>
              <a:rPr lang="en-US" sz="2400" dirty="0" err="1" smtClean="0"/>
              <a:t>nội</a:t>
            </a:r>
            <a:r>
              <a:rPr lang="en-US" sz="2400" dirty="0" smtClean="0"/>
              <a:t> </a:t>
            </a:r>
            <a:r>
              <a:rPr lang="en-US" sz="2400" dirty="0" err="1" smtClean="0"/>
              <a:t>ngành</a:t>
            </a:r>
            <a:r>
              <a:rPr lang="en-US" sz="2400" dirty="0" smtClean="0"/>
              <a:t> (IIT)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khẩu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533400"/>
            <a:ext cx="2286000" cy="2286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228600" y="1143000"/>
          <a:ext cx="57531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/>
                <a:gridCol w="939800"/>
                <a:gridCol w="9398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Điện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thoại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(HS 8517)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0.1479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0.1209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Text Placeholder 16"/>
          <p:cNvSpPr txBox="1">
            <a:spLocks/>
          </p:cNvSpPr>
          <p:nvPr/>
        </p:nvSpPr>
        <p:spPr>
          <a:xfrm>
            <a:off x="395536" y="3645024"/>
            <a:ext cx="8064896" cy="16561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dirty="0" smtClean="0"/>
              <a:t>-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r>
              <a:rPr lang="en-US" dirty="0" smtClean="0"/>
              <a:t>,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ngạch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bớt</a:t>
            </a:r>
            <a:r>
              <a:rPr lang="en-US" dirty="0" smtClean="0"/>
              <a:t> </a:t>
            </a:r>
            <a:r>
              <a:rPr lang="en-US" dirty="0" err="1" smtClean="0"/>
              <a:t>chênh</a:t>
            </a:r>
            <a:r>
              <a:rPr lang="en-US" dirty="0" smtClean="0"/>
              <a:t> </a:t>
            </a:r>
            <a:r>
              <a:rPr lang="en-US" dirty="0" err="1" smtClean="0"/>
              <a:t>lệch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,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ánh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, </a:t>
            </a:r>
            <a:r>
              <a:rPr lang="en-US" dirty="0" err="1" smtClean="0"/>
              <a:t>lắp</a:t>
            </a:r>
            <a:r>
              <a:rPr lang="en-US" dirty="0" smtClean="0"/>
              <a:t> </a:t>
            </a:r>
            <a:r>
              <a:rPr lang="en-US" dirty="0" err="1" smtClean="0"/>
              <a:t>ráp</a:t>
            </a: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96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xét</a:t>
            </a:r>
            <a:r>
              <a:rPr lang="en-US" b="1" dirty="0" smtClean="0"/>
              <a:t> ban </a:t>
            </a:r>
            <a:r>
              <a:rPr lang="en-US" b="1" dirty="0" err="1" smtClean="0"/>
              <a:t>đầu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990600"/>
            <a:ext cx="8640960" cy="567876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 smtClean="0"/>
              <a:t>Thực</a:t>
            </a:r>
            <a:r>
              <a:rPr lang="en-US" u="sng" dirty="0" smtClean="0"/>
              <a:t> </a:t>
            </a:r>
            <a:r>
              <a:rPr lang="en-US" u="sng" dirty="0" err="1" smtClean="0"/>
              <a:t>trạng</a:t>
            </a:r>
            <a:r>
              <a:rPr lang="en-US" u="sng" dirty="0" smtClean="0"/>
              <a:t> </a:t>
            </a:r>
            <a:r>
              <a:rPr lang="en-US" u="sng" dirty="0" err="1" smtClean="0"/>
              <a:t>của</a:t>
            </a:r>
            <a:r>
              <a:rPr lang="en-US" u="sng" dirty="0" smtClean="0"/>
              <a:t> </a:t>
            </a:r>
            <a:r>
              <a:rPr lang="en-US" u="sng" dirty="0" err="1" smtClean="0"/>
              <a:t>ngành</a:t>
            </a:r>
            <a:endParaRPr lang="en-US" u="sng" dirty="0" smtClean="0"/>
          </a:p>
          <a:p>
            <a:pPr lvl="1"/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nông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, </a:t>
            </a:r>
            <a:r>
              <a:rPr lang="en-US" dirty="0" err="1" smtClean="0"/>
              <a:t>tuy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thô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 smtClean="0"/>
          </a:p>
          <a:p>
            <a:pPr lvl="1"/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khu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endParaRPr lang="en-US" dirty="0" smtClean="0"/>
          </a:p>
          <a:p>
            <a:pPr lvl="1"/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, </a:t>
            </a:r>
            <a:r>
              <a:rPr lang="en-US" dirty="0" err="1" smtClean="0"/>
              <a:t>tuy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endParaRPr lang="en-US" dirty="0" smtClean="0"/>
          </a:p>
          <a:p>
            <a:pPr lvl="1"/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xu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endParaRPr lang="en-US" dirty="0" smtClean="0"/>
          </a:p>
          <a:p>
            <a:pPr lvl="1"/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XNK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, do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dễ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/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endParaRPr lang="en-US" dirty="0" smtClean="0"/>
          </a:p>
          <a:p>
            <a:pPr lvl="1"/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93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xét</a:t>
            </a:r>
            <a:r>
              <a:rPr lang="en-US" b="1" dirty="0" smtClean="0"/>
              <a:t> ban </a:t>
            </a:r>
            <a:r>
              <a:rPr lang="en-US" b="1" dirty="0" err="1" smtClean="0"/>
              <a:t>đầu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153400" cy="5483352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err="1" smtClean="0"/>
              <a:t>Cơ</a:t>
            </a:r>
            <a:r>
              <a:rPr lang="en-US" u="sng" dirty="0" smtClean="0"/>
              <a:t> </a:t>
            </a:r>
            <a:r>
              <a:rPr lang="en-US" u="sng" dirty="0" err="1" smtClean="0"/>
              <a:t>hội</a:t>
            </a:r>
            <a:endParaRPr lang="en-US" u="sng" dirty="0" smtClean="0"/>
          </a:p>
          <a:p>
            <a:pPr lvl="1"/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cận</a:t>
            </a:r>
            <a:r>
              <a:rPr lang="en-US" dirty="0" smtClean="0"/>
              <a:t>/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qua </a:t>
            </a:r>
            <a:r>
              <a:rPr lang="en-US" dirty="0" err="1" smtClean="0"/>
              <a:t>thuận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t</a:t>
            </a:r>
            <a:r>
              <a:rPr lang="vi-VN" dirty="0" smtClean="0"/>
              <a:t>hương mại</a:t>
            </a:r>
            <a:r>
              <a:rPr lang="en-US" dirty="0" smtClean="0"/>
              <a:t>,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rào</a:t>
            </a:r>
            <a:r>
              <a:rPr lang="en-US" dirty="0" smtClean="0"/>
              <a:t> </a:t>
            </a:r>
            <a:r>
              <a:rPr lang="en-US" dirty="0" err="1" smtClean="0"/>
              <a:t>thuế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1"/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rẻ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endParaRPr lang="en-US" dirty="0" smtClean="0"/>
          </a:p>
          <a:p>
            <a:pPr lvl="1"/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hợi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khu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err="1" smtClean="0"/>
              <a:t>Thách</a:t>
            </a:r>
            <a:r>
              <a:rPr lang="en-US" u="sng" dirty="0" smtClean="0"/>
              <a:t> </a:t>
            </a:r>
            <a:r>
              <a:rPr lang="en-US" u="sng" dirty="0" err="1" smtClean="0"/>
              <a:t>thức</a:t>
            </a:r>
            <a:endParaRPr lang="en-US" u="sng" dirty="0" smtClean="0"/>
          </a:p>
          <a:p>
            <a:pPr lvl="1"/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Nam,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thô</a:t>
            </a:r>
            <a:r>
              <a:rPr lang="en-US" dirty="0" smtClean="0"/>
              <a:t>,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sang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càng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khăn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rào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cản</a:t>
            </a:r>
            <a:r>
              <a:rPr lang="en-US" dirty="0" smtClean="0">
                <a:sym typeface="Wingdings" pitchFamily="2" charset="2"/>
              </a:rPr>
              <a:t> phi </a:t>
            </a:r>
            <a:r>
              <a:rPr lang="en-US" dirty="0" err="1" smtClean="0">
                <a:sym typeface="Wingdings" pitchFamily="2" charset="2"/>
              </a:rPr>
              <a:t>thuế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7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609600"/>
            <a:ext cx="6516688" cy="106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vi-VN" sz="4400" b="1" smtClean="0">
                <a:latin typeface="Times New Roman" pitchFamily="18" charset="0"/>
                <a:cs typeface="Times New Roman" pitchFamily="18" charset="0"/>
              </a:rPr>
              <a:t>XIN CẢM ƠN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82588" y="1752600"/>
            <a:ext cx="8610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Ban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EU-MUTRAP </a:t>
            </a:r>
          </a:p>
          <a:p>
            <a:pPr marL="1828800" indent="-1828800"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1203,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12,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tháp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828800" indent="-1828800"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49 Hai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Tel:  (84 - 4) 3937 8472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Fax: (84 - 4) 3937 8476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Email: mutrap@mutrap.org.vn</a:t>
            </a:r>
            <a:endParaRPr lang="en-GB" sz="2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Website: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  <a:hlinkClick r:id="rId3"/>
              </a:rPr>
              <a:t>www.mutrap.org.vn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            (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trang Web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976" y="958574"/>
            <a:ext cx="8202488" cy="189436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Phân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tích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ngành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nông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nghiệp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và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công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nghiệp-xây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dựng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365104"/>
            <a:ext cx="6172200" cy="14260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 err="1" smtClean="0"/>
              <a:t>Đinh</a:t>
            </a:r>
            <a:r>
              <a:rPr lang="en-US" b="1" dirty="0" smtClean="0"/>
              <a:t> Thu </a:t>
            </a:r>
            <a:r>
              <a:rPr lang="en-US" b="1" dirty="0" err="1" smtClean="0"/>
              <a:t>Hằng</a:t>
            </a:r>
            <a:endParaRPr lang="en-US" b="1" dirty="0"/>
          </a:p>
          <a:p>
            <a:pPr algn="ctr"/>
            <a:r>
              <a:rPr lang="en-US" dirty="0" err="1" smtClean="0"/>
              <a:t>Viện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/>
              <a:t>N</a:t>
            </a:r>
            <a:r>
              <a:rPr lang="en-US" dirty="0" err="1" smtClean="0"/>
              <a:t>gày</a:t>
            </a:r>
            <a:r>
              <a:rPr lang="en-US" dirty="0" smtClean="0"/>
              <a:t> 20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8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Nội</a:t>
            </a:r>
            <a:r>
              <a:rPr lang="en-US" sz="4000" b="1" dirty="0" smtClean="0"/>
              <a:t> dung 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nông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–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endParaRPr lang="en-US" dirty="0" smtClean="0"/>
          </a:p>
          <a:p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XNK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RCEP</a:t>
            </a:r>
          </a:p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 ban </a:t>
            </a:r>
            <a:r>
              <a:rPr lang="en-US" dirty="0" err="1" smtClean="0"/>
              <a:t>đầu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6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309360" cy="4572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Tổng</a:t>
            </a:r>
            <a:r>
              <a:rPr lang="en-US" sz="3200" dirty="0" smtClean="0"/>
              <a:t> </a:t>
            </a:r>
            <a:r>
              <a:rPr lang="en-US" sz="3200" dirty="0" err="1" smtClean="0"/>
              <a:t>quan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12160" y="274320"/>
            <a:ext cx="2674640" cy="29386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600" dirty="0" err="1" smtClean="0"/>
              <a:t>Tỷ</a:t>
            </a:r>
            <a:r>
              <a:rPr lang="en-US" sz="1600" dirty="0" smtClean="0"/>
              <a:t> </a:t>
            </a:r>
            <a:r>
              <a:rPr lang="en-US" sz="1600" dirty="0" err="1" smtClean="0"/>
              <a:t>trọng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NLTS </a:t>
            </a: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tổng</a:t>
            </a:r>
            <a:r>
              <a:rPr lang="en-US" sz="1600" dirty="0" smtClean="0"/>
              <a:t> GDP </a:t>
            </a:r>
            <a:r>
              <a:rPr lang="en-US" sz="1600" dirty="0" err="1" smtClean="0"/>
              <a:t>có</a:t>
            </a:r>
            <a:r>
              <a:rPr lang="en-US" sz="1600" dirty="0" smtClean="0"/>
              <a:t> </a:t>
            </a:r>
            <a:r>
              <a:rPr lang="en-US" sz="1600" dirty="0" err="1" smtClean="0"/>
              <a:t>xu</a:t>
            </a:r>
            <a:r>
              <a:rPr lang="en-US" sz="1600" dirty="0" smtClean="0"/>
              <a:t> </a:t>
            </a:r>
            <a:r>
              <a:rPr lang="en-US" sz="1600" dirty="0" err="1" smtClean="0"/>
              <a:t>hướng</a:t>
            </a:r>
            <a:r>
              <a:rPr lang="en-US" sz="1600" dirty="0" smtClean="0"/>
              <a:t> </a:t>
            </a:r>
            <a:r>
              <a:rPr lang="en-US" sz="1600" dirty="0" err="1" smtClean="0"/>
              <a:t>giảm</a:t>
            </a:r>
            <a:r>
              <a:rPr lang="en-US" sz="1600" dirty="0" smtClean="0"/>
              <a:t> </a:t>
            </a: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khi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Công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xây</a:t>
            </a:r>
            <a:r>
              <a:rPr lang="en-US" sz="1600" dirty="0" smtClean="0"/>
              <a:t> </a:t>
            </a:r>
            <a:r>
              <a:rPr lang="en-US" sz="1600" dirty="0" err="1" smtClean="0"/>
              <a:t>dựng</a:t>
            </a:r>
            <a:r>
              <a:rPr lang="en-US" sz="1600" dirty="0" smtClean="0"/>
              <a:t> </a:t>
            </a:r>
            <a:r>
              <a:rPr lang="en-US" sz="1600" dirty="0" err="1" smtClean="0"/>
              <a:t>có</a:t>
            </a:r>
            <a:r>
              <a:rPr lang="en-US" sz="1600" dirty="0" smtClean="0"/>
              <a:t> </a:t>
            </a:r>
            <a:r>
              <a:rPr lang="en-US" sz="1600" dirty="0" err="1" smtClean="0"/>
              <a:t>xu</a:t>
            </a:r>
            <a:r>
              <a:rPr lang="en-US" sz="1600" dirty="0" smtClean="0"/>
              <a:t> </a:t>
            </a:r>
            <a:r>
              <a:rPr lang="en-US" sz="1600" dirty="0" err="1" smtClean="0"/>
              <a:t>hướng</a:t>
            </a:r>
            <a:r>
              <a:rPr lang="en-US" sz="1600" dirty="0" smtClean="0"/>
              <a:t> </a:t>
            </a:r>
            <a:r>
              <a:rPr lang="en-US" sz="1600" dirty="0" err="1" smtClean="0"/>
              <a:t>tăng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lĩnh</a:t>
            </a:r>
            <a:r>
              <a:rPr lang="en-US" sz="1600" dirty="0" smtClean="0"/>
              <a:t> </a:t>
            </a:r>
            <a:r>
              <a:rPr lang="en-US" sz="1600" dirty="0" err="1" smtClean="0"/>
              <a:t>vực</a:t>
            </a:r>
            <a:r>
              <a:rPr lang="en-US" sz="1600" dirty="0" smtClean="0"/>
              <a:t> NLTS, </a:t>
            </a:r>
            <a:r>
              <a:rPr lang="en-US" sz="1600" dirty="0" err="1" smtClean="0"/>
              <a:t>nông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có</a:t>
            </a:r>
            <a:r>
              <a:rPr lang="en-US" sz="1600" dirty="0" smtClean="0"/>
              <a:t> </a:t>
            </a:r>
            <a:r>
              <a:rPr lang="en-US" sz="1600" dirty="0" err="1" smtClean="0"/>
              <a:t>vai</a:t>
            </a:r>
            <a:r>
              <a:rPr lang="en-US" sz="1600" dirty="0" smtClean="0"/>
              <a:t> </a:t>
            </a:r>
            <a:r>
              <a:rPr lang="en-US" sz="1600" dirty="0" err="1" smtClean="0"/>
              <a:t>trò</a:t>
            </a:r>
            <a:r>
              <a:rPr lang="en-US" sz="1600" dirty="0" smtClean="0"/>
              <a:t> </a:t>
            </a:r>
            <a:r>
              <a:rPr lang="en-US" sz="1600" dirty="0" err="1" smtClean="0"/>
              <a:t>quan</a:t>
            </a:r>
            <a:r>
              <a:rPr lang="en-US" sz="1600" dirty="0" smtClean="0"/>
              <a:t> </a:t>
            </a:r>
            <a:r>
              <a:rPr lang="en-US" sz="1600" dirty="0" err="1" smtClean="0"/>
              <a:t>trọng</a:t>
            </a:r>
            <a:r>
              <a:rPr lang="en-US" sz="1600" dirty="0" smtClean="0"/>
              <a:t> </a:t>
            </a:r>
            <a:r>
              <a:rPr lang="en-US" sz="1600" dirty="0" err="1" smtClean="0"/>
              <a:t>nhất</a:t>
            </a:r>
            <a:r>
              <a:rPr lang="en-US" sz="1600" dirty="0" smtClean="0"/>
              <a:t>, </a:t>
            </a:r>
            <a:r>
              <a:rPr lang="en-US" sz="1600" dirty="0" err="1" smtClean="0"/>
              <a:t>tiếp</a:t>
            </a:r>
            <a:r>
              <a:rPr lang="en-US" sz="1600" dirty="0" smtClean="0"/>
              <a:t> </a:t>
            </a:r>
            <a:r>
              <a:rPr lang="en-US" sz="1600" dirty="0" err="1" smtClean="0"/>
              <a:t>đến</a:t>
            </a:r>
            <a:r>
              <a:rPr lang="en-US" sz="1600" dirty="0" smtClean="0"/>
              <a:t> </a:t>
            </a:r>
            <a:r>
              <a:rPr lang="en-US" sz="1600" dirty="0" err="1" smtClean="0"/>
              <a:t>là</a:t>
            </a:r>
            <a:r>
              <a:rPr lang="en-US" sz="1600" dirty="0" smtClean="0"/>
              <a:t> </a:t>
            </a:r>
            <a:r>
              <a:rPr lang="en-US" sz="1600" dirty="0" err="1" smtClean="0"/>
              <a:t>Thủy</a:t>
            </a:r>
            <a:r>
              <a:rPr lang="en-US" sz="1600" dirty="0" smtClean="0"/>
              <a:t> </a:t>
            </a:r>
            <a:r>
              <a:rPr lang="en-US" sz="1600" dirty="0" err="1" smtClean="0"/>
              <a:t>sản</a:t>
            </a:r>
            <a:r>
              <a:rPr lang="en-US" sz="1600" dirty="0" smtClean="0"/>
              <a:t>. </a:t>
            </a:r>
            <a:r>
              <a:rPr lang="en-US" sz="1600" dirty="0" err="1" smtClean="0"/>
              <a:t>Đóng</a:t>
            </a:r>
            <a:r>
              <a:rPr lang="en-US" sz="1600" dirty="0" smtClean="0"/>
              <a:t> </a:t>
            </a:r>
            <a:r>
              <a:rPr lang="en-US" sz="1600" dirty="0" err="1" smtClean="0"/>
              <a:t>góp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lâm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không</a:t>
            </a:r>
            <a:r>
              <a:rPr lang="en-US" sz="1600" dirty="0" smtClean="0"/>
              <a:t> </a:t>
            </a:r>
            <a:r>
              <a:rPr lang="en-US" sz="1600" dirty="0" err="1" smtClean="0"/>
              <a:t>đáng</a:t>
            </a:r>
            <a:r>
              <a:rPr lang="en-US" sz="1600" dirty="0" smtClean="0"/>
              <a:t> </a:t>
            </a:r>
            <a:r>
              <a:rPr lang="en-US" sz="1600" dirty="0" err="1" smtClean="0"/>
              <a:t>kể</a:t>
            </a:r>
            <a:endParaRPr lang="en-US" sz="1600" dirty="0" smtClean="0"/>
          </a:p>
          <a:p>
            <a:pPr>
              <a:buFontTx/>
              <a:buChar char="-"/>
            </a:pPr>
            <a:endParaRPr lang="en-US" sz="1000" dirty="0" smtClean="0"/>
          </a:p>
          <a:p>
            <a:pPr>
              <a:buFontTx/>
              <a:buChar char="-"/>
            </a:pPr>
            <a:endParaRPr lang="en-US" sz="1000" dirty="0" smtClean="0"/>
          </a:p>
          <a:p>
            <a:pPr>
              <a:buFontTx/>
              <a:buChar char="-"/>
            </a:pPr>
            <a:endParaRPr lang="en-US" sz="1000" dirty="0" smtClean="0"/>
          </a:p>
          <a:p>
            <a:pPr>
              <a:buFontTx/>
              <a:buChar char="-"/>
            </a:pPr>
            <a:endParaRPr lang="en-US" sz="10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5943600" cy="5992368"/>
          </a:xfrm>
        </p:spPr>
        <p:txBody>
          <a:bodyPr/>
          <a:lstStyle/>
          <a:p>
            <a:r>
              <a:rPr lang="en-US" sz="2000" dirty="0" err="1" smtClean="0"/>
              <a:t>Cơ</a:t>
            </a:r>
            <a:r>
              <a:rPr lang="en-US" sz="2000" dirty="0" smtClean="0"/>
              <a:t> </a:t>
            </a:r>
            <a:r>
              <a:rPr lang="en-US" sz="2000" dirty="0" err="1" smtClean="0"/>
              <a:t>cấu</a:t>
            </a:r>
            <a:r>
              <a:rPr lang="en-US" sz="2000" dirty="0" smtClean="0"/>
              <a:t> GDP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ngành</a:t>
            </a:r>
            <a:r>
              <a:rPr lang="en-US" sz="2000" dirty="0" smtClean="0"/>
              <a:t> (%)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err="1" smtClean="0"/>
              <a:t>Cơ</a:t>
            </a:r>
            <a:r>
              <a:rPr lang="en-US" sz="2000" dirty="0" smtClean="0"/>
              <a:t> </a:t>
            </a:r>
            <a:r>
              <a:rPr lang="en-US" sz="2000" dirty="0" err="1" smtClean="0"/>
              <a:t>cấu</a:t>
            </a:r>
            <a:r>
              <a:rPr lang="en-US" sz="2000" dirty="0" smtClean="0"/>
              <a:t> </a:t>
            </a:r>
            <a:r>
              <a:rPr lang="en-US" sz="2000" dirty="0" err="1" smtClean="0"/>
              <a:t>sản</a:t>
            </a:r>
            <a:r>
              <a:rPr lang="en-US" sz="2000" dirty="0" smtClean="0"/>
              <a:t> </a:t>
            </a:r>
            <a:r>
              <a:rPr lang="en-US" sz="2000" dirty="0" err="1" smtClean="0"/>
              <a:t>xuất</a:t>
            </a:r>
            <a:r>
              <a:rPr lang="en-US" sz="2000" dirty="0" smtClean="0"/>
              <a:t> </a:t>
            </a:r>
            <a:r>
              <a:rPr lang="en-US" sz="2000" dirty="0" err="1" smtClean="0"/>
              <a:t>nông</a:t>
            </a:r>
            <a:r>
              <a:rPr lang="en-US" sz="2000" dirty="0" smtClean="0"/>
              <a:t> </a:t>
            </a:r>
            <a:r>
              <a:rPr lang="en-US" sz="2000" dirty="0" err="1" smtClean="0"/>
              <a:t>nghiệp</a:t>
            </a:r>
            <a:r>
              <a:rPr lang="en-US" sz="2000" dirty="0" smtClean="0"/>
              <a:t> (%)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9" name="Picture 2" descr="C:\Users\DTHANG\Desktop\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066800"/>
            <a:ext cx="5163271" cy="1981200"/>
          </a:xfrm>
          <a:prstGeom prst="rect">
            <a:avLst/>
          </a:prstGeom>
          <a:noFill/>
        </p:spPr>
      </p:pic>
      <p:pic>
        <p:nvPicPr>
          <p:cNvPr id="1029" name="Picture 5" descr="C:\Users\DTHANG\Desktop\Untitl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0"/>
            <a:ext cx="5715000" cy="2667000"/>
          </a:xfrm>
          <a:prstGeom prst="rect">
            <a:avLst/>
          </a:prstGeom>
          <a:noFill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6228184" y="3212976"/>
            <a:ext cx="2611016" cy="32087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lượng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nghiệp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nghiệp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giảm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lượng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thủy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tăng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từ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16%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năm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2000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22%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năm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chủ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yếu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sự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phát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triển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ngành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nghiệp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nuôi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trồng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thủy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Tăng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từ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7%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13%)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từng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nhóm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ngành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nghiệp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tỷ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trọng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trồng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trọt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giảm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chăn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nuôi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tăng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11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309360" cy="457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xuất</a:t>
            </a:r>
            <a:r>
              <a:rPr lang="en-US" sz="2800" dirty="0" smtClean="0"/>
              <a:t> </a:t>
            </a:r>
            <a:r>
              <a:rPr lang="en-US" sz="2800" dirty="0" err="1" smtClean="0"/>
              <a:t>nhập</a:t>
            </a:r>
            <a:r>
              <a:rPr lang="en-US" sz="2800" dirty="0" smtClean="0"/>
              <a:t> </a:t>
            </a:r>
            <a:r>
              <a:rPr lang="en-US" sz="2800" dirty="0" err="1" smtClean="0"/>
              <a:t>khẩu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56176" y="4365104"/>
            <a:ext cx="2808312" cy="226429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-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sản</a:t>
            </a:r>
            <a:r>
              <a:rPr lang="en-US" sz="1600" dirty="0" smtClean="0"/>
              <a:t> </a:t>
            </a:r>
            <a:r>
              <a:rPr lang="en-US" sz="1600" dirty="0" err="1" smtClean="0"/>
              <a:t>phẩm</a:t>
            </a:r>
            <a:r>
              <a:rPr lang="en-US" sz="1600" dirty="0" smtClean="0"/>
              <a:t> </a:t>
            </a:r>
            <a:r>
              <a:rPr lang="en-US" sz="1600" dirty="0" err="1" smtClean="0"/>
              <a:t>nông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chiếm</a:t>
            </a:r>
            <a:r>
              <a:rPr lang="en-US" sz="1600" dirty="0" smtClean="0"/>
              <a:t> </a:t>
            </a:r>
            <a:r>
              <a:rPr lang="en-US" sz="1600" dirty="0" err="1" smtClean="0"/>
              <a:t>tỷ</a:t>
            </a:r>
            <a:r>
              <a:rPr lang="en-US" sz="1600" dirty="0" smtClean="0"/>
              <a:t> </a:t>
            </a:r>
            <a:r>
              <a:rPr lang="en-US" sz="1600" dirty="0" err="1" smtClean="0"/>
              <a:t>trọng</a:t>
            </a:r>
            <a:r>
              <a:rPr lang="en-US" sz="1600" dirty="0" smtClean="0"/>
              <a:t> </a:t>
            </a:r>
            <a:r>
              <a:rPr lang="en-US" sz="1600" dirty="0" err="1" smtClean="0"/>
              <a:t>lớn</a:t>
            </a:r>
            <a:r>
              <a:rPr lang="en-US" sz="1600" dirty="0" smtClean="0"/>
              <a:t> </a:t>
            </a:r>
            <a:r>
              <a:rPr lang="en-US" sz="1600" dirty="0" err="1" smtClean="0"/>
              <a:t>nhất</a:t>
            </a:r>
            <a:r>
              <a:rPr lang="en-US" sz="1600" dirty="0" smtClean="0"/>
              <a:t> </a:t>
            </a: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NLTS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tỷ</a:t>
            </a:r>
            <a:r>
              <a:rPr lang="en-US" sz="1600" dirty="0" smtClean="0"/>
              <a:t> </a:t>
            </a:r>
            <a:r>
              <a:rPr lang="en-US" sz="1600" dirty="0" err="1" smtClean="0"/>
              <a:t>trọng</a:t>
            </a:r>
            <a:r>
              <a:rPr lang="en-US" sz="1600" dirty="0" smtClean="0"/>
              <a:t> </a:t>
            </a:r>
            <a:r>
              <a:rPr lang="en-US" sz="1600" dirty="0" err="1" smtClean="0"/>
              <a:t>ngày</a:t>
            </a:r>
            <a:r>
              <a:rPr lang="en-US" sz="1600" dirty="0" smtClean="0"/>
              <a:t> </a:t>
            </a:r>
            <a:r>
              <a:rPr lang="en-US" sz="1600" dirty="0" err="1" smtClean="0"/>
              <a:t>càng</a:t>
            </a:r>
            <a:r>
              <a:rPr lang="en-US" sz="1600" dirty="0" smtClean="0"/>
              <a:t> </a:t>
            </a:r>
            <a:r>
              <a:rPr lang="en-US" sz="1600" dirty="0" err="1" smtClean="0"/>
              <a:t>tăng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err="1" smtClean="0"/>
              <a:t>Tỷ</a:t>
            </a:r>
            <a:r>
              <a:rPr lang="en-US" sz="1600" dirty="0" smtClean="0"/>
              <a:t> </a:t>
            </a:r>
            <a:r>
              <a:rPr lang="en-US" sz="1600" dirty="0" err="1" smtClean="0"/>
              <a:t>trọng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thủy</a:t>
            </a:r>
            <a:r>
              <a:rPr lang="en-US" sz="1600" dirty="0" smtClean="0"/>
              <a:t> </a:t>
            </a:r>
            <a:r>
              <a:rPr lang="en-US" sz="1600" dirty="0" err="1" smtClean="0"/>
              <a:t>sản</a:t>
            </a:r>
            <a:r>
              <a:rPr lang="en-US" sz="1600" dirty="0" smtClean="0"/>
              <a:t> </a:t>
            </a:r>
            <a:r>
              <a:rPr lang="en-US" sz="1600" dirty="0" err="1" smtClean="0"/>
              <a:t>giảm</a:t>
            </a:r>
            <a:r>
              <a:rPr lang="en-US" sz="1600" dirty="0" smtClean="0"/>
              <a:t> </a:t>
            </a:r>
            <a:r>
              <a:rPr lang="en-US" sz="1600" dirty="0" err="1" smtClean="0"/>
              <a:t>liên</a:t>
            </a:r>
            <a:r>
              <a:rPr lang="en-US" sz="1600" dirty="0" smtClean="0"/>
              <a:t> </a:t>
            </a:r>
            <a:r>
              <a:rPr lang="en-US" sz="1600" dirty="0" err="1" smtClean="0"/>
              <a:t>tục</a:t>
            </a:r>
            <a:r>
              <a:rPr lang="en-US" sz="1600" dirty="0" smtClean="0"/>
              <a:t> </a:t>
            </a:r>
            <a:r>
              <a:rPr lang="en-US" sz="1600" dirty="0" err="1" smtClean="0"/>
              <a:t>từ</a:t>
            </a:r>
            <a:r>
              <a:rPr lang="en-US" sz="1600" dirty="0" smtClean="0"/>
              <a:t>  </a:t>
            </a:r>
            <a:r>
              <a:rPr lang="en-US" sz="1600" dirty="0" err="1" smtClean="0"/>
              <a:t>năm</a:t>
            </a:r>
            <a:r>
              <a:rPr lang="en-US" sz="1600" dirty="0" smtClean="0"/>
              <a:t> 2009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5943600" cy="5992368"/>
          </a:xfrm>
        </p:spPr>
        <p:txBody>
          <a:bodyPr/>
          <a:lstStyle/>
          <a:p>
            <a:r>
              <a:rPr lang="en-US" sz="2000" dirty="0" err="1" smtClean="0"/>
              <a:t>Xuất</a:t>
            </a:r>
            <a:r>
              <a:rPr lang="en-US" sz="2000" dirty="0" smtClean="0"/>
              <a:t> </a:t>
            </a:r>
            <a:r>
              <a:rPr lang="en-US" sz="2000" dirty="0" err="1" smtClean="0"/>
              <a:t>nhập</a:t>
            </a:r>
            <a:r>
              <a:rPr lang="en-US" sz="2000" dirty="0" smtClean="0"/>
              <a:t> </a:t>
            </a:r>
            <a:r>
              <a:rPr lang="en-US" sz="2000" dirty="0" err="1" smtClean="0"/>
              <a:t>khẩu</a:t>
            </a:r>
            <a:r>
              <a:rPr lang="en-US" sz="2000" dirty="0" smtClean="0"/>
              <a:t> </a:t>
            </a:r>
            <a:r>
              <a:rPr lang="en-US" sz="2000" dirty="0" err="1" smtClean="0"/>
              <a:t>nông</a:t>
            </a:r>
            <a:r>
              <a:rPr lang="en-US" sz="2000" dirty="0" smtClean="0"/>
              <a:t> </a:t>
            </a:r>
            <a:r>
              <a:rPr lang="en-US" sz="2000" dirty="0" err="1" smtClean="0"/>
              <a:t>nghiệp</a:t>
            </a:r>
            <a:r>
              <a:rPr lang="en-US" sz="2000" dirty="0" smtClean="0"/>
              <a:t> (</a:t>
            </a:r>
            <a:r>
              <a:rPr lang="en-US" sz="2000" dirty="0" err="1" smtClean="0"/>
              <a:t>tỷ</a:t>
            </a:r>
            <a:r>
              <a:rPr lang="en-US" sz="2000" dirty="0" smtClean="0"/>
              <a:t> USD)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Cơ</a:t>
            </a:r>
            <a:r>
              <a:rPr lang="en-US" sz="2000" dirty="0" smtClean="0"/>
              <a:t> </a:t>
            </a:r>
            <a:r>
              <a:rPr lang="en-US" sz="2000" dirty="0" err="1" smtClean="0"/>
              <a:t>cấu</a:t>
            </a:r>
            <a:r>
              <a:rPr lang="en-US" sz="2000" dirty="0" smtClean="0"/>
              <a:t> </a:t>
            </a:r>
            <a:r>
              <a:rPr lang="en-US" sz="2000" dirty="0" err="1" smtClean="0"/>
              <a:t>xuất</a:t>
            </a:r>
            <a:r>
              <a:rPr lang="en-US" sz="2000" dirty="0" smtClean="0"/>
              <a:t> </a:t>
            </a:r>
            <a:r>
              <a:rPr lang="en-US" sz="2000" dirty="0" err="1" smtClean="0"/>
              <a:t>khẩu</a:t>
            </a:r>
            <a:r>
              <a:rPr lang="en-US" sz="2000" dirty="0" smtClean="0"/>
              <a:t> </a:t>
            </a:r>
            <a:r>
              <a:rPr lang="en-US" sz="2000" dirty="0" err="1" smtClean="0"/>
              <a:t>nông</a:t>
            </a:r>
            <a:r>
              <a:rPr lang="en-US" sz="2000" dirty="0" smtClean="0"/>
              <a:t> </a:t>
            </a:r>
            <a:r>
              <a:rPr lang="en-US" sz="2000" dirty="0" err="1" smtClean="0"/>
              <a:t>nghiệp</a:t>
            </a:r>
            <a:r>
              <a:rPr lang="en-US" sz="2000" dirty="0" smtClean="0"/>
              <a:t> (%)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0" name="Chart 9"/>
          <p:cNvGraphicFramePr/>
          <p:nvPr/>
        </p:nvGraphicFramePr>
        <p:xfrm>
          <a:off x="304800" y="1143000"/>
          <a:ext cx="5705475" cy="20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533400" y="4191000"/>
          <a:ext cx="5410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>
          <a:xfrm>
            <a:off x="6209456" y="426720"/>
            <a:ext cx="2755032" cy="3290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xuất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ròng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phẩm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thủy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thặng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dư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ngày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càng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tăng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Tỷ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trọng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nghiệp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tổng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xuất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hướng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giảm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(20.0%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năm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2007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17.9%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năm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tỷ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trọng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tổng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ngày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càng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tăng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(6.4%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năm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2007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8.6%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năm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09360" cy="457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Tỷ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mại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chính</a:t>
            </a:r>
            <a:endParaRPr lang="en-US" sz="24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2"/>
          </p:nvPr>
        </p:nvSpPr>
        <p:spPr>
          <a:xfrm>
            <a:off x="6369496" y="490344"/>
            <a:ext cx="2667000" cy="394676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EU, ASEAN, </a:t>
            </a:r>
            <a:r>
              <a:rPr lang="en-US" sz="1600" dirty="0" err="1" smtClean="0"/>
              <a:t>Mỹ</a:t>
            </a:r>
            <a:r>
              <a:rPr lang="en-US" sz="1600" dirty="0" smtClean="0"/>
              <a:t>, </a:t>
            </a:r>
            <a:r>
              <a:rPr lang="en-US" sz="1600" dirty="0" err="1" smtClean="0"/>
              <a:t>Nhật</a:t>
            </a:r>
            <a:r>
              <a:rPr lang="en-US" sz="1600" dirty="0" smtClean="0"/>
              <a:t> </a:t>
            </a:r>
            <a:r>
              <a:rPr lang="en-US" sz="1600" dirty="0" err="1" smtClean="0"/>
              <a:t>Bản</a:t>
            </a:r>
            <a:r>
              <a:rPr lang="en-US" sz="1600" dirty="0" smtClean="0"/>
              <a:t>,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r>
              <a:rPr lang="en-US" sz="1600" dirty="0" smtClean="0"/>
              <a:t> </a:t>
            </a:r>
            <a:r>
              <a:rPr lang="en-US" sz="1600" dirty="0" err="1" smtClean="0"/>
              <a:t>là</a:t>
            </a:r>
            <a:r>
              <a:rPr lang="en-US" sz="1600" dirty="0" smtClean="0"/>
              <a:t> </a:t>
            </a:r>
            <a:r>
              <a:rPr lang="en-US" sz="1600" dirty="0" err="1" smtClean="0"/>
              <a:t>những</a:t>
            </a:r>
            <a:r>
              <a:rPr lang="en-US" sz="1600" dirty="0" smtClean="0"/>
              <a:t> </a:t>
            </a:r>
            <a:r>
              <a:rPr lang="en-US" sz="1600" dirty="0" err="1" smtClean="0"/>
              <a:t>thị</a:t>
            </a:r>
            <a:r>
              <a:rPr lang="en-US" sz="1600" dirty="0" smtClean="0"/>
              <a:t> </a:t>
            </a:r>
            <a:r>
              <a:rPr lang="en-US" sz="1600" dirty="0" err="1" smtClean="0"/>
              <a:t>trường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chủ</a:t>
            </a:r>
            <a:r>
              <a:rPr lang="en-US" sz="1600" dirty="0" smtClean="0"/>
              <a:t> </a:t>
            </a:r>
            <a:r>
              <a:rPr lang="en-US" sz="1600" dirty="0" err="1" smtClean="0"/>
              <a:t>yếu</a:t>
            </a:r>
            <a:r>
              <a:rPr lang="en-US" sz="1600" dirty="0" smtClean="0"/>
              <a:t>. </a:t>
            </a:r>
          </a:p>
          <a:p>
            <a:pPr>
              <a:buFontTx/>
              <a:buChar char="-"/>
            </a:pPr>
            <a:r>
              <a:rPr lang="en-US" sz="1600" dirty="0" err="1" smtClean="0"/>
              <a:t>Tốc</a:t>
            </a:r>
            <a:r>
              <a:rPr lang="en-US" sz="1600" dirty="0" smtClean="0"/>
              <a:t> </a:t>
            </a:r>
            <a:r>
              <a:rPr lang="en-US" sz="1600" dirty="0" err="1" smtClean="0"/>
              <a:t>độ</a:t>
            </a:r>
            <a:r>
              <a:rPr lang="en-US" sz="1600" dirty="0" smtClean="0"/>
              <a:t> </a:t>
            </a:r>
            <a:r>
              <a:rPr lang="en-US" sz="1600" dirty="0" err="1" smtClean="0"/>
              <a:t>tăng</a:t>
            </a:r>
            <a:r>
              <a:rPr lang="en-US" sz="1600" dirty="0" smtClean="0"/>
              <a:t> </a:t>
            </a:r>
            <a:r>
              <a:rPr lang="en-US" sz="1600" dirty="0" err="1" smtClean="0"/>
              <a:t>trưởng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bình</a:t>
            </a:r>
            <a:r>
              <a:rPr lang="en-US" sz="1600" dirty="0" smtClean="0"/>
              <a:t> </a:t>
            </a:r>
            <a:r>
              <a:rPr lang="en-US" sz="1600" dirty="0" err="1" smtClean="0"/>
              <a:t>giai</a:t>
            </a:r>
            <a:r>
              <a:rPr lang="en-US" sz="1600" dirty="0" smtClean="0"/>
              <a:t> </a:t>
            </a:r>
            <a:r>
              <a:rPr lang="en-US" sz="1600" dirty="0" err="1" smtClean="0"/>
              <a:t>đoạn</a:t>
            </a:r>
            <a:r>
              <a:rPr lang="en-US" sz="1600" dirty="0" smtClean="0"/>
              <a:t> 2007-2012 </a:t>
            </a:r>
            <a:r>
              <a:rPr lang="en-US" sz="1600" dirty="0" err="1" smtClean="0"/>
              <a:t>vào</a:t>
            </a:r>
            <a:r>
              <a:rPr lang="en-US" sz="1600" dirty="0" smtClean="0"/>
              <a:t> </a:t>
            </a:r>
            <a:r>
              <a:rPr lang="en-US" sz="1600" dirty="0" err="1" smtClean="0"/>
              <a:t>một</a:t>
            </a:r>
            <a:r>
              <a:rPr lang="en-US" sz="1600" dirty="0" smtClean="0"/>
              <a:t> </a:t>
            </a:r>
            <a:r>
              <a:rPr lang="en-US" sz="1600" dirty="0" err="1" smtClean="0"/>
              <a:t>số</a:t>
            </a:r>
            <a:r>
              <a:rPr lang="en-US" sz="1600" dirty="0" smtClean="0"/>
              <a:t> </a:t>
            </a:r>
            <a:r>
              <a:rPr lang="en-US" sz="1600" dirty="0" err="1" smtClean="0"/>
              <a:t>thị</a:t>
            </a:r>
            <a:r>
              <a:rPr lang="en-US" sz="1600" dirty="0" smtClean="0"/>
              <a:t> </a:t>
            </a:r>
            <a:r>
              <a:rPr lang="en-US" sz="1600" dirty="0" err="1" smtClean="0"/>
              <a:t>trường</a:t>
            </a:r>
            <a:r>
              <a:rPr lang="en-US" sz="1600" dirty="0" smtClean="0"/>
              <a:t> </a:t>
            </a:r>
            <a:r>
              <a:rPr lang="en-US" sz="1600" dirty="0" err="1" smtClean="0"/>
              <a:t>đạt</a:t>
            </a:r>
            <a:r>
              <a:rPr lang="en-US" sz="1600" dirty="0" smtClean="0"/>
              <a:t> </a:t>
            </a:r>
            <a:r>
              <a:rPr lang="en-US" sz="1600" dirty="0" err="1" smtClean="0"/>
              <a:t>cao</a:t>
            </a:r>
            <a:r>
              <a:rPr lang="en-US" sz="1600" dirty="0" smtClean="0"/>
              <a:t>: </a:t>
            </a:r>
            <a:r>
              <a:rPr lang="en-US" sz="1600" dirty="0" err="1" smtClean="0"/>
              <a:t>Hàn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r>
              <a:rPr lang="en-US" sz="1600" dirty="0" smtClean="0"/>
              <a:t> (60.03%),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r>
              <a:rPr lang="en-US" sz="1600" dirty="0" smtClean="0"/>
              <a:t> (50.63%), </a:t>
            </a:r>
            <a:r>
              <a:rPr lang="en-US" sz="1600" dirty="0" err="1" smtClean="0"/>
              <a:t>Ấn</a:t>
            </a:r>
            <a:r>
              <a:rPr lang="en-US" sz="1600" dirty="0" smtClean="0"/>
              <a:t> </a:t>
            </a:r>
            <a:r>
              <a:rPr lang="en-US" sz="1600" dirty="0" err="1" smtClean="0"/>
              <a:t>Độ</a:t>
            </a:r>
            <a:r>
              <a:rPr lang="en-US" sz="1600" dirty="0" smtClean="0"/>
              <a:t> (54.34%), ASEAN (23.7%).</a:t>
            </a:r>
          </a:p>
          <a:p>
            <a:pPr>
              <a:buFontTx/>
              <a:buChar char="-"/>
            </a:pPr>
            <a:r>
              <a:rPr lang="en-US" sz="1600" dirty="0" err="1" smtClean="0"/>
              <a:t>Tốc</a:t>
            </a:r>
            <a:r>
              <a:rPr lang="en-US" sz="1600" dirty="0" smtClean="0"/>
              <a:t> </a:t>
            </a:r>
            <a:r>
              <a:rPr lang="en-US" sz="1600" dirty="0" err="1" smtClean="0"/>
              <a:t>độ</a:t>
            </a:r>
            <a:r>
              <a:rPr lang="en-US" sz="1600" dirty="0" smtClean="0"/>
              <a:t> </a:t>
            </a:r>
            <a:r>
              <a:rPr lang="en-US" sz="1600" dirty="0" err="1" smtClean="0"/>
              <a:t>tăng</a:t>
            </a:r>
            <a:r>
              <a:rPr lang="en-US" sz="1600" dirty="0" smtClean="0"/>
              <a:t> </a:t>
            </a:r>
            <a:r>
              <a:rPr lang="en-US" sz="1600" dirty="0" err="1" smtClean="0"/>
              <a:t>trưởng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vào</a:t>
            </a:r>
            <a:r>
              <a:rPr lang="en-US" sz="1600" dirty="0" smtClean="0"/>
              <a:t> 1 </a:t>
            </a:r>
            <a:r>
              <a:rPr lang="en-US" sz="1600" dirty="0" err="1" smtClean="0"/>
              <a:t>số</a:t>
            </a:r>
            <a:r>
              <a:rPr lang="en-US" sz="1600" dirty="0" smtClean="0"/>
              <a:t> </a:t>
            </a:r>
            <a:r>
              <a:rPr lang="en-US" sz="1600" dirty="0" err="1" smtClean="0"/>
              <a:t>thị</a:t>
            </a:r>
            <a:r>
              <a:rPr lang="en-US" sz="1600" dirty="0" smtClean="0"/>
              <a:t> </a:t>
            </a:r>
            <a:r>
              <a:rPr lang="en-US" sz="1600" dirty="0" err="1" smtClean="0"/>
              <a:t>trường</a:t>
            </a:r>
            <a:r>
              <a:rPr lang="en-US" sz="1600" dirty="0" smtClean="0"/>
              <a:t> </a:t>
            </a:r>
            <a:r>
              <a:rPr lang="en-US" sz="1600" dirty="0" err="1" smtClean="0"/>
              <a:t>lại</a:t>
            </a:r>
            <a:r>
              <a:rPr lang="en-US" sz="1600" dirty="0" smtClean="0"/>
              <a:t> </a:t>
            </a:r>
            <a:r>
              <a:rPr lang="en-US" sz="1600" dirty="0" err="1" smtClean="0"/>
              <a:t>giảm</a:t>
            </a:r>
            <a:r>
              <a:rPr lang="en-US" sz="1600" dirty="0" smtClean="0"/>
              <a:t> </a:t>
            </a:r>
            <a:r>
              <a:rPr lang="en-US" sz="1600" dirty="0" err="1" smtClean="0"/>
              <a:t>mạnh</a:t>
            </a:r>
            <a:r>
              <a:rPr lang="en-US" sz="1600" dirty="0" smtClean="0"/>
              <a:t>: </a:t>
            </a:r>
            <a:r>
              <a:rPr lang="en-US" sz="1600" dirty="0" err="1" smtClean="0"/>
              <a:t>Mỹ</a:t>
            </a:r>
            <a:r>
              <a:rPr lang="en-US" sz="1600" dirty="0" smtClean="0"/>
              <a:t> (-10.25%), EU25 (-2.03%)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endParaRPr lang="en-US" sz="1600" dirty="0" smtClean="0"/>
          </a:p>
        </p:txBody>
      </p:sp>
      <p:sp>
        <p:nvSpPr>
          <p:cNvPr id="18" name="Text Placeholder 16"/>
          <p:cNvSpPr txBox="1">
            <a:spLocks/>
          </p:cNvSpPr>
          <p:nvPr/>
        </p:nvSpPr>
        <p:spPr>
          <a:xfrm>
            <a:off x="6369496" y="4747592"/>
            <a:ext cx="2667000" cy="12736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trường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chủ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yếu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ASEAN,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Quốc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Quốc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927433"/>
          <a:ext cx="5486396" cy="2794423"/>
        </p:xfrm>
        <a:graphic>
          <a:graphicData uri="http://schemas.openxmlformats.org/drawingml/2006/table">
            <a:tbl>
              <a:tblPr/>
              <a:tblGrid>
                <a:gridCol w="784931"/>
                <a:gridCol w="522385"/>
                <a:gridCol w="522385"/>
                <a:gridCol w="522385"/>
                <a:gridCol w="522385"/>
                <a:gridCol w="522385"/>
                <a:gridCol w="522385"/>
                <a:gridCol w="522385"/>
                <a:gridCol w="522385"/>
                <a:gridCol w="522385"/>
              </a:tblGrid>
              <a:tr h="250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b="1" dirty="0" err="1" smtClean="0">
                          <a:latin typeface="Calibri"/>
                          <a:cs typeface="Times New Roman"/>
                        </a:rPr>
                        <a:t>Nhập</a:t>
                      </a:r>
                      <a:r>
                        <a:rPr lang="en-US" sz="1100" b="1" baseline="0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Calibri"/>
                          <a:cs typeface="Times New Roman"/>
                        </a:rPr>
                        <a:t>khẩu</a:t>
                      </a:r>
                      <a:endParaRPr lang="en-US" sz="11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Úc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-New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Zealand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ASEAN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TRUNG QUỐC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EU25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ẤN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ĐỘ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NHẬT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BẢN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QUỐC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MỸ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533400" y="825945"/>
          <a:ext cx="5468620" cy="2509250"/>
        </p:xfrm>
        <a:graphic>
          <a:graphicData uri="http://schemas.openxmlformats.org/drawingml/2006/table">
            <a:tbl>
              <a:tblPr/>
              <a:tblGrid>
                <a:gridCol w="736600"/>
                <a:gridCol w="525780"/>
                <a:gridCol w="525780"/>
                <a:gridCol w="525780"/>
                <a:gridCol w="525780"/>
                <a:gridCol w="525780"/>
                <a:gridCol w="525780"/>
                <a:gridCol w="525780"/>
                <a:gridCol w="525780"/>
                <a:gridCol w="525780"/>
              </a:tblGrid>
              <a:tr h="203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b="1" dirty="0" err="1" smtClean="0">
                          <a:latin typeface="Calibri"/>
                          <a:cs typeface="Times New Roman"/>
                        </a:rPr>
                        <a:t>Xuất</a:t>
                      </a:r>
                      <a:r>
                        <a:rPr lang="en-US" sz="1100" b="1" baseline="0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Calibri"/>
                          <a:cs typeface="Times New Roman"/>
                        </a:rPr>
                        <a:t>khẩu</a:t>
                      </a:r>
                      <a:endParaRPr lang="en-US" sz="11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Úc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-New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Zealand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ASEAN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TRUNG QUỐC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EU25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ẤN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ĐỘ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NHẬT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BẢN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QUỐC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MỸ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4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309360" cy="381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nhập</a:t>
            </a:r>
            <a:r>
              <a:rPr lang="en-US" sz="2400" dirty="0" smtClean="0"/>
              <a:t> </a:t>
            </a:r>
            <a:r>
              <a:rPr lang="en-US" sz="2400" dirty="0" err="1" smtClean="0"/>
              <a:t>khẩu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nghiệp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274320"/>
            <a:ext cx="2438400" cy="201168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sz="1800" dirty="0" err="1" smtClean="0"/>
              <a:t>Xuất</a:t>
            </a:r>
            <a:r>
              <a:rPr lang="en-US" sz="1800" dirty="0" smtClean="0"/>
              <a:t> </a:t>
            </a:r>
            <a:r>
              <a:rPr lang="en-US" sz="1800" dirty="0" err="1" smtClean="0"/>
              <a:t>khẩu</a:t>
            </a:r>
            <a:r>
              <a:rPr lang="en-US" sz="1800" dirty="0" smtClean="0"/>
              <a:t> </a:t>
            </a:r>
            <a:r>
              <a:rPr lang="en-US" sz="1800" dirty="0" err="1" smtClean="0"/>
              <a:t>chủ</a:t>
            </a:r>
            <a:r>
              <a:rPr lang="en-US" sz="1800" dirty="0" smtClean="0"/>
              <a:t> </a:t>
            </a:r>
            <a:r>
              <a:rPr lang="en-US" sz="1800" dirty="0" err="1" smtClean="0"/>
              <a:t>yếu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xăng</a:t>
            </a:r>
            <a:r>
              <a:rPr lang="en-US" sz="1800" dirty="0" smtClean="0"/>
              <a:t> </a:t>
            </a:r>
            <a:r>
              <a:rPr lang="en-US" sz="1800" dirty="0" err="1" smtClean="0"/>
              <a:t>dầu</a:t>
            </a:r>
            <a:r>
              <a:rPr lang="en-US" sz="1800" dirty="0" smtClean="0"/>
              <a:t>, </a:t>
            </a:r>
            <a:r>
              <a:rPr lang="en-US" sz="1800" dirty="0" err="1" smtClean="0"/>
              <a:t>nhựa</a:t>
            </a:r>
            <a:r>
              <a:rPr lang="en-US" sz="1800" dirty="0" smtClean="0"/>
              <a:t> </a:t>
            </a:r>
            <a:r>
              <a:rPr lang="en-US" sz="1800" dirty="0" err="1" smtClean="0"/>
              <a:t>và</a:t>
            </a:r>
            <a:r>
              <a:rPr lang="en-US" sz="1800" dirty="0" smtClean="0"/>
              <a:t> </a:t>
            </a:r>
            <a:r>
              <a:rPr lang="en-US" sz="1800" dirty="0" err="1" smtClean="0"/>
              <a:t>cao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, </a:t>
            </a:r>
            <a:r>
              <a:rPr lang="en-US" sz="1800" dirty="0" err="1" smtClean="0"/>
              <a:t>dệt</a:t>
            </a:r>
            <a:r>
              <a:rPr lang="en-US" sz="1800" dirty="0" smtClean="0"/>
              <a:t> may, </a:t>
            </a:r>
            <a:r>
              <a:rPr lang="en-US" sz="1800" dirty="0" err="1" smtClean="0"/>
              <a:t>giày</a:t>
            </a:r>
            <a:r>
              <a:rPr lang="en-US" sz="1800" dirty="0" smtClean="0"/>
              <a:t> </a:t>
            </a:r>
            <a:r>
              <a:rPr lang="en-US" sz="1800" dirty="0" err="1" smtClean="0"/>
              <a:t>dép</a:t>
            </a:r>
            <a:r>
              <a:rPr lang="en-US" sz="1800" dirty="0" smtClean="0"/>
              <a:t>, </a:t>
            </a:r>
            <a:r>
              <a:rPr lang="en-US" sz="1800" dirty="0" err="1" smtClean="0"/>
              <a:t>máy</a:t>
            </a:r>
            <a:r>
              <a:rPr lang="en-US" sz="1800" dirty="0" smtClean="0"/>
              <a:t> </a:t>
            </a:r>
            <a:r>
              <a:rPr lang="en-US" sz="1800" dirty="0" err="1" smtClean="0"/>
              <a:t>móc</a:t>
            </a:r>
            <a:r>
              <a:rPr lang="en-US" sz="1800" dirty="0" smtClean="0"/>
              <a:t> </a:t>
            </a:r>
            <a:r>
              <a:rPr lang="en-US" sz="1800" dirty="0" err="1" smtClean="0"/>
              <a:t>thiết</a:t>
            </a:r>
            <a:r>
              <a:rPr lang="en-US" sz="1800" dirty="0" smtClean="0"/>
              <a:t> </a:t>
            </a:r>
            <a:r>
              <a:rPr lang="en-US" sz="1800" dirty="0" err="1" smtClean="0"/>
              <a:t>bị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err="1" smtClean="0">
                <a:sym typeface="Wingdings" pitchFamily="2" charset="2"/>
              </a:rPr>
              <a:t>chủ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yếu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nguyên</a:t>
            </a:r>
            <a:r>
              <a:rPr lang="en-US" sz="1800" dirty="0" smtClean="0"/>
              <a:t> </a:t>
            </a:r>
            <a:r>
              <a:rPr lang="en-US" sz="1800" dirty="0" err="1" smtClean="0"/>
              <a:t>liệu</a:t>
            </a:r>
            <a:r>
              <a:rPr lang="en-US" sz="1800" dirty="0" smtClean="0"/>
              <a:t> </a:t>
            </a:r>
            <a:r>
              <a:rPr lang="en-US" sz="1800" dirty="0" err="1" smtClean="0"/>
              <a:t>thô</a:t>
            </a:r>
            <a:r>
              <a:rPr lang="en-US" sz="1800" dirty="0" smtClean="0"/>
              <a:t> </a:t>
            </a:r>
            <a:r>
              <a:rPr lang="en-US" sz="1800" dirty="0" err="1" smtClean="0"/>
              <a:t>hoặc</a:t>
            </a:r>
            <a:r>
              <a:rPr lang="en-US" sz="1800" dirty="0" smtClean="0"/>
              <a:t> </a:t>
            </a:r>
            <a:r>
              <a:rPr lang="en-US" sz="1800" dirty="0" err="1" smtClean="0"/>
              <a:t>sản</a:t>
            </a:r>
            <a:r>
              <a:rPr lang="en-US" sz="1800" dirty="0" smtClean="0"/>
              <a:t> </a:t>
            </a:r>
            <a:r>
              <a:rPr lang="en-US" sz="1800" dirty="0" err="1" smtClean="0"/>
              <a:t>phẩm</a:t>
            </a:r>
            <a:r>
              <a:rPr lang="en-US" sz="1800" dirty="0" smtClean="0"/>
              <a:t> </a:t>
            </a:r>
            <a:r>
              <a:rPr lang="en-US" sz="1800" dirty="0" err="1" smtClean="0"/>
              <a:t>gia</a:t>
            </a:r>
            <a:r>
              <a:rPr lang="en-US" sz="1800" dirty="0" smtClean="0"/>
              <a:t> </a:t>
            </a:r>
            <a:r>
              <a:rPr lang="en-US" sz="1800" dirty="0" err="1" smtClean="0"/>
              <a:t>công</a:t>
            </a:r>
            <a:r>
              <a:rPr lang="en-US" sz="1800" dirty="0" smtClean="0"/>
              <a:t>, </a:t>
            </a:r>
            <a:r>
              <a:rPr lang="en-US" sz="1800" dirty="0" err="1" smtClean="0"/>
              <a:t>lắp</a:t>
            </a:r>
            <a:r>
              <a:rPr lang="en-US" sz="1800" dirty="0" smtClean="0"/>
              <a:t> </a:t>
            </a:r>
            <a:r>
              <a:rPr lang="en-US" sz="1800" dirty="0" err="1" smtClean="0"/>
              <a:t>ráp</a:t>
            </a:r>
            <a:endParaRPr lang="en-US" sz="1800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2051" name="Picture 3" descr="C:\Users\DTHANG\Desktop\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56388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52" name="Picture 4" descr="C:\Users\DTHANG\Desktop\Untitled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81400"/>
            <a:ext cx="5791200" cy="30293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6248400" y="3581400"/>
            <a:ext cx="2438400" cy="2011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chủ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yếu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xăng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dầu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hóa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chất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loại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móc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bị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chủ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yếu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liệu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vào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xuất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03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48768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CHỈ SỐ CẠNH TRANH THỂ </a:t>
            </a:r>
            <a:r>
              <a:rPr lang="en-US" dirty="0" smtClean="0"/>
              <a:t>HIỆN (RCA)</a:t>
            </a:r>
            <a:endParaRPr lang="en-US" dirty="0"/>
          </a:p>
        </p:txBody>
      </p:sp>
      <p:pic>
        <p:nvPicPr>
          <p:cNvPr id="1026" name="Picture 2" descr="C:\Users\DTHANG\Desktop\Untitled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1"/>
            <a:ext cx="5334000" cy="6324600"/>
          </a:xfrm>
          <a:prstGeom prst="rect">
            <a:avLst/>
          </a:prstGeom>
          <a:noFill/>
        </p:spPr>
      </p:pic>
      <p:pic>
        <p:nvPicPr>
          <p:cNvPr id="8" name="Picture 4" descr="C:\Users\DTHANG\Desktop\Untitl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505200"/>
            <a:ext cx="3505200" cy="2638425"/>
          </a:xfrm>
          <a:prstGeom prst="rect">
            <a:avLst/>
          </a:prstGeom>
          <a:noFill/>
        </p:spPr>
      </p:pic>
      <p:sp>
        <p:nvSpPr>
          <p:cNvPr id="9" name="Text Placeholder 5"/>
          <p:cNvSpPr txBox="1">
            <a:spLocks/>
          </p:cNvSpPr>
          <p:nvPr/>
        </p:nvSpPr>
        <p:spPr>
          <a:xfrm>
            <a:off x="5791200" y="457200"/>
            <a:ext cx="2971800" cy="2895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mặt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lợi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cạnh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thủy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(03),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ngũ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cốc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(04),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quả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(05),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chè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café… (07),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(23),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gỗ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(24),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dệt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(84),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nội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(82),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(85),..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nhiên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lợi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cạnh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nhiều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mặt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hướng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giảm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53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19864" cy="680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tương</a:t>
            </a:r>
            <a:r>
              <a:rPr lang="en-US" sz="2400" dirty="0" smtClean="0"/>
              <a:t> </a:t>
            </a:r>
            <a:r>
              <a:rPr lang="en-US" sz="2400" dirty="0" err="1" smtClean="0"/>
              <a:t>đồng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khẩu</a:t>
            </a:r>
            <a:r>
              <a:rPr lang="en-US" sz="2400" dirty="0" smtClean="0"/>
              <a:t> (ES)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066800"/>
            <a:ext cx="2286000" cy="3429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600" dirty="0" err="1" smtClean="0"/>
              <a:t>Cơ</a:t>
            </a:r>
            <a:r>
              <a:rPr lang="en-US" sz="1600" dirty="0" smtClean="0"/>
              <a:t> </a:t>
            </a:r>
            <a:r>
              <a:rPr lang="en-US" sz="1600" dirty="0" err="1" smtClean="0"/>
              <a:t>cấu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Việt</a:t>
            </a:r>
            <a:r>
              <a:rPr lang="en-US" sz="1600" dirty="0" smtClean="0"/>
              <a:t> Nam </a:t>
            </a:r>
            <a:r>
              <a:rPr lang="en-US" sz="1600" dirty="0" err="1" smtClean="0"/>
              <a:t>rất</a:t>
            </a:r>
            <a:r>
              <a:rPr lang="en-US" sz="1600" dirty="0" smtClean="0"/>
              <a:t> </a:t>
            </a:r>
            <a:r>
              <a:rPr lang="en-US" sz="1600" dirty="0" err="1" smtClean="0"/>
              <a:t>tương</a:t>
            </a:r>
            <a:r>
              <a:rPr lang="en-US" sz="1600" dirty="0" smtClean="0"/>
              <a:t> </a:t>
            </a:r>
            <a:r>
              <a:rPr lang="en-US" sz="1600" dirty="0" err="1" smtClean="0"/>
              <a:t>đồng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ASEAN,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endParaRPr lang="en-US" sz="16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sym typeface="Wingdings" pitchFamily="2" charset="2"/>
              </a:rPr>
              <a:t>Mức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độ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tương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đồng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xuất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khẩu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với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Hàn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Quốc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và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Ấn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Độ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cũng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ngày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càng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tăng</a:t>
            </a:r>
            <a:endParaRPr lang="en-US" sz="16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áp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lực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cạnh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tranh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tăng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1219200"/>
          <a:ext cx="574998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89"/>
                <a:gridCol w="1260411"/>
                <a:gridCol w="1371600"/>
                <a:gridCol w="1101789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ÚC-NEW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ZEALAND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27.49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50.51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TRUNG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55.81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ẤN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ĐỘ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48.63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NHẬT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BẢN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32.74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HÀN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QUỐC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44663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2122</Words>
  <Application>Microsoft Office PowerPoint</Application>
  <PresentationFormat>On-screen Show (4:3)</PresentationFormat>
  <Paragraphs>605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Struttura predefinita</vt:lpstr>
      <vt:lpstr>PowerPoint Presentation</vt:lpstr>
      <vt:lpstr>Phân tích ngành: nông nghiệp và công nghiệp-xây dựng</vt:lpstr>
      <vt:lpstr>Nội dung  </vt:lpstr>
      <vt:lpstr>Tổng quan</vt:lpstr>
      <vt:lpstr>Tình hình xuất nhập khẩu</vt:lpstr>
      <vt:lpstr>Tỷ trọng thương mại với các đối tác chính</vt:lpstr>
      <vt:lpstr>Xuất nhập khẩu công nghiệp</vt:lpstr>
      <vt:lpstr>CHỈ SỐ CẠNH TRANH THỂ HIỆN (RCA)</vt:lpstr>
      <vt:lpstr>Chỉ số tương đồng xuất khẩu (ES) của Việt Nam với một số đối tác</vt:lpstr>
      <vt:lpstr>Chỉ số bổ trợ thương mại (TC) của Việt Nam với một số đối tác và của đối tác với Việt Nam </vt:lpstr>
      <vt:lpstr>Chỉ số cường độ thương mại (TI) của Việt Nam với một số đối tác và của đối tác với Việt Nam </vt:lpstr>
      <vt:lpstr>Chỉ số thương mại nội ngành (IIT) của một số mặt hàng xuất khẩu chủ yếu của Việt Nam với một số đối tác</vt:lpstr>
      <vt:lpstr>Chỉ số thương mại nội ngành (IIT) của một số mặt hàng xuất khẩu chủ yếu của Việt Nam với một số đối tác</vt:lpstr>
      <vt:lpstr>Chỉ số thương mại nội ngành (IIT) của một số mặt hàng xuất khẩu chủ yếu của Việt Nam với một số đối tác</vt:lpstr>
      <vt:lpstr>Một số nhận xét ban đầu</vt:lpstr>
      <vt:lpstr>Một số nhận xét ban đầu</vt:lpstr>
      <vt:lpstr>PowerPoint Presentation</vt:lpstr>
    </vt:vector>
  </TitlesOfParts>
  <Company>Universita' Luigi Bocconi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MUTRAP III</dc:title>
  <dc:creator>Universita' Luigi Bocconi</dc:creator>
  <cp:lastModifiedBy>Minh Tran</cp:lastModifiedBy>
  <cp:revision>47</cp:revision>
  <dcterms:created xsi:type="dcterms:W3CDTF">2008-09-19T10:35:50Z</dcterms:created>
  <dcterms:modified xsi:type="dcterms:W3CDTF">2014-05-18T08:19:11Z</dcterms:modified>
</cp:coreProperties>
</file>