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9" r:id="rId4"/>
    <p:sldId id="258" r:id="rId5"/>
    <p:sldId id="260" r:id="rId6"/>
    <p:sldId id="261" r:id="rId7"/>
    <p:sldId id="318" r:id="rId8"/>
    <p:sldId id="319" r:id="rId9"/>
    <p:sldId id="320" r:id="rId10"/>
    <p:sldId id="277" r:id="rId11"/>
    <p:sldId id="265" r:id="rId12"/>
    <p:sldId id="266" r:id="rId13"/>
    <p:sldId id="267" r:id="rId14"/>
    <p:sldId id="268" r:id="rId15"/>
    <p:sldId id="269" r:id="rId16"/>
    <p:sldId id="270" r:id="rId17"/>
    <p:sldId id="272" r:id="rId18"/>
    <p:sldId id="274" r:id="rId19"/>
    <p:sldId id="275" r:id="rId20"/>
    <p:sldId id="273" r:id="rId21"/>
    <p:sldId id="300" r:id="rId22"/>
    <p:sldId id="295" r:id="rId23"/>
    <p:sldId id="299" r:id="rId24"/>
    <p:sldId id="302" r:id="rId25"/>
    <p:sldId id="309" r:id="rId26"/>
    <p:sldId id="281" r:id="rId27"/>
    <p:sldId id="280" r:id="rId28"/>
    <p:sldId id="279" r:id="rId29"/>
    <p:sldId id="282" r:id="rId30"/>
    <p:sldId id="283" r:id="rId31"/>
    <p:sldId id="276" r:id="rId32"/>
    <p:sldId id="284" r:id="rId33"/>
    <p:sldId id="285" r:id="rId34"/>
    <p:sldId id="289" r:id="rId35"/>
    <p:sldId id="293" r:id="rId36"/>
    <p:sldId id="29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conghoa" initials="HCHO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6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DATA:Workshop:Tong%20ket%2030%20nam%20doi%20moi:Final%20report:Bi&#7875;u%20b&#7843;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DATA:Workshop:Tong%20ket%2030%20nam%20doi%20moi:Final%20report:Bi&#7875;u%20b&#7843;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DATA:References:Climate%20change-production%20function: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thanh:Library:Application%20Support:Microsoft:Office:Office%202011%20AutoRecovery:Workbook1%20(version%201).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thanh:Library:Application%20Support:Microsoft:Office:Office%202011%20AutoRecovery:Workbook1%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Sheet1!$B$3</c:f>
              <c:strCache>
                <c:ptCount val="1"/>
                <c:pt idx="0">
                  <c:v>N</c:v>
                </c:pt>
              </c:strCache>
            </c:strRef>
          </c:tx>
          <c:invertIfNegative val="0"/>
          <c:cat>
            <c:numRef>
              <c:f>Sheet1!$A$4:$A$9</c:f>
              <c:numCache>
                <c:formatCode>General</c:formatCode>
                <c:ptCount val="6"/>
                <c:pt idx="0">
                  <c:v>1985.0</c:v>
                </c:pt>
                <c:pt idx="1">
                  <c:v>1990.0</c:v>
                </c:pt>
                <c:pt idx="2">
                  <c:v>1995.0</c:v>
                </c:pt>
                <c:pt idx="3">
                  <c:v>2000.0</c:v>
                </c:pt>
                <c:pt idx="4">
                  <c:v>2005.0</c:v>
                </c:pt>
                <c:pt idx="5">
                  <c:v>2007.0</c:v>
                </c:pt>
              </c:numCache>
            </c:numRef>
          </c:cat>
          <c:val>
            <c:numRef>
              <c:f>Sheet1!$B$4:$B$9</c:f>
              <c:numCache>
                <c:formatCode>General</c:formatCode>
                <c:ptCount val="6"/>
                <c:pt idx="0">
                  <c:v>342.3</c:v>
                </c:pt>
                <c:pt idx="1">
                  <c:v>425.4</c:v>
                </c:pt>
                <c:pt idx="2">
                  <c:v>831.7</c:v>
                </c:pt>
                <c:pt idx="3">
                  <c:v>1332.0</c:v>
                </c:pt>
                <c:pt idx="4">
                  <c:v>1155.1</c:v>
                </c:pt>
                <c:pt idx="5">
                  <c:v>1357.5</c:v>
                </c:pt>
              </c:numCache>
            </c:numRef>
          </c:val>
        </c:ser>
        <c:ser>
          <c:idx val="1"/>
          <c:order val="1"/>
          <c:tx>
            <c:strRef>
              <c:f>Sheet1!$C$3</c:f>
              <c:strCache>
                <c:ptCount val="1"/>
                <c:pt idx="0">
                  <c:v>P2O5</c:v>
                </c:pt>
              </c:strCache>
            </c:strRef>
          </c:tx>
          <c:invertIfNegative val="0"/>
          <c:cat>
            <c:numRef>
              <c:f>Sheet1!$A$4:$A$9</c:f>
              <c:numCache>
                <c:formatCode>General</c:formatCode>
                <c:ptCount val="6"/>
                <c:pt idx="0">
                  <c:v>1985.0</c:v>
                </c:pt>
                <c:pt idx="1">
                  <c:v>1990.0</c:v>
                </c:pt>
                <c:pt idx="2">
                  <c:v>1995.0</c:v>
                </c:pt>
                <c:pt idx="3">
                  <c:v>2000.0</c:v>
                </c:pt>
                <c:pt idx="4">
                  <c:v>2005.0</c:v>
                </c:pt>
                <c:pt idx="5">
                  <c:v>2007.0</c:v>
                </c:pt>
              </c:numCache>
            </c:numRef>
          </c:cat>
          <c:val>
            <c:numRef>
              <c:f>Sheet1!$C$4:$C$9</c:f>
              <c:numCache>
                <c:formatCode>General</c:formatCode>
                <c:ptCount val="6"/>
                <c:pt idx="0">
                  <c:v>91.0</c:v>
                </c:pt>
                <c:pt idx="1">
                  <c:v>105.7</c:v>
                </c:pt>
                <c:pt idx="2">
                  <c:v>322.0</c:v>
                </c:pt>
                <c:pt idx="3">
                  <c:v>501.0</c:v>
                </c:pt>
                <c:pt idx="4">
                  <c:v>554.1</c:v>
                </c:pt>
                <c:pt idx="5">
                  <c:v>551.2</c:v>
                </c:pt>
              </c:numCache>
            </c:numRef>
          </c:val>
        </c:ser>
        <c:ser>
          <c:idx val="2"/>
          <c:order val="2"/>
          <c:tx>
            <c:strRef>
              <c:f>Sheet1!$D$3</c:f>
              <c:strCache>
                <c:ptCount val="1"/>
                <c:pt idx="0">
                  <c:v>K2O</c:v>
                </c:pt>
              </c:strCache>
            </c:strRef>
          </c:tx>
          <c:invertIfNegative val="0"/>
          <c:cat>
            <c:numRef>
              <c:f>Sheet1!$A$4:$A$9</c:f>
              <c:numCache>
                <c:formatCode>General</c:formatCode>
                <c:ptCount val="6"/>
                <c:pt idx="0">
                  <c:v>1985.0</c:v>
                </c:pt>
                <c:pt idx="1">
                  <c:v>1990.0</c:v>
                </c:pt>
                <c:pt idx="2">
                  <c:v>1995.0</c:v>
                </c:pt>
                <c:pt idx="3">
                  <c:v>2000.0</c:v>
                </c:pt>
                <c:pt idx="4">
                  <c:v>2005.0</c:v>
                </c:pt>
                <c:pt idx="5">
                  <c:v>2007.0</c:v>
                </c:pt>
              </c:numCache>
            </c:numRef>
          </c:cat>
          <c:val>
            <c:numRef>
              <c:f>Sheet1!$D$4:$D$9</c:f>
              <c:numCache>
                <c:formatCode>General</c:formatCode>
                <c:ptCount val="6"/>
                <c:pt idx="0">
                  <c:v>35.9</c:v>
                </c:pt>
                <c:pt idx="1">
                  <c:v>29.2</c:v>
                </c:pt>
                <c:pt idx="2">
                  <c:v>88.0</c:v>
                </c:pt>
                <c:pt idx="3">
                  <c:v>450.0</c:v>
                </c:pt>
                <c:pt idx="4">
                  <c:v>354.4</c:v>
                </c:pt>
                <c:pt idx="5">
                  <c:v>516.5</c:v>
                </c:pt>
              </c:numCache>
            </c:numRef>
          </c:val>
        </c:ser>
        <c:ser>
          <c:idx val="3"/>
          <c:order val="3"/>
          <c:tx>
            <c:strRef>
              <c:f>Sheet1!$E$3</c:f>
              <c:strCache>
                <c:ptCount val="1"/>
                <c:pt idx="0">
                  <c:v>NPK</c:v>
                </c:pt>
              </c:strCache>
            </c:strRef>
          </c:tx>
          <c:invertIfNegative val="0"/>
          <c:cat>
            <c:numRef>
              <c:f>Sheet1!$A$4:$A$9</c:f>
              <c:numCache>
                <c:formatCode>General</c:formatCode>
                <c:ptCount val="6"/>
                <c:pt idx="0">
                  <c:v>1985.0</c:v>
                </c:pt>
                <c:pt idx="1">
                  <c:v>1990.0</c:v>
                </c:pt>
                <c:pt idx="2">
                  <c:v>1995.0</c:v>
                </c:pt>
                <c:pt idx="3">
                  <c:v>2000.0</c:v>
                </c:pt>
                <c:pt idx="4">
                  <c:v>2005.0</c:v>
                </c:pt>
                <c:pt idx="5">
                  <c:v>2007.0</c:v>
                </c:pt>
              </c:numCache>
            </c:numRef>
          </c:cat>
          <c:val>
            <c:numRef>
              <c:f>Sheet1!$E$4:$E$9</c:f>
              <c:numCache>
                <c:formatCode>General</c:formatCode>
                <c:ptCount val="6"/>
                <c:pt idx="0">
                  <c:v>54.8</c:v>
                </c:pt>
                <c:pt idx="1">
                  <c:v>62.3</c:v>
                </c:pt>
                <c:pt idx="2">
                  <c:v>116.6</c:v>
                </c:pt>
                <c:pt idx="3">
                  <c:v>180.0</c:v>
                </c:pt>
                <c:pt idx="4">
                  <c:v>115.9</c:v>
                </c:pt>
                <c:pt idx="5">
                  <c:v>179.7</c:v>
                </c:pt>
              </c:numCache>
            </c:numRef>
          </c:val>
        </c:ser>
        <c:ser>
          <c:idx val="4"/>
          <c:order val="4"/>
          <c:tx>
            <c:strRef>
              <c:f>Sheet1!$F$3</c:f>
              <c:strCache>
                <c:ptCount val="1"/>
                <c:pt idx="0">
                  <c:v>Tổng</c:v>
                </c:pt>
              </c:strCache>
            </c:strRef>
          </c:tx>
          <c:invertIfNegative val="0"/>
          <c:cat>
            <c:numRef>
              <c:f>Sheet1!$A$4:$A$9</c:f>
              <c:numCache>
                <c:formatCode>General</c:formatCode>
                <c:ptCount val="6"/>
                <c:pt idx="0">
                  <c:v>1985.0</c:v>
                </c:pt>
                <c:pt idx="1">
                  <c:v>1990.0</c:v>
                </c:pt>
                <c:pt idx="2">
                  <c:v>1995.0</c:v>
                </c:pt>
                <c:pt idx="3">
                  <c:v>2000.0</c:v>
                </c:pt>
                <c:pt idx="4">
                  <c:v>2005.0</c:v>
                </c:pt>
                <c:pt idx="5">
                  <c:v>2007.0</c:v>
                </c:pt>
              </c:numCache>
            </c:numRef>
          </c:cat>
          <c:val>
            <c:numRef>
              <c:f>Sheet1!$F$4:$F$9</c:f>
              <c:numCache>
                <c:formatCode>General</c:formatCode>
                <c:ptCount val="6"/>
                <c:pt idx="0">
                  <c:v>524.0</c:v>
                </c:pt>
                <c:pt idx="1">
                  <c:v>622.6</c:v>
                </c:pt>
                <c:pt idx="2">
                  <c:v>1358.3</c:v>
                </c:pt>
                <c:pt idx="3">
                  <c:v>2463.0</c:v>
                </c:pt>
                <c:pt idx="4">
                  <c:v>2179.5</c:v>
                </c:pt>
                <c:pt idx="5">
                  <c:v>2604.9</c:v>
                </c:pt>
              </c:numCache>
            </c:numRef>
          </c:val>
        </c:ser>
        <c:dLbls>
          <c:showLegendKey val="0"/>
          <c:showVal val="0"/>
          <c:showCatName val="0"/>
          <c:showSerName val="0"/>
          <c:showPercent val="0"/>
          <c:showBubbleSize val="0"/>
        </c:dLbls>
        <c:gapWidth val="150"/>
        <c:axId val="-2120208488"/>
        <c:axId val="-2120211592"/>
      </c:barChart>
      <c:catAx>
        <c:axId val="-2120208488"/>
        <c:scaling>
          <c:orientation val="minMax"/>
        </c:scaling>
        <c:delete val="0"/>
        <c:axPos val="b"/>
        <c:numFmt formatCode="General" sourceLinked="1"/>
        <c:majorTickMark val="out"/>
        <c:minorTickMark val="none"/>
        <c:tickLblPos val="nextTo"/>
        <c:txPr>
          <a:bodyPr/>
          <a:lstStyle/>
          <a:p>
            <a:pPr>
              <a:defRPr b="1"/>
            </a:pPr>
            <a:endParaRPr lang="en-US"/>
          </a:p>
        </c:txPr>
        <c:crossAx val="-2120211592"/>
        <c:crosses val="autoZero"/>
        <c:auto val="1"/>
        <c:lblAlgn val="ctr"/>
        <c:lblOffset val="100"/>
        <c:noMultiLvlLbl val="0"/>
      </c:catAx>
      <c:valAx>
        <c:axId val="-2120211592"/>
        <c:scaling>
          <c:orientation val="minMax"/>
        </c:scaling>
        <c:delete val="0"/>
        <c:axPos val="l"/>
        <c:title>
          <c:tx>
            <c:rich>
              <a:bodyPr rot="-5400000" vert="horz"/>
              <a:lstStyle/>
              <a:p>
                <a:pPr>
                  <a:defRPr/>
                </a:pPr>
                <a:r>
                  <a:rPr lang="en-US"/>
                  <a:t>Lượng phân bón vô cơ (1000 tấn)</a:t>
                </a:r>
              </a:p>
            </c:rich>
          </c:tx>
          <c:layout/>
          <c:overlay val="0"/>
        </c:title>
        <c:numFmt formatCode="General" sourceLinked="1"/>
        <c:majorTickMark val="out"/>
        <c:minorTickMark val="none"/>
        <c:tickLblPos val="nextTo"/>
        <c:txPr>
          <a:bodyPr/>
          <a:lstStyle/>
          <a:p>
            <a:pPr>
              <a:defRPr b="1"/>
            </a:pPr>
            <a:endParaRPr lang="en-US"/>
          </a:p>
        </c:txPr>
        <c:crossAx val="-212020848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cked"/>
        <c:varyColors val="0"/>
        <c:ser>
          <c:idx val="1"/>
          <c:order val="0"/>
          <c:tx>
            <c:strRef>
              <c:f>Sheet1!$B$26</c:f>
              <c:strCache>
                <c:ptCount val="1"/>
                <c:pt idx="0">
                  <c:v>Sản lượng dầu thô xuất khẩu</c:v>
                </c:pt>
              </c:strCache>
            </c:strRef>
          </c:tx>
          <c:cat>
            <c:numRef>
              <c:f>Sheet1!$A$27:$A$49</c:f>
              <c:numCache>
                <c:formatCode>General</c:formatCode>
                <c:ptCount val="23"/>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numCache>
            </c:numRef>
          </c:cat>
          <c:val>
            <c:numRef>
              <c:f>Sheet1!$B$27:$B$49</c:f>
              <c:numCache>
                <c:formatCode>General</c:formatCode>
                <c:ptCount val="23"/>
                <c:pt idx="0">
                  <c:v>2.62</c:v>
                </c:pt>
                <c:pt idx="1">
                  <c:v>3.92</c:v>
                </c:pt>
                <c:pt idx="2">
                  <c:v>5.45</c:v>
                </c:pt>
                <c:pt idx="3">
                  <c:v>6.149999999999999</c:v>
                </c:pt>
                <c:pt idx="4">
                  <c:v>6.95</c:v>
                </c:pt>
                <c:pt idx="5">
                  <c:v>7.649999999999998</c:v>
                </c:pt>
                <c:pt idx="6">
                  <c:v>8.710000000000001</c:v>
                </c:pt>
                <c:pt idx="7">
                  <c:v>9.639999999999998</c:v>
                </c:pt>
                <c:pt idx="8">
                  <c:v>12.15</c:v>
                </c:pt>
                <c:pt idx="9">
                  <c:v>14.88</c:v>
                </c:pt>
                <c:pt idx="10">
                  <c:v>15.42</c:v>
                </c:pt>
                <c:pt idx="11">
                  <c:v>16.73</c:v>
                </c:pt>
                <c:pt idx="12">
                  <c:v>16.88</c:v>
                </c:pt>
                <c:pt idx="13">
                  <c:v>17.17000000000001</c:v>
                </c:pt>
                <c:pt idx="14">
                  <c:v>17.7</c:v>
                </c:pt>
                <c:pt idx="15">
                  <c:v>18.0</c:v>
                </c:pt>
                <c:pt idx="16">
                  <c:v>18.7</c:v>
                </c:pt>
                <c:pt idx="17">
                  <c:v>15.3</c:v>
                </c:pt>
                <c:pt idx="18">
                  <c:v>14.6</c:v>
                </c:pt>
                <c:pt idx="19">
                  <c:v>13.4</c:v>
                </c:pt>
                <c:pt idx="20">
                  <c:v>8.1</c:v>
                </c:pt>
                <c:pt idx="21">
                  <c:v>8.200000000000001</c:v>
                </c:pt>
                <c:pt idx="22">
                  <c:v>9.3</c:v>
                </c:pt>
              </c:numCache>
            </c:numRef>
          </c:val>
          <c:smooth val="0"/>
        </c:ser>
        <c:dLbls>
          <c:showLegendKey val="0"/>
          <c:showVal val="0"/>
          <c:showCatName val="0"/>
          <c:showSerName val="0"/>
          <c:showPercent val="0"/>
          <c:showBubbleSize val="0"/>
        </c:dLbls>
        <c:marker val="1"/>
        <c:smooth val="0"/>
        <c:axId val="-2111884904"/>
        <c:axId val="-2111881960"/>
      </c:lineChart>
      <c:catAx>
        <c:axId val="-2111884904"/>
        <c:scaling>
          <c:orientation val="minMax"/>
        </c:scaling>
        <c:delete val="0"/>
        <c:axPos val="b"/>
        <c:numFmt formatCode="General" sourceLinked="1"/>
        <c:majorTickMark val="out"/>
        <c:minorTickMark val="none"/>
        <c:tickLblPos val="nextTo"/>
        <c:txPr>
          <a:bodyPr/>
          <a:lstStyle/>
          <a:p>
            <a:pPr>
              <a:defRPr sz="1400" b="1">
                <a:latin typeface="Times New Roman"/>
                <a:cs typeface="Times New Roman"/>
              </a:defRPr>
            </a:pPr>
            <a:endParaRPr lang="en-US"/>
          </a:p>
        </c:txPr>
        <c:crossAx val="-2111881960"/>
        <c:crosses val="autoZero"/>
        <c:auto val="1"/>
        <c:lblAlgn val="ctr"/>
        <c:lblOffset val="100"/>
        <c:noMultiLvlLbl val="0"/>
      </c:catAx>
      <c:valAx>
        <c:axId val="-2111881960"/>
        <c:scaling>
          <c:orientation val="minMax"/>
        </c:scaling>
        <c:delete val="0"/>
        <c:axPos val="l"/>
        <c:title>
          <c:tx>
            <c:rich>
              <a:bodyPr rot="-5400000" vert="horz"/>
              <a:lstStyle/>
              <a:p>
                <a:pPr>
                  <a:defRPr sz="1400">
                    <a:latin typeface="Times New Roman"/>
                    <a:cs typeface="Times New Roman"/>
                  </a:defRPr>
                </a:pPr>
                <a:r>
                  <a:rPr lang="en-US" sz="1400">
                    <a:latin typeface="Times New Roman"/>
                    <a:cs typeface="Times New Roman"/>
                  </a:rPr>
                  <a:t>Sản lượng dầu thô xuất khảu (triệu tấn)</a:t>
                </a:r>
              </a:p>
            </c:rich>
          </c:tx>
          <c:layout/>
          <c:overlay val="0"/>
        </c:title>
        <c:numFmt formatCode="General" sourceLinked="1"/>
        <c:majorTickMark val="out"/>
        <c:minorTickMark val="none"/>
        <c:tickLblPos val="nextTo"/>
        <c:txPr>
          <a:bodyPr/>
          <a:lstStyle/>
          <a:p>
            <a:pPr>
              <a:defRPr b="1">
                <a:latin typeface="Times New Roman"/>
                <a:cs typeface="Times New Roman"/>
              </a:defRPr>
            </a:pPr>
            <a:endParaRPr lang="en-US"/>
          </a:p>
        </c:txPr>
        <c:crossAx val="-2111884904"/>
        <c:crosses val="autoZero"/>
        <c:crossBetween val="between"/>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v>Sản lượng khai thác (tấn)</c:v>
          </c:tx>
          <c:spPr>
            <a:ln w="47625">
              <a:noFill/>
            </a:ln>
          </c:spPr>
          <c:invertIfNegative val="0"/>
          <c:cat>
            <c:numRef>
              <c:f>Sheet2!$K$2:$K$30</c:f>
              <c:numCache>
                <c:formatCode>General</c:formatCode>
                <c:ptCount val="29"/>
                <c:pt idx="0">
                  <c:v>1980.0</c:v>
                </c:pt>
                <c:pt idx="1">
                  <c:v>1981.0</c:v>
                </c:pt>
                <c:pt idx="2">
                  <c:v>1982.0</c:v>
                </c:pt>
                <c:pt idx="3">
                  <c:v>1983.0</c:v>
                </c:pt>
                <c:pt idx="4">
                  <c:v>1984.0</c:v>
                </c:pt>
                <c:pt idx="5">
                  <c:v>1985.0</c:v>
                </c:pt>
                <c:pt idx="6">
                  <c:v>1986.0</c:v>
                </c:pt>
                <c:pt idx="7">
                  <c:v>1987.0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numCache>
            </c:numRef>
          </c:cat>
          <c:val>
            <c:numRef>
              <c:f>Sheet2!$N$2:$N$30</c:f>
              <c:numCache>
                <c:formatCode>General</c:formatCode>
                <c:ptCount val="29"/>
                <c:pt idx="0">
                  <c:v>377192.0</c:v>
                </c:pt>
                <c:pt idx="1">
                  <c:v>419740.0</c:v>
                </c:pt>
                <c:pt idx="2">
                  <c:v>470718.0</c:v>
                </c:pt>
                <c:pt idx="3">
                  <c:v>519869.0</c:v>
                </c:pt>
                <c:pt idx="4">
                  <c:v>554940.0</c:v>
                </c:pt>
                <c:pt idx="5">
                  <c:v>576860.0</c:v>
                </c:pt>
                <c:pt idx="6">
                  <c:v>597717.0</c:v>
                </c:pt>
                <c:pt idx="7">
                  <c:v>640569.0</c:v>
                </c:pt>
                <c:pt idx="8">
                  <c:v>672130.0</c:v>
                </c:pt>
                <c:pt idx="9">
                  <c:v>712377.0</c:v>
                </c:pt>
                <c:pt idx="10">
                  <c:v>721681.0</c:v>
                </c:pt>
                <c:pt idx="11">
                  <c:v>798057.0</c:v>
                </c:pt>
                <c:pt idx="12">
                  <c:v>889998.0</c:v>
                </c:pt>
                <c:pt idx="13">
                  <c:v>928860.0</c:v>
                </c:pt>
                <c:pt idx="14">
                  <c:v>962500.0</c:v>
                </c:pt>
                <c:pt idx="15">
                  <c:v>1.07863E6</c:v>
                </c:pt>
                <c:pt idx="16">
                  <c:v>1.13066E6</c:v>
                </c:pt>
                <c:pt idx="17">
                  <c:v>1.2128E6</c:v>
                </c:pt>
                <c:pt idx="18">
                  <c:v>1.28059E6</c:v>
                </c:pt>
                <c:pt idx="19">
                  <c:v>1.367393E6</c:v>
                </c:pt>
                <c:pt idx="20">
                  <c:v>1.4348E6</c:v>
                </c:pt>
                <c:pt idx="21">
                  <c:v>1.8561E6</c:v>
                </c:pt>
                <c:pt idx="22">
                  <c:v>1.94E6</c:v>
                </c:pt>
                <c:pt idx="23">
                  <c:v>1.9879E6</c:v>
                </c:pt>
                <c:pt idx="24">
                  <c:v>2.0266E6</c:v>
                </c:pt>
                <c:pt idx="25">
                  <c:v>2.0745E6</c:v>
                </c:pt>
                <c:pt idx="26">
                  <c:v>2.1364E6</c:v>
                </c:pt>
                <c:pt idx="27">
                  <c:v>2.2805E6</c:v>
                </c:pt>
                <c:pt idx="28">
                  <c:v>2.4208E6</c:v>
                </c:pt>
              </c:numCache>
            </c:numRef>
          </c:val>
        </c:ser>
        <c:dLbls>
          <c:showLegendKey val="0"/>
          <c:showVal val="0"/>
          <c:showCatName val="0"/>
          <c:showSerName val="0"/>
          <c:showPercent val="0"/>
          <c:showBubbleSize val="0"/>
        </c:dLbls>
        <c:gapWidth val="150"/>
        <c:axId val="-2112173896"/>
        <c:axId val="-2112157736"/>
      </c:barChart>
      <c:scatterChart>
        <c:scatterStyle val="lineMarker"/>
        <c:varyColors val="0"/>
        <c:ser>
          <c:idx val="1"/>
          <c:order val="1"/>
          <c:tx>
            <c:v>CPUE (tấn/CV)</c:v>
          </c:tx>
          <c:spPr>
            <a:ln w="47625">
              <a:solidFill>
                <a:srgbClr val="FF0000"/>
              </a:solidFill>
            </a:ln>
          </c:spPr>
          <c:xVal>
            <c:numRef>
              <c:f>Sheet2!$K$2:$K$30</c:f>
              <c:numCache>
                <c:formatCode>General</c:formatCode>
                <c:ptCount val="29"/>
                <c:pt idx="0">
                  <c:v>1980.0</c:v>
                </c:pt>
                <c:pt idx="1">
                  <c:v>1981.0</c:v>
                </c:pt>
                <c:pt idx="2">
                  <c:v>1982.0</c:v>
                </c:pt>
                <c:pt idx="3">
                  <c:v>1983.0</c:v>
                </c:pt>
                <c:pt idx="4">
                  <c:v>1984.0</c:v>
                </c:pt>
                <c:pt idx="5">
                  <c:v>1985.0</c:v>
                </c:pt>
                <c:pt idx="6">
                  <c:v>1986.0</c:v>
                </c:pt>
                <c:pt idx="7">
                  <c:v>1987.0</c:v>
                </c:pt>
                <c:pt idx="8">
                  <c:v>1990.0</c:v>
                </c:pt>
                <c:pt idx="9">
                  <c:v>1991.0</c:v>
                </c:pt>
                <c:pt idx="10">
                  <c:v>1992.0</c:v>
                </c:pt>
                <c:pt idx="11">
                  <c:v>1993.0</c:v>
                </c:pt>
                <c:pt idx="12">
                  <c:v>1994.0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numCache>
            </c:numRef>
          </c:xVal>
          <c:yVal>
            <c:numRef>
              <c:f>Sheet2!$P$2:$P$30</c:f>
              <c:numCache>
                <c:formatCode>0.00</c:formatCode>
                <c:ptCount val="29"/>
                <c:pt idx="0">
                  <c:v>0.830974962272672</c:v>
                </c:pt>
                <c:pt idx="1">
                  <c:v>0.831055520180844</c:v>
                </c:pt>
                <c:pt idx="2">
                  <c:v>0.802884656318913</c:v>
                </c:pt>
                <c:pt idx="3">
                  <c:v>0.792699944518233</c:v>
                </c:pt>
                <c:pt idx="4">
                  <c:v>0.779138797886448</c:v>
                </c:pt>
                <c:pt idx="5">
                  <c:v>0.78910460251046</c:v>
                </c:pt>
                <c:pt idx="6">
                  <c:v>0.731518203979993</c:v>
                </c:pt>
                <c:pt idx="7">
                  <c:v>0.674805533093365</c:v>
                </c:pt>
                <c:pt idx="8">
                  <c:v>0.518416404956122</c:v>
                </c:pt>
                <c:pt idx="9">
                  <c:v>0.520766918725778</c:v>
                </c:pt>
                <c:pt idx="10">
                  <c:v>0.382384785385535</c:v>
                </c:pt>
                <c:pt idx="11">
                  <c:v>0.309286837647205</c:v>
                </c:pt>
                <c:pt idx="12">
                  <c:v>0.261222341493819</c:v>
                </c:pt>
                <c:pt idx="13">
                  <c:v>0.251461333333333</c:v>
                </c:pt>
                <c:pt idx="14">
                  <c:v>0.24442784074009</c:v>
                </c:pt>
                <c:pt idx="15">
                  <c:v>0.203887567567568</c:v>
                </c:pt>
                <c:pt idx="16">
                  <c:v>0.155360120204823</c:v>
                </c:pt>
                <c:pt idx="17">
                  <c:v>0.149768929276357</c:v>
                </c:pt>
                <c:pt idx="18">
                  <c:v>0.118406885073196</c:v>
                </c:pt>
                <c:pt idx="19">
                  <c:v>0.101325506497246</c:v>
                </c:pt>
                <c:pt idx="20">
                  <c:v>0.0934021565658379</c:v>
                </c:pt>
                <c:pt idx="21">
                  <c:v>0.0919980487804878</c:v>
                </c:pt>
                <c:pt idx="22">
                  <c:v>0.089807619047619</c:v>
                </c:pt>
                <c:pt idx="23">
                  <c:v>0.089807619047619</c:v>
                </c:pt>
                <c:pt idx="24">
                  <c:v>0.0824283216783217</c:v>
                </c:pt>
                <c:pt idx="25">
                  <c:v>0.0728310484649546</c:v>
                </c:pt>
                <c:pt idx="26">
                  <c:v>0.0718460952380952</c:v>
                </c:pt>
                <c:pt idx="27">
                  <c:v>0.0616326797385621</c:v>
                </c:pt>
                <c:pt idx="28">
                  <c:v>0.0616024824432468</c:v>
                </c:pt>
              </c:numCache>
            </c:numRef>
          </c:yVal>
          <c:smooth val="0"/>
        </c:ser>
        <c:dLbls>
          <c:showLegendKey val="0"/>
          <c:showVal val="0"/>
          <c:showCatName val="0"/>
          <c:showSerName val="0"/>
          <c:showPercent val="0"/>
          <c:showBubbleSize val="0"/>
        </c:dLbls>
        <c:axId val="-2112119288"/>
        <c:axId val="-2112129080"/>
      </c:scatterChart>
      <c:valAx>
        <c:axId val="-2112119288"/>
        <c:scaling>
          <c:orientation val="minMax"/>
          <c:max val="2010.0"/>
          <c:min val="1980.0"/>
        </c:scaling>
        <c:delete val="0"/>
        <c:axPos val="b"/>
        <c:numFmt formatCode="General" sourceLinked="1"/>
        <c:majorTickMark val="out"/>
        <c:minorTickMark val="none"/>
        <c:tickLblPos val="nextTo"/>
        <c:txPr>
          <a:bodyPr/>
          <a:lstStyle/>
          <a:p>
            <a:pPr>
              <a:defRPr sz="1200" b="1">
                <a:latin typeface="Times New Roman"/>
                <a:cs typeface="Times New Roman"/>
              </a:defRPr>
            </a:pPr>
            <a:endParaRPr lang="en-US"/>
          </a:p>
        </c:txPr>
        <c:crossAx val="-2112129080"/>
        <c:crosses val="autoZero"/>
        <c:crossBetween val="midCat"/>
        <c:majorUnit val="5.0"/>
        <c:minorUnit val="1.0"/>
      </c:valAx>
      <c:valAx>
        <c:axId val="-2112129080"/>
        <c:scaling>
          <c:orientation val="minMax"/>
        </c:scaling>
        <c:delete val="0"/>
        <c:axPos val="l"/>
        <c:title>
          <c:tx>
            <c:rich>
              <a:bodyPr rot="-5400000" vert="horz"/>
              <a:lstStyle/>
              <a:p>
                <a:pPr>
                  <a:defRPr sz="1200" b="1">
                    <a:latin typeface="Times New Roman"/>
                    <a:cs typeface="Times New Roman"/>
                  </a:defRPr>
                </a:pPr>
                <a:r>
                  <a:rPr lang="en-US" sz="1200" b="1">
                    <a:latin typeface="Times New Roman"/>
                    <a:cs typeface="Times New Roman"/>
                  </a:rPr>
                  <a:t>CPUE (tấn/CV)</a:t>
                </a:r>
              </a:p>
            </c:rich>
          </c:tx>
          <c:layout/>
          <c:overlay val="0"/>
        </c:title>
        <c:numFmt formatCode="0.00" sourceLinked="1"/>
        <c:majorTickMark val="out"/>
        <c:minorTickMark val="none"/>
        <c:tickLblPos val="nextTo"/>
        <c:txPr>
          <a:bodyPr/>
          <a:lstStyle/>
          <a:p>
            <a:pPr>
              <a:defRPr sz="1200" b="1"/>
            </a:pPr>
            <a:endParaRPr lang="en-US"/>
          </a:p>
        </c:txPr>
        <c:crossAx val="-2112119288"/>
        <c:crossesAt val="1980.0"/>
        <c:crossBetween val="midCat"/>
        <c:majorUnit val="0.2"/>
      </c:valAx>
      <c:valAx>
        <c:axId val="-2112157736"/>
        <c:scaling>
          <c:orientation val="minMax"/>
          <c:max val="2.5E6"/>
        </c:scaling>
        <c:delete val="0"/>
        <c:axPos val="r"/>
        <c:numFmt formatCode="General" sourceLinked="1"/>
        <c:majorTickMark val="out"/>
        <c:minorTickMark val="none"/>
        <c:tickLblPos val="nextTo"/>
        <c:txPr>
          <a:bodyPr/>
          <a:lstStyle/>
          <a:p>
            <a:pPr>
              <a:defRPr sz="1200" b="1">
                <a:latin typeface="Times New Roman"/>
                <a:cs typeface="Times New Roman"/>
              </a:defRPr>
            </a:pPr>
            <a:endParaRPr lang="en-US"/>
          </a:p>
        </c:txPr>
        <c:crossAx val="-2112173896"/>
        <c:crosses val="max"/>
        <c:crossBetween val="between"/>
        <c:dispUnits>
          <c:builtInUnit val="thousands"/>
          <c:dispUnitsLbl>
            <c:layout/>
            <c:tx>
              <c:rich>
                <a:bodyPr/>
                <a:lstStyle/>
                <a:p>
                  <a:pPr>
                    <a:defRPr sz="1200">
                      <a:latin typeface="Times New Roman"/>
                      <a:cs typeface="Times New Roman"/>
                    </a:defRPr>
                  </a:pPr>
                  <a:r>
                    <a:rPr lang="en-US" sz="1200">
                      <a:latin typeface="Times New Roman"/>
                      <a:cs typeface="Times New Roman"/>
                    </a:rPr>
                    <a:t>Sản lượng (1000 tấn)</a:t>
                  </a:r>
                </a:p>
              </c:rich>
            </c:tx>
          </c:dispUnitsLbl>
        </c:dispUnits>
      </c:valAx>
      <c:catAx>
        <c:axId val="-2112173896"/>
        <c:scaling>
          <c:orientation val="minMax"/>
        </c:scaling>
        <c:delete val="1"/>
        <c:axPos val="b"/>
        <c:numFmt formatCode="General" sourceLinked="1"/>
        <c:majorTickMark val="out"/>
        <c:minorTickMark val="none"/>
        <c:tickLblPos val="nextTo"/>
        <c:crossAx val="-2112157736"/>
        <c:crosses val="autoZero"/>
        <c:auto val="1"/>
        <c:lblAlgn val="ctr"/>
        <c:lblOffset val="100"/>
        <c:noMultiLvlLbl val="0"/>
      </c:catAx>
    </c:plotArea>
    <c:legend>
      <c:legendPos val="b"/>
      <c:layout/>
      <c:overlay val="0"/>
      <c:txPr>
        <a:bodyPr/>
        <a:lstStyle/>
        <a:p>
          <a:pPr>
            <a:defRPr sz="1200" b="0">
              <a:latin typeface="Times New Roman"/>
              <a:cs typeface="Times New Roman"/>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Sheet1!$G$2</c:f>
              <c:strCache>
                <c:ptCount val="1"/>
                <c:pt idx="0">
                  <c:v>Sản lượng thực tế</c:v>
                </c:pt>
              </c:strCache>
            </c:strRef>
          </c:tx>
          <c:spPr>
            <a:ln w="47625">
              <a:noFill/>
            </a:ln>
          </c:spPr>
          <c:xVal>
            <c:numRef>
              <c:f>Sheet1!$F$3:$F$37</c:f>
              <c:numCache>
                <c:formatCode>0</c:formatCode>
                <c:ptCount val="35"/>
                <c:pt idx="0">
                  <c:v>573645.0</c:v>
                </c:pt>
                <c:pt idx="1">
                  <c:v>486534.0</c:v>
                </c:pt>
                <c:pt idx="2">
                  <c:v>511899.0</c:v>
                </c:pt>
                <c:pt idx="3">
                  <c:v>475000.0</c:v>
                </c:pt>
                <c:pt idx="4">
                  <c:v>453915.0</c:v>
                </c:pt>
                <c:pt idx="5">
                  <c:v>453871.0</c:v>
                </c:pt>
                <c:pt idx="6">
                  <c:v>469796.0</c:v>
                </c:pt>
                <c:pt idx="7">
                  <c:v>475832.0</c:v>
                </c:pt>
                <c:pt idx="8">
                  <c:v>484114.0</c:v>
                </c:pt>
                <c:pt idx="9">
                  <c:v>478000.0</c:v>
                </c:pt>
                <c:pt idx="10">
                  <c:v>515629.0</c:v>
                </c:pt>
                <c:pt idx="11">
                  <c:v>558964.0</c:v>
                </c:pt>
                <c:pt idx="12">
                  <c:v>625774.5</c:v>
                </c:pt>
                <c:pt idx="13">
                  <c:v>692585.0</c:v>
                </c:pt>
                <c:pt idx="14">
                  <c:v>727585.0</c:v>
                </c:pt>
                <c:pt idx="15">
                  <c:v>724301.0</c:v>
                </c:pt>
                <c:pt idx="16">
                  <c:v>986420.0</c:v>
                </c:pt>
                <c:pt idx="17">
                  <c:v>1.219554E6</c:v>
                </c:pt>
                <c:pt idx="18">
                  <c:v>1.44395E6</c:v>
                </c:pt>
                <c:pt idx="19">
                  <c:v>1.5E6</c:v>
                </c:pt>
                <c:pt idx="20">
                  <c:v>1.543163E6</c:v>
                </c:pt>
                <c:pt idx="21">
                  <c:v>1.85E6</c:v>
                </c:pt>
                <c:pt idx="22">
                  <c:v>2.427856E6</c:v>
                </c:pt>
                <c:pt idx="23">
                  <c:v>2.518493E6</c:v>
                </c:pt>
                <c:pt idx="24">
                  <c:v>3.185558E6</c:v>
                </c:pt>
                <c:pt idx="25">
                  <c:v>3.722577E6</c:v>
                </c:pt>
                <c:pt idx="26">
                  <c:v>4.038365E6</c:v>
                </c:pt>
                <c:pt idx="27">
                  <c:v>4.1E6</c:v>
                </c:pt>
                <c:pt idx="28">
                  <c:v>4.2E6</c:v>
                </c:pt>
                <c:pt idx="29">
                  <c:v>4.2E6</c:v>
                </c:pt>
                <c:pt idx="30">
                  <c:v>4.576E6</c:v>
                </c:pt>
                <c:pt idx="31">
                  <c:v>5.179E6</c:v>
                </c:pt>
                <c:pt idx="32">
                  <c:v>5.25E6</c:v>
                </c:pt>
                <c:pt idx="33">
                  <c:v>6.12E6</c:v>
                </c:pt>
                <c:pt idx="34">
                  <c:v>6.123E6</c:v>
                </c:pt>
              </c:numCache>
            </c:numRef>
          </c:xVal>
          <c:yVal>
            <c:numRef>
              <c:f>Sheet1!$G$3:$G$37</c:f>
              <c:numCache>
                <c:formatCode>General</c:formatCode>
                <c:ptCount val="35"/>
                <c:pt idx="0">
                  <c:v>607000.0</c:v>
                </c:pt>
                <c:pt idx="1">
                  <c:v>595000.0</c:v>
                </c:pt>
                <c:pt idx="2">
                  <c:v>526000.0</c:v>
                </c:pt>
                <c:pt idx="3">
                  <c:v>458861.0</c:v>
                </c:pt>
                <c:pt idx="4" formatCode="0">
                  <c:v>377192.0</c:v>
                </c:pt>
                <c:pt idx="5" formatCode="0">
                  <c:v>419740.0</c:v>
                </c:pt>
                <c:pt idx="6" formatCode="0">
                  <c:v>470718.0</c:v>
                </c:pt>
                <c:pt idx="7" formatCode="0">
                  <c:v>519869.0</c:v>
                </c:pt>
                <c:pt idx="8" formatCode="0">
                  <c:v>554940.0</c:v>
                </c:pt>
                <c:pt idx="9" formatCode="0">
                  <c:v>576860.0</c:v>
                </c:pt>
                <c:pt idx="10" formatCode="0">
                  <c:v>597717.0</c:v>
                </c:pt>
                <c:pt idx="11" formatCode="0">
                  <c:v>640569.0</c:v>
                </c:pt>
                <c:pt idx="12" formatCode="0">
                  <c:v>662861.0</c:v>
                </c:pt>
                <c:pt idx="13" formatCode="0">
                  <c:v>661365.0</c:v>
                </c:pt>
                <c:pt idx="14" formatCode="0">
                  <c:v>672130.0</c:v>
                </c:pt>
                <c:pt idx="15" formatCode="0">
                  <c:v>712377.0</c:v>
                </c:pt>
                <c:pt idx="16" formatCode="0">
                  <c:v>721681.0</c:v>
                </c:pt>
                <c:pt idx="17" formatCode="0">
                  <c:v>798057.0</c:v>
                </c:pt>
                <c:pt idx="18" formatCode="0">
                  <c:v>889998.0</c:v>
                </c:pt>
                <c:pt idx="19" formatCode="0">
                  <c:v>928860.0</c:v>
                </c:pt>
                <c:pt idx="20" formatCode="0">
                  <c:v>962500.0</c:v>
                </c:pt>
                <c:pt idx="21" formatCode="0">
                  <c:v>1.07863E6</c:v>
                </c:pt>
                <c:pt idx="22" formatCode="0">
                  <c:v>1.13066E6</c:v>
                </c:pt>
                <c:pt idx="23" formatCode="0">
                  <c:v>1.2128E6</c:v>
                </c:pt>
                <c:pt idx="24" formatCode="0">
                  <c:v>1.28059E6</c:v>
                </c:pt>
                <c:pt idx="25" formatCode="0">
                  <c:v>1.367393E6</c:v>
                </c:pt>
                <c:pt idx="26" formatCode="0">
                  <c:v>1.4348E6</c:v>
                </c:pt>
                <c:pt idx="27" formatCode="0">
                  <c:v>1.8561E6</c:v>
                </c:pt>
                <c:pt idx="28" formatCode="0">
                  <c:v>1.94E6</c:v>
                </c:pt>
                <c:pt idx="29" formatCode="0">
                  <c:v>1.9879E6</c:v>
                </c:pt>
                <c:pt idx="30" formatCode="0">
                  <c:v>2.0266E6</c:v>
                </c:pt>
                <c:pt idx="31" formatCode="0">
                  <c:v>2.0745E6</c:v>
                </c:pt>
                <c:pt idx="32" formatCode="0">
                  <c:v>2.1364E6</c:v>
                </c:pt>
                <c:pt idx="33" formatCode="0">
                  <c:v>2.2805E6</c:v>
                </c:pt>
                <c:pt idx="34" formatCode="0">
                  <c:v>2.4208E6</c:v>
                </c:pt>
              </c:numCache>
            </c:numRef>
          </c:yVal>
          <c:smooth val="0"/>
        </c:ser>
        <c:ser>
          <c:idx val="1"/>
          <c:order val="1"/>
          <c:tx>
            <c:strRef>
              <c:f>Sheet1!$H$2</c:f>
              <c:strCache>
                <c:ptCount val="1"/>
                <c:pt idx="0">
                  <c:v>Sản lượng bền vững</c:v>
                </c:pt>
              </c:strCache>
            </c:strRef>
          </c:tx>
          <c:spPr>
            <a:ln w="19050">
              <a:solidFill>
                <a:schemeClr val="tx1"/>
              </a:solidFill>
            </a:ln>
          </c:spPr>
          <c:marker>
            <c:symbol val="none"/>
          </c:marker>
          <c:xVal>
            <c:numRef>
              <c:f>Sheet1!$F$3:$F$37</c:f>
              <c:numCache>
                <c:formatCode>0</c:formatCode>
                <c:ptCount val="35"/>
                <c:pt idx="0">
                  <c:v>573645.0</c:v>
                </c:pt>
                <c:pt idx="1">
                  <c:v>486534.0</c:v>
                </c:pt>
                <c:pt idx="2">
                  <c:v>511899.0</c:v>
                </c:pt>
                <c:pt idx="3">
                  <c:v>475000.0</c:v>
                </c:pt>
                <c:pt idx="4">
                  <c:v>453915.0</c:v>
                </c:pt>
                <c:pt idx="5">
                  <c:v>453871.0</c:v>
                </c:pt>
                <c:pt idx="6">
                  <c:v>469796.0</c:v>
                </c:pt>
                <c:pt idx="7">
                  <c:v>475832.0</c:v>
                </c:pt>
                <c:pt idx="8">
                  <c:v>484114.0</c:v>
                </c:pt>
                <c:pt idx="9">
                  <c:v>478000.0</c:v>
                </c:pt>
                <c:pt idx="10">
                  <c:v>515629.0</c:v>
                </c:pt>
                <c:pt idx="11">
                  <c:v>558964.0</c:v>
                </c:pt>
                <c:pt idx="12">
                  <c:v>625774.5</c:v>
                </c:pt>
                <c:pt idx="13">
                  <c:v>692585.0</c:v>
                </c:pt>
                <c:pt idx="14">
                  <c:v>727585.0</c:v>
                </c:pt>
                <c:pt idx="15">
                  <c:v>724301.0</c:v>
                </c:pt>
                <c:pt idx="16">
                  <c:v>986420.0</c:v>
                </c:pt>
                <c:pt idx="17">
                  <c:v>1.219554E6</c:v>
                </c:pt>
                <c:pt idx="18">
                  <c:v>1.44395E6</c:v>
                </c:pt>
                <c:pt idx="19">
                  <c:v>1.5E6</c:v>
                </c:pt>
                <c:pt idx="20">
                  <c:v>1.543163E6</c:v>
                </c:pt>
                <c:pt idx="21">
                  <c:v>1.85E6</c:v>
                </c:pt>
                <c:pt idx="22">
                  <c:v>2.427856E6</c:v>
                </c:pt>
                <c:pt idx="23">
                  <c:v>2.518493E6</c:v>
                </c:pt>
                <c:pt idx="24">
                  <c:v>3.185558E6</c:v>
                </c:pt>
                <c:pt idx="25">
                  <c:v>3.722577E6</c:v>
                </c:pt>
                <c:pt idx="26">
                  <c:v>4.038365E6</c:v>
                </c:pt>
                <c:pt idx="27">
                  <c:v>4.1E6</c:v>
                </c:pt>
                <c:pt idx="28">
                  <c:v>4.2E6</c:v>
                </c:pt>
                <c:pt idx="29">
                  <c:v>4.2E6</c:v>
                </c:pt>
                <c:pt idx="30">
                  <c:v>4.576E6</c:v>
                </c:pt>
                <c:pt idx="31">
                  <c:v>5.179E6</c:v>
                </c:pt>
                <c:pt idx="32">
                  <c:v>5.25E6</c:v>
                </c:pt>
                <c:pt idx="33">
                  <c:v>6.12E6</c:v>
                </c:pt>
                <c:pt idx="34">
                  <c:v>6.123E6</c:v>
                </c:pt>
              </c:numCache>
            </c:numRef>
          </c:xVal>
          <c:yVal>
            <c:numRef>
              <c:f>Sheet1!$H$3:$H$37</c:f>
              <c:numCache>
                <c:formatCode>0</c:formatCode>
                <c:ptCount val="35"/>
                <c:pt idx="0">
                  <c:v>554942.4262509754</c:v>
                </c:pt>
                <c:pt idx="1">
                  <c:v>475799.7881601242</c:v>
                </c:pt>
                <c:pt idx="2">
                  <c:v>499034.0674616789</c:v>
                </c:pt>
                <c:pt idx="3">
                  <c:v>465183.175</c:v>
                </c:pt>
                <c:pt idx="4">
                  <c:v>445692.0052257749</c:v>
                </c:pt>
                <c:pt idx="5">
                  <c:v>445651.2187264361</c:v>
                </c:pt>
                <c:pt idx="6">
                  <c:v>460382.5490924642</c:v>
                </c:pt>
                <c:pt idx="7">
                  <c:v>465950.0770968957</c:v>
                </c:pt>
                <c:pt idx="8">
                  <c:v>473574.937947484</c:v>
                </c:pt>
                <c:pt idx="9">
                  <c:v>467947.66</c:v>
                </c:pt>
                <c:pt idx="10">
                  <c:v>502437.607089439</c:v>
                </c:pt>
                <c:pt idx="11">
                  <c:v>541733.0157631841</c:v>
                </c:pt>
                <c:pt idx="12">
                  <c:v>601425.1670891198</c:v>
                </c:pt>
                <c:pt idx="13">
                  <c:v>660037.116830775</c:v>
                </c:pt>
                <c:pt idx="14">
                  <c:v>690310.9768807754</c:v>
                </c:pt>
                <c:pt idx="15">
                  <c:v>687483.0266372794</c:v>
                </c:pt>
                <c:pt idx="16">
                  <c:v>904992.1929755983</c:v>
                </c:pt>
                <c:pt idx="17">
                  <c:v>1.08447859660316E6</c:v>
                </c:pt>
                <c:pt idx="18">
                  <c:v>1.2448149276975E6</c:v>
                </c:pt>
                <c:pt idx="19">
                  <c:v>1.282962E6</c:v>
                </c:pt>
                <c:pt idx="20">
                  <c:v>1.31182014631115E6</c:v>
                </c:pt>
                <c:pt idx="21">
                  <c:v>1.5039723E6</c:v>
                </c:pt>
                <c:pt idx="22">
                  <c:v>1.80398786808294E6</c:v>
                </c:pt>
                <c:pt idx="23">
                  <c:v>1.84371404442707E6</c:v>
                </c:pt>
                <c:pt idx="24">
                  <c:v>2.07493066652896E6</c:v>
                </c:pt>
                <c:pt idx="25">
                  <c:v>2.18283049218359E6</c:v>
                </c:pt>
                <c:pt idx="26">
                  <c:v>2.21369372225977E6</c:v>
                </c:pt>
                <c:pt idx="27">
                  <c:v>2.2169028E6</c:v>
                </c:pt>
                <c:pt idx="28">
                  <c:v>2.2201536E6</c:v>
                </c:pt>
                <c:pt idx="29">
                  <c:v>2.2201536E6</c:v>
                </c:pt>
                <c:pt idx="30">
                  <c:v>2.210720512E6</c:v>
                </c:pt>
                <c:pt idx="31">
                  <c:v>2.124161671E6</c:v>
                </c:pt>
                <c:pt idx="32">
                  <c:v>2.1081795E6</c:v>
                </c:pt>
                <c:pt idx="33">
                  <c:v>1.81328256E6</c:v>
                </c:pt>
                <c:pt idx="34">
                  <c:v>1.811948775E6</c:v>
                </c:pt>
              </c:numCache>
            </c:numRef>
          </c:yVal>
          <c:smooth val="0"/>
        </c:ser>
        <c:dLbls>
          <c:showLegendKey val="0"/>
          <c:showVal val="0"/>
          <c:showCatName val="0"/>
          <c:showSerName val="0"/>
          <c:showPercent val="0"/>
          <c:showBubbleSize val="0"/>
        </c:dLbls>
        <c:axId val="2131678184"/>
        <c:axId val="2131683960"/>
      </c:scatterChart>
      <c:valAx>
        <c:axId val="2131678184"/>
        <c:scaling>
          <c:orientation val="minMax"/>
        </c:scaling>
        <c:delete val="0"/>
        <c:axPos val="b"/>
        <c:numFmt formatCode="0" sourceLinked="1"/>
        <c:majorTickMark val="out"/>
        <c:minorTickMark val="none"/>
        <c:tickLblPos val="nextTo"/>
        <c:txPr>
          <a:bodyPr/>
          <a:lstStyle/>
          <a:p>
            <a:pPr>
              <a:defRPr sz="1200" b="0">
                <a:latin typeface="Times New Roman"/>
                <a:cs typeface="Times New Roman"/>
              </a:defRPr>
            </a:pPr>
            <a:endParaRPr lang="en-US"/>
          </a:p>
        </c:txPr>
        <c:crossAx val="2131683960"/>
        <c:crosses val="autoZero"/>
        <c:crossBetween val="midCat"/>
        <c:dispUnits>
          <c:builtInUnit val="millions"/>
          <c:dispUnitsLbl>
            <c:layout/>
            <c:tx>
              <c:rich>
                <a:bodyPr/>
                <a:lstStyle/>
                <a:p>
                  <a:pPr>
                    <a:defRPr sz="1200" b="0">
                      <a:latin typeface="Times New Roman"/>
                      <a:cs typeface="Times New Roman"/>
                    </a:defRPr>
                  </a:pPr>
                  <a:r>
                    <a:rPr lang="en-US" sz="1200" b="0">
                      <a:latin typeface="Times New Roman"/>
                      <a:cs typeface="Times New Roman"/>
                    </a:rPr>
                    <a:t>Cường lực khai thác (triệu HP)</a:t>
                  </a:r>
                </a:p>
              </c:rich>
            </c:tx>
          </c:dispUnitsLbl>
        </c:dispUnits>
      </c:valAx>
      <c:valAx>
        <c:axId val="2131683960"/>
        <c:scaling>
          <c:orientation val="minMax"/>
        </c:scaling>
        <c:delete val="0"/>
        <c:axPos val="l"/>
        <c:numFmt formatCode="General" sourceLinked="1"/>
        <c:majorTickMark val="out"/>
        <c:minorTickMark val="none"/>
        <c:tickLblPos val="nextTo"/>
        <c:txPr>
          <a:bodyPr/>
          <a:lstStyle/>
          <a:p>
            <a:pPr>
              <a:defRPr sz="1200" b="0">
                <a:latin typeface="Times New Roman"/>
                <a:cs typeface="Times New Roman"/>
              </a:defRPr>
            </a:pPr>
            <a:endParaRPr lang="en-US"/>
          </a:p>
        </c:txPr>
        <c:crossAx val="2131678184"/>
        <c:crosses val="autoZero"/>
        <c:crossBetween val="midCat"/>
        <c:dispUnits>
          <c:builtInUnit val="millions"/>
          <c:dispUnitsLbl>
            <c:layout/>
            <c:tx>
              <c:rich>
                <a:bodyPr/>
                <a:lstStyle/>
                <a:p>
                  <a:pPr>
                    <a:defRPr sz="1200" b="0">
                      <a:latin typeface="Times New Roman"/>
                      <a:cs typeface="Times New Roman"/>
                    </a:defRPr>
                  </a:pPr>
                  <a:r>
                    <a:rPr lang="en-US" sz="1200" b="0">
                      <a:latin typeface="Times New Roman"/>
                      <a:cs typeface="Times New Roman"/>
                    </a:rPr>
                    <a:t>Sản lượng (triệu tấn)</a:t>
                  </a:r>
                </a:p>
              </c:rich>
            </c:tx>
          </c:dispUnitsLbl>
        </c:dispUnits>
      </c:valAx>
    </c:plotArea>
    <c:legend>
      <c:legendPos val="t"/>
      <c:layout/>
      <c:overlay val="0"/>
      <c:txPr>
        <a:bodyPr/>
        <a:lstStyle/>
        <a:p>
          <a:pPr>
            <a:defRPr sz="1200" b="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2"/>
          <c:order val="0"/>
          <c:tx>
            <c:strRef>
              <c:f>Sheet1!$I$2</c:f>
              <c:strCache>
                <c:ptCount val="1"/>
                <c:pt idx="0">
                  <c:v>TR</c:v>
                </c:pt>
              </c:strCache>
            </c:strRef>
          </c:tx>
          <c:spPr>
            <a:ln w="19050">
              <a:solidFill>
                <a:schemeClr val="tx1"/>
              </a:solidFill>
            </a:ln>
          </c:spPr>
          <c:marker>
            <c:symbol val="none"/>
          </c:marker>
          <c:xVal>
            <c:numRef>
              <c:f>Sheet1!$F$3:$F$37</c:f>
              <c:numCache>
                <c:formatCode>0</c:formatCode>
                <c:ptCount val="35"/>
                <c:pt idx="0">
                  <c:v>573645.0</c:v>
                </c:pt>
                <c:pt idx="1">
                  <c:v>486534.0</c:v>
                </c:pt>
                <c:pt idx="2">
                  <c:v>511899.0</c:v>
                </c:pt>
                <c:pt idx="3">
                  <c:v>475000.0</c:v>
                </c:pt>
                <c:pt idx="4">
                  <c:v>453915.0</c:v>
                </c:pt>
                <c:pt idx="5">
                  <c:v>453871.0</c:v>
                </c:pt>
                <c:pt idx="6">
                  <c:v>469796.0</c:v>
                </c:pt>
                <c:pt idx="7">
                  <c:v>475832.0</c:v>
                </c:pt>
                <c:pt idx="8">
                  <c:v>484114.0</c:v>
                </c:pt>
                <c:pt idx="9">
                  <c:v>478000.0</c:v>
                </c:pt>
                <c:pt idx="10">
                  <c:v>515629.0</c:v>
                </c:pt>
                <c:pt idx="11">
                  <c:v>558964.0</c:v>
                </c:pt>
                <c:pt idx="12">
                  <c:v>625774.5</c:v>
                </c:pt>
                <c:pt idx="13">
                  <c:v>692585.0</c:v>
                </c:pt>
                <c:pt idx="14">
                  <c:v>727585.0</c:v>
                </c:pt>
                <c:pt idx="15">
                  <c:v>724301.0</c:v>
                </c:pt>
                <c:pt idx="16">
                  <c:v>986420.0</c:v>
                </c:pt>
                <c:pt idx="17">
                  <c:v>1.219554E6</c:v>
                </c:pt>
                <c:pt idx="18">
                  <c:v>1.44395E6</c:v>
                </c:pt>
                <c:pt idx="19">
                  <c:v>1.5E6</c:v>
                </c:pt>
                <c:pt idx="20">
                  <c:v>1.543163E6</c:v>
                </c:pt>
                <c:pt idx="21">
                  <c:v>1.85E6</c:v>
                </c:pt>
                <c:pt idx="22">
                  <c:v>2.427856E6</c:v>
                </c:pt>
                <c:pt idx="23">
                  <c:v>2.518493E6</c:v>
                </c:pt>
                <c:pt idx="24">
                  <c:v>3.185558E6</c:v>
                </c:pt>
                <c:pt idx="25">
                  <c:v>3.722577E6</c:v>
                </c:pt>
                <c:pt idx="26">
                  <c:v>4.038365E6</c:v>
                </c:pt>
                <c:pt idx="27">
                  <c:v>4.1E6</c:v>
                </c:pt>
                <c:pt idx="28">
                  <c:v>4.2E6</c:v>
                </c:pt>
                <c:pt idx="29">
                  <c:v>4.2E6</c:v>
                </c:pt>
                <c:pt idx="30">
                  <c:v>4.576E6</c:v>
                </c:pt>
                <c:pt idx="31">
                  <c:v>5.179E6</c:v>
                </c:pt>
                <c:pt idx="32">
                  <c:v>5.25E6</c:v>
                </c:pt>
                <c:pt idx="33">
                  <c:v>6.12E6</c:v>
                </c:pt>
                <c:pt idx="34">
                  <c:v>6.123E6</c:v>
                </c:pt>
              </c:numCache>
            </c:numRef>
          </c:xVal>
          <c:yVal>
            <c:numRef>
              <c:f>Sheet1!$I$3:$I$37</c:f>
              <c:numCache>
                <c:formatCode>0</c:formatCode>
                <c:ptCount val="35"/>
                <c:pt idx="0">
                  <c:v>2.46949379681684E7</c:v>
                </c:pt>
                <c:pt idx="1">
                  <c:v>2.11730905731255E7</c:v>
                </c:pt>
                <c:pt idx="2">
                  <c:v>2.22070160020447E7</c:v>
                </c:pt>
                <c:pt idx="3">
                  <c:v>2.07006512875E7</c:v>
                </c:pt>
                <c:pt idx="4">
                  <c:v>1.9833294232547E7</c:v>
                </c:pt>
                <c:pt idx="5">
                  <c:v>1.98314792333265E7</c:v>
                </c:pt>
                <c:pt idx="6">
                  <c:v>2.04870234346146E7</c:v>
                </c:pt>
                <c:pt idx="7">
                  <c:v>2.0734778430812E7</c:v>
                </c:pt>
                <c:pt idx="8">
                  <c:v>2.1074084738663E7</c:v>
                </c:pt>
                <c:pt idx="9">
                  <c:v>2.082367087E7</c:v>
                </c:pt>
                <c:pt idx="10">
                  <c:v>2.235847351548E7</c:v>
                </c:pt>
                <c:pt idx="11">
                  <c:v>2.41071192014617E7</c:v>
                </c:pt>
                <c:pt idx="12">
                  <c:v>2.67634199354658E7</c:v>
                </c:pt>
                <c:pt idx="13">
                  <c:v>2.93716516989695E7</c:v>
                </c:pt>
                <c:pt idx="14">
                  <c:v>3.07188384711945E7</c:v>
                </c:pt>
                <c:pt idx="15">
                  <c:v>3.05929946853589E7</c:v>
                </c:pt>
                <c:pt idx="16">
                  <c:v>4.02721525874141E7</c:v>
                </c:pt>
                <c:pt idx="17">
                  <c:v>4.82592975488408E7</c:v>
                </c:pt>
                <c:pt idx="18">
                  <c:v>5.53942642825387E7</c:v>
                </c:pt>
                <c:pt idx="19">
                  <c:v>5.7091809E7</c:v>
                </c:pt>
                <c:pt idx="20">
                  <c:v>5.83759965108462E7</c:v>
                </c:pt>
                <c:pt idx="21">
                  <c:v>6.692676735E7</c:v>
                </c:pt>
                <c:pt idx="22">
                  <c:v>8.0277460129691E7</c:v>
                </c:pt>
                <c:pt idx="23">
                  <c:v>8.20452749770046E7</c:v>
                </c:pt>
                <c:pt idx="24">
                  <c:v>9.23344146605384E7</c:v>
                </c:pt>
                <c:pt idx="25">
                  <c:v>9.713595690217E7</c:v>
                </c:pt>
                <c:pt idx="26">
                  <c:v>9.850937064056E7</c:v>
                </c:pt>
                <c:pt idx="27">
                  <c:v>9.86521746E7</c:v>
                </c:pt>
                <c:pt idx="28">
                  <c:v>9.87968352E7</c:v>
                </c:pt>
                <c:pt idx="29">
                  <c:v>9.87968352E7</c:v>
                </c:pt>
                <c:pt idx="30">
                  <c:v>9.8377062784E7</c:v>
                </c:pt>
                <c:pt idx="31">
                  <c:v>9.45251943595E7</c:v>
                </c:pt>
                <c:pt idx="32">
                  <c:v>9.381398775E7</c:v>
                </c:pt>
                <c:pt idx="33">
                  <c:v>8.069107392E7</c:v>
                </c:pt>
                <c:pt idx="34">
                  <c:v>8.06317204875E7</c:v>
                </c:pt>
              </c:numCache>
            </c:numRef>
          </c:yVal>
          <c:smooth val="0"/>
        </c:ser>
        <c:ser>
          <c:idx val="3"/>
          <c:order val="1"/>
          <c:tx>
            <c:strRef>
              <c:f>Sheet1!$J$2</c:f>
              <c:strCache>
                <c:ptCount val="1"/>
                <c:pt idx="0">
                  <c:v>TC</c:v>
                </c:pt>
              </c:strCache>
            </c:strRef>
          </c:tx>
          <c:spPr>
            <a:ln w="19050">
              <a:solidFill>
                <a:schemeClr val="tx1"/>
              </a:solidFill>
              <a:prstDash val="sysDash"/>
            </a:ln>
          </c:spPr>
          <c:marker>
            <c:symbol val="none"/>
          </c:marker>
          <c:xVal>
            <c:numRef>
              <c:f>Sheet1!$F$3:$F$37</c:f>
              <c:numCache>
                <c:formatCode>0</c:formatCode>
                <c:ptCount val="35"/>
                <c:pt idx="0">
                  <c:v>573645.0</c:v>
                </c:pt>
                <c:pt idx="1">
                  <c:v>486534.0</c:v>
                </c:pt>
                <c:pt idx="2">
                  <c:v>511899.0</c:v>
                </c:pt>
                <c:pt idx="3">
                  <c:v>475000.0</c:v>
                </c:pt>
                <c:pt idx="4">
                  <c:v>453915.0</c:v>
                </c:pt>
                <c:pt idx="5">
                  <c:v>453871.0</c:v>
                </c:pt>
                <c:pt idx="6">
                  <c:v>469796.0</c:v>
                </c:pt>
                <c:pt idx="7">
                  <c:v>475832.0</c:v>
                </c:pt>
                <c:pt idx="8">
                  <c:v>484114.0</c:v>
                </c:pt>
                <c:pt idx="9">
                  <c:v>478000.0</c:v>
                </c:pt>
                <c:pt idx="10">
                  <c:v>515629.0</c:v>
                </c:pt>
                <c:pt idx="11">
                  <c:v>558964.0</c:v>
                </c:pt>
                <c:pt idx="12">
                  <c:v>625774.5</c:v>
                </c:pt>
                <c:pt idx="13">
                  <c:v>692585.0</c:v>
                </c:pt>
                <c:pt idx="14">
                  <c:v>727585.0</c:v>
                </c:pt>
                <c:pt idx="15">
                  <c:v>724301.0</c:v>
                </c:pt>
                <c:pt idx="16">
                  <c:v>986420.0</c:v>
                </c:pt>
                <c:pt idx="17">
                  <c:v>1.219554E6</c:v>
                </c:pt>
                <c:pt idx="18">
                  <c:v>1.44395E6</c:v>
                </c:pt>
                <c:pt idx="19">
                  <c:v>1.5E6</c:v>
                </c:pt>
                <c:pt idx="20">
                  <c:v>1.543163E6</c:v>
                </c:pt>
                <c:pt idx="21">
                  <c:v>1.85E6</c:v>
                </c:pt>
                <c:pt idx="22">
                  <c:v>2.427856E6</c:v>
                </c:pt>
                <c:pt idx="23">
                  <c:v>2.518493E6</c:v>
                </c:pt>
                <c:pt idx="24">
                  <c:v>3.185558E6</c:v>
                </c:pt>
                <c:pt idx="25">
                  <c:v>3.722577E6</c:v>
                </c:pt>
                <c:pt idx="26">
                  <c:v>4.038365E6</c:v>
                </c:pt>
                <c:pt idx="27">
                  <c:v>4.1E6</c:v>
                </c:pt>
                <c:pt idx="28">
                  <c:v>4.2E6</c:v>
                </c:pt>
                <c:pt idx="29">
                  <c:v>4.2E6</c:v>
                </c:pt>
                <c:pt idx="30">
                  <c:v>4.576E6</c:v>
                </c:pt>
                <c:pt idx="31">
                  <c:v>5.179E6</c:v>
                </c:pt>
                <c:pt idx="32">
                  <c:v>5.25E6</c:v>
                </c:pt>
                <c:pt idx="33">
                  <c:v>6.12E6</c:v>
                </c:pt>
                <c:pt idx="34">
                  <c:v>6.123E6</c:v>
                </c:pt>
              </c:numCache>
            </c:numRef>
          </c:xVal>
          <c:yVal>
            <c:numRef>
              <c:f>Sheet1!$J$3:$J$37</c:f>
              <c:numCache>
                <c:formatCode>0</c:formatCode>
                <c:ptCount val="35"/>
                <c:pt idx="0">
                  <c:v>1.05984559848674E7</c:v>
                </c:pt>
                <c:pt idx="1">
                  <c:v>8.98902489194798E6</c:v>
                </c:pt>
                <c:pt idx="2">
                  <c:v>9.45765938899084E6</c:v>
                </c:pt>
                <c:pt idx="3">
                  <c:v>8.77592691091534E6</c:v>
                </c:pt>
                <c:pt idx="4">
                  <c:v>8.38636813424871E6</c:v>
                </c:pt>
                <c:pt idx="5">
                  <c:v>8.38555520628222E6</c:v>
                </c:pt>
                <c:pt idx="6">
                  <c:v>8.67977970324291E6</c:v>
                </c:pt>
                <c:pt idx="7">
                  <c:v>8.79129863973613E6</c:v>
                </c:pt>
                <c:pt idx="8">
                  <c:v>8.9443138537913E6</c:v>
                </c:pt>
                <c:pt idx="9">
                  <c:v>8.83135381772112E6</c:v>
                </c:pt>
                <c:pt idx="10">
                  <c:v>9.52657350978603E6</c:v>
                </c:pt>
                <c:pt idx="11">
                  <c:v>1.03272151785955E7</c:v>
                </c:pt>
                <c:pt idx="12">
                  <c:v>1.15615816309781E7</c:v>
                </c:pt>
                <c:pt idx="13">
                  <c:v>1.27959480833606E7</c:v>
                </c:pt>
                <c:pt idx="14">
                  <c:v>1.34425953294281E7</c:v>
                </c:pt>
                <c:pt idx="15">
                  <c:v>1.33819213421114E7</c:v>
                </c:pt>
                <c:pt idx="16">
                  <c:v>1.82247364704529E7</c:v>
                </c:pt>
                <c:pt idx="17">
                  <c:v>2.25320353008725E7</c:v>
                </c:pt>
                <c:pt idx="18">
                  <c:v>2.66778940274025E7</c:v>
                </c:pt>
                <c:pt idx="19">
                  <c:v>2.77134534028905E7</c:v>
                </c:pt>
                <c:pt idx="20">
                  <c:v>2.85109172623765E7</c:v>
                </c:pt>
                <c:pt idx="21">
                  <c:v>3.4179925863565E7</c:v>
                </c:pt>
                <c:pt idx="22">
                  <c:v>4.48561827499522E7</c:v>
                </c:pt>
                <c:pt idx="23">
                  <c:v>4.6530758934004E7</c:v>
                </c:pt>
                <c:pt idx="24">
                  <c:v>5.88552087968035E7</c:v>
                </c:pt>
                <c:pt idx="25">
                  <c:v>6.87769761521146E7</c:v>
                </c:pt>
                <c:pt idx="26">
                  <c:v>7.46113601675761E7</c:v>
                </c:pt>
                <c:pt idx="27">
                  <c:v>7.57501059679009E7</c:v>
                </c:pt>
                <c:pt idx="28">
                  <c:v>7.75976695280935E7</c:v>
                </c:pt>
                <c:pt idx="29">
                  <c:v>7.75976695280935E7</c:v>
                </c:pt>
                <c:pt idx="30">
                  <c:v>8.45445085144181E7</c:v>
                </c:pt>
                <c:pt idx="31">
                  <c:v>9.56853167823802E7</c:v>
                </c:pt>
                <c:pt idx="32">
                  <c:v>9.69970869101169E7</c:v>
                </c:pt>
                <c:pt idx="33">
                  <c:v>1.13070889883793E8</c:v>
                </c:pt>
                <c:pt idx="34">
                  <c:v>1.13126316790599E8</c:v>
                </c:pt>
              </c:numCache>
            </c:numRef>
          </c:yVal>
          <c:smooth val="0"/>
        </c:ser>
        <c:dLbls>
          <c:showLegendKey val="0"/>
          <c:showVal val="0"/>
          <c:showCatName val="0"/>
          <c:showSerName val="0"/>
          <c:showPercent val="0"/>
          <c:showBubbleSize val="0"/>
        </c:dLbls>
        <c:axId val="2131714712"/>
        <c:axId val="2131720488"/>
      </c:scatterChart>
      <c:valAx>
        <c:axId val="2131714712"/>
        <c:scaling>
          <c:orientation val="minMax"/>
        </c:scaling>
        <c:delete val="0"/>
        <c:axPos val="b"/>
        <c:numFmt formatCode="0" sourceLinked="1"/>
        <c:majorTickMark val="out"/>
        <c:minorTickMark val="none"/>
        <c:tickLblPos val="nextTo"/>
        <c:txPr>
          <a:bodyPr/>
          <a:lstStyle/>
          <a:p>
            <a:pPr>
              <a:defRPr sz="1200" b="0">
                <a:latin typeface="Times New Roman"/>
                <a:cs typeface="Times New Roman"/>
              </a:defRPr>
            </a:pPr>
            <a:endParaRPr lang="en-US"/>
          </a:p>
        </c:txPr>
        <c:crossAx val="2131720488"/>
        <c:crosses val="autoZero"/>
        <c:crossBetween val="midCat"/>
        <c:dispUnits>
          <c:builtInUnit val="millions"/>
          <c:dispUnitsLbl>
            <c:layout/>
            <c:tx>
              <c:rich>
                <a:bodyPr/>
                <a:lstStyle/>
                <a:p>
                  <a:pPr>
                    <a:defRPr sz="1200" b="0">
                      <a:latin typeface="Times New Roman"/>
                      <a:cs typeface="Times New Roman"/>
                    </a:defRPr>
                  </a:pPr>
                  <a:r>
                    <a:rPr lang="en-US" sz="1200" b="0">
                      <a:latin typeface="Times New Roman"/>
                      <a:cs typeface="Times New Roman"/>
                    </a:rPr>
                    <a:t>Cường lực khai thác (triệu HP)</a:t>
                  </a:r>
                </a:p>
              </c:rich>
            </c:tx>
          </c:dispUnitsLbl>
        </c:dispUnits>
      </c:valAx>
      <c:valAx>
        <c:axId val="2131720488"/>
        <c:scaling>
          <c:orientation val="minMax"/>
        </c:scaling>
        <c:delete val="0"/>
        <c:axPos val="l"/>
        <c:numFmt formatCode="0" sourceLinked="1"/>
        <c:majorTickMark val="out"/>
        <c:minorTickMark val="none"/>
        <c:tickLblPos val="nextTo"/>
        <c:txPr>
          <a:bodyPr/>
          <a:lstStyle/>
          <a:p>
            <a:pPr>
              <a:defRPr sz="1200" b="0">
                <a:latin typeface="Times New Roman"/>
                <a:cs typeface="Times New Roman"/>
              </a:defRPr>
            </a:pPr>
            <a:endParaRPr lang="en-US"/>
          </a:p>
        </c:txPr>
        <c:crossAx val="2131714712"/>
        <c:crosses val="autoZero"/>
        <c:crossBetween val="midCat"/>
        <c:dispUnits>
          <c:builtInUnit val="millions"/>
          <c:dispUnitsLbl>
            <c:layout/>
            <c:tx>
              <c:rich>
                <a:bodyPr/>
                <a:lstStyle/>
                <a:p>
                  <a:pPr>
                    <a:defRPr sz="1200" b="0">
                      <a:latin typeface="Times New Roman"/>
                      <a:cs typeface="Times New Roman"/>
                    </a:defRPr>
                  </a:pPr>
                  <a:r>
                    <a:rPr lang="en-US" sz="1200" b="0">
                      <a:latin typeface="Times New Roman"/>
                      <a:cs typeface="Times New Roman"/>
                    </a:rPr>
                    <a:t>TR và TC (nghìn tỉ đồng)</a:t>
                  </a:r>
                </a:p>
              </c:rich>
            </c:tx>
          </c:dispUnitsLbl>
        </c:dispUnits>
      </c:valAx>
    </c:plotArea>
    <c:legend>
      <c:legendPos val="b"/>
      <c:layout/>
      <c:overlay val="0"/>
      <c:txPr>
        <a:bodyPr/>
        <a:lstStyle/>
        <a:p>
          <a:pPr>
            <a:defRPr sz="1200" b="0">
              <a:latin typeface="Times New Roman"/>
              <a:cs typeface="Times New Roman"/>
            </a:defRPr>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55861-C31C-5748-AB22-F7D4F4032B96}" type="datetimeFigureOut">
              <a:rPr lang="en-US" smtClean="0"/>
              <a:t>10/15/14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250ED-B8C0-254B-A193-5544B7BF0977}" type="slidenum">
              <a:rPr lang="en-US" smtClean="0"/>
              <a:t>‹#›</a:t>
            </a:fld>
            <a:endParaRPr lang="en-US"/>
          </a:p>
        </p:txBody>
      </p:sp>
    </p:spTree>
    <p:extLst>
      <p:ext uri="{BB962C8B-B14F-4D97-AF65-F5344CB8AC3E}">
        <p14:creationId xmlns:p14="http://schemas.microsoft.com/office/powerpoint/2010/main" val="39782703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a:t>
            </a:fld>
            <a:endParaRPr lang="en-US"/>
          </a:p>
        </p:txBody>
      </p:sp>
    </p:spTree>
    <p:extLst>
      <p:ext uri="{BB962C8B-B14F-4D97-AF65-F5344CB8AC3E}">
        <p14:creationId xmlns:p14="http://schemas.microsoft.com/office/powerpoint/2010/main" val="153585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10</a:t>
            </a:fld>
            <a:endParaRPr lang="en-US"/>
          </a:p>
        </p:txBody>
      </p:sp>
    </p:spTree>
    <p:extLst>
      <p:ext uri="{BB962C8B-B14F-4D97-AF65-F5344CB8AC3E}">
        <p14:creationId xmlns:p14="http://schemas.microsoft.com/office/powerpoint/2010/main" val="2351520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11</a:t>
            </a:fld>
            <a:endParaRPr lang="en-US"/>
          </a:p>
        </p:txBody>
      </p:sp>
    </p:spTree>
    <p:extLst>
      <p:ext uri="{BB962C8B-B14F-4D97-AF65-F5344CB8AC3E}">
        <p14:creationId xmlns:p14="http://schemas.microsoft.com/office/powerpoint/2010/main" val="944912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12</a:t>
            </a:fld>
            <a:endParaRPr lang="en-US"/>
          </a:p>
        </p:txBody>
      </p:sp>
    </p:spTree>
    <p:extLst>
      <p:ext uri="{BB962C8B-B14F-4D97-AF65-F5344CB8AC3E}">
        <p14:creationId xmlns:p14="http://schemas.microsoft.com/office/powerpoint/2010/main" val="118118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13</a:t>
            </a:fld>
            <a:endParaRPr lang="en-US"/>
          </a:p>
        </p:txBody>
      </p:sp>
    </p:spTree>
    <p:extLst>
      <p:ext uri="{BB962C8B-B14F-4D97-AF65-F5344CB8AC3E}">
        <p14:creationId xmlns:p14="http://schemas.microsoft.com/office/powerpoint/2010/main" val="514873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14</a:t>
            </a:fld>
            <a:endParaRPr lang="en-US"/>
          </a:p>
        </p:txBody>
      </p:sp>
    </p:spTree>
    <p:extLst>
      <p:ext uri="{BB962C8B-B14F-4D97-AF65-F5344CB8AC3E}">
        <p14:creationId xmlns:p14="http://schemas.microsoft.com/office/powerpoint/2010/main" val="1084243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15</a:t>
            </a:fld>
            <a:endParaRPr lang="en-US"/>
          </a:p>
        </p:txBody>
      </p:sp>
    </p:spTree>
    <p:extLst>
      <p:ext uri="{BB962C8B-B14F-4D97-AF65-F5344CB8AC3E}">
        <p14:creationId xmlns:p14="http://schemas.microsoft.com/office/powerpoint/2010/main" val="3144508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16</a:t>
            </a:fld>
            <a:endParaRPr lang="en-US"/>
          </a:p>
        </p:txBody>
      </p:sp>
    </p:spTree>
    <p:extLst>
      <p:ext uri="{BB962C8B-B14F-4D97-AF65-F5344CB8AC3E}">
        <p14:creationId xmlns:p14="http://schemas.microsoft.com/office/powerpoint/2010/main" val="1843424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17</a:t>
            </a:fld>
            <a:endParaRPr lang="en-US"/>
          </a:p>
        </p:txBody>
      </p:sp>
    </p:spTree>
    <p:extLst>
      <p:ext uri="{BB962C8B-B14F-4D97-AF65-F5344CB8AC3E}">
        <p14:creationId xmlns:p14="http://schemas.microsoft.com/office/powerpoint/2010/main" val="351889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18</a:t>
            </a:fld>
            <a:endParaRPr lang="en-US"/>
          </a:p>
        </p:txBody>
      </p:sp>
    </p:spTree>
    <p:extLst>
      <p:ext uri="{BB962C8B-B14F-4D97-AF65-F5344CB8AC3E}">
        <p14:creationId xmlns:p14="http://schemas.microsoft.com/office/powerpoint/2010/main" val="161436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19</a:t>
            </a:fld>
            <a:endParaRPr lang="en-US"/>
          </a:p>
        </p:txBody>
      </p:sp>
    </p:spTree>
    <p:extLst>
      <p:ext uri="{BB962C8B-B14F-4D97-AF65-F5344CB8AC3E}">
        <p14:creationId xmlns:p14="http://schemas.microsoft.com/office/powerpoint/2010/main" val="136395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2</a:t>
            </a:fld>
            <a:endParaRPr lang="en-US"/>
          </a:p>
        </p:txBody>
      </p:sp>
    </p:spTree>
    <p:extLst>
      <p:ext uri="{BB962C8B-B14F-4D97-AF65-F5344CB8AC3E}">
        <p14:creationId xmlns:p14="http://schemas.microsoft.com/office/powerpoint/2010/main" val="2312166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20</a:t>
            </a:fld>
            <a:endParaRPr lang="en-US"/>
          </a:p>
        </p:txBody>
      </p:sp>
    </p:spTree>
    <p:extLst>
      <p:ext uri="{BB962C8B-B14F-4D97-AF65-F5344CB8AC3E}">
        <p14:creationId xmlns:p14="http://schemas.microsoft.com/office/powerpoint/2010/main" val="46129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21</a:t>
            </a:fld>
            <a:endParaRPr lang="en-US"/>
          </a:p>
        </p:txBody>
      </p:sp>
    </p:spTree>
    <p:extLst>
      <p:ext uri="{BB962C8B-B14F-4D97-AF65-F5344CB8AC3E}">
        <p14:creationId xmlns:p14="http://schemas.microsoft.com/office/powerpoint/2010/main" val="1132637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22</a:t>
            </a:fld>
            <a:endParaRPr lang="en-US"/>
          </a:p>
        </p:txBody>
      </p:sp>
    </p:spTree>
    <p:extLst>
      <p:ext uri="{BB962C8B-B14F-4D97-AF65-F5344CB8AC3E}">
        <p14:creationId xmlns:p14="http://schemas.microsoft.com/office/powerpoint/2010/main" val="746833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23</a:t>
            </a:fld>
            <a:endParaRPr lang="en-US"/>
          </a:p>
        </p:txBody>
      </p:sp>
    </p:spTree>
    <p:extLst>
      <p:ext uri="{BB962C8B-B14F-4D97-AF65-F5344CB8AC3E}">
        <p14:creationId xmlns:p14="http://schemas.microsoft.com/office/powerpoint/2010/main" val="2073598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24</a:t>
            </a:fld>
            <a:endParaRPr lang="en-US"/>
          </a:p>
        </p:txBody>
      </p:sp>
    </p:spTree>
    <p:extLst>
      <p:ext uri="{BB962C8B-B14F-4D97-AF65-F5344CB8AC3E}">
        <p14:creationId xmlns:p14="http://schemas.microsoft.com/office/powerpoint/2010/main" val="391111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25</a:t>
            </a:fld>
            <a:endParaRPr lang="en-US"/>
          </a:p>
        </p:txBody>
      </p:sp>
    </p:spTree>
    <p:extLst>
      <p:ext uri="{BB962C8B-B14F-4D97-AF65-F5344CB8AC3E}">
        <p14:creationId xmlns:p14="http://schemas.microsoft.com/office/powerpoint/2010/main" val="3585359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26</a:t>
            </a:fld>
            <a:endParaRPr lang="en-US"/>
          </a:p>
        </p:txBody>
      </p:sp>
    </p:spTree>
    <p:extLst>
      <p:ext uri="{BB962C8B-B14F-4D97-AF65-F5344CB8AC3E}">
        <p14:creationId xmlns:p14="http://schemas.microsoft.com/office/powerpoint/2010/main" val="1385702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27</a:t>
            </a:fld>
            <a:endParaRPr lang="en-US"/>
          </a:p>
        </p:txBody>
      </p:sp>
    </p:spTree>
    <p:extLst>
      <p:ext uri="{BB962C8B-B14F-4D97-AF65-F5344CB8AC3E}">
        <p14:creationId xmlns:p14="http://schemas.microsoft.com/office/powerpoint/2010/main" val="1385702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28</a:t>
            </a:fld>
            <a:endParaRPr lang="en-US"/>
          </a:p>
        </p:txBody>
      </p:sp>
    </p:spTree>
    <p:extLst>
      <p:ext uri="{BB962C8B-B14F-4D97-AF65-F5344CB8AC3E}">
        <p14:creationId xmlns:p14="http://schemas.microsoft.com/office/powerpoint/2010/main" val="1385702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29</a:t>
            </a:fld>
            <a:endParaRPr lang="en-US"/>
          </a:p>
        </p:txBody>
      </p:sp>
    </p:spTree>
    <p:extLst>
      <p:ext uri="{BB962C8B-B14F-4D97-AF65-F5344CB8AC3E}">
        <p14:creationId xmlns:p14="http://schemas.microsoft.com/office/powerpoint/2010/main" val="138570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eaLnBrk="1" hangingPunct="1">
              <a:lnSpc>
                <a:spcPct val="90000"/>
              </a:lnSpc>
              <a:spcBef>
                <a:spcPct val="0"/>
              </a:spcBef>
              <a:buFontTx/>
              <a:buChar char="-"/>
            </a:pPr>
            <a:r>
              <a:rPr lang="en-US">
                <a:latin typeface="Calibri" charset="0"/>
              </a:rPr>
              <a:t>FTA là một xu thế trên thế giới. </a:t>
            </a:r>
          </a:p>
          <a:p>
            <a:pPr marL="628650" lvl="1" indent="-171450" algn="just" eaLnBrk="1" hangingPunct="1">
              <a:lnSpc>
                <a:spcPct val="90000"/>
              </a:lnSpc>
              <a:spcBef>
                <a:spcPct val="0"/>
              </a:spcBef>
              <a:buFontTx/>
              <a:buChar char="-"/>
            </a:pPr>
            <a:r>
              <a:rPr lang="en-US">
                <a:latin typeface="Calibri" charset="0"/>
              </a:rPr>
              <a:t>Vòng Doha bế tắc</a:t>
            </a:r>
          </a:p>
          <a:p>
            <a:pPr marL="628650" lvl="1" indent="-171450" algn="just" eaLnBrk="1" hangingPunct="1">
              <a:lnSpc>
                <a:spcPct val="90000"/>
              </a:lnSpc>
              <a:spcBef>
                <a:spcPct val="0"/>
              </a:spcBef>
              <a:buFontTx/>
              <a:buChar char="-"/>
            </a:pPr>
            <a:r>
              <a:rPr lang="en-US">
                <a:latin typeface="Calibri" charset="0"/>
              </a:rPr>
              <a:t>Các nước muốn thúc đẩy XK để giải quyết khó khăn kinh tế trong nước. VD Hoa Kỳ, TT Obama đã tuyên bố muốn tăng gấp đối XK của Hk và do đó US rất tích cực tham gia FTA.</a:t>
            </a:r>
          </a:p>
          <a:p>
            <a:pPr marL="171450" indent="-171450" algn="just" eaLnBrk="1" hangingPunct="1">
              <a:lnSpc>
                <a:spcPct val="90000"/>
              </a:lnSpc>
              <a:spcBef>
                <a:spcPct val="0"/>
              </a:spcBef>
              <a:buFontTx/>
              <a:buChar char="-"/>
            </a:pPr>
            <a:r>
              <a:rPr lang="en-US">
                <a:latin typeface="Calibri" charset="0"/>
              </a:rPr>
              <a:t>Việc đàm phán &amp; ký kết FTA là một xu thế trong chiến lược HNKTQT trước đây và HNQT hiện nay. </a:t>
            </a:r>
          </a:p>
          <a:p>
            <a:pPr marL="171450" indent="-171450" algn="just" eaLnBrk="1" hangingPunct="1">
              <a:lnSpc>
                <a:spcPct val="90000"/>
              </a:lnSpc>
              <a:spcBef>
                <a:spcPct val="0"/>
              </a:spcBef>
              <a:buFontTx/>
              <a:buChar char="-"/>
            </a:pPr>
            <a:r>
              <a:rPr lang="en-US">
                <a:latin typeface="Calibri" charset="0"/>
              </a:rPr>
              <a:t>Kể từ khi gia nhập WTO, số lượng FTA VN tham gia tăng mạnh. Đối tác nhiều hơn, hiệp định có ảnh hưởng lớn hơn. </a:t>
            </a:r>
          </a:p>
          <a:p>
            <a:pPr marL="171450" indent="-171450" algn="just" eaLnBrk="1" hangingPunct="1">
              <a:lnSpc>
                <a:spcPct val="90000"/>
              </a:lnSpc>
              <a:spcBef>
                <a:spcPct val="0"/>
              </a:spcBef>
              <a:buFontTx/>
              <a:buChar char="-"/>
            </a:pPr>
            <a:r>
              <a:rPr lang="en-US">
                <a:latin typeface="Calibri" charset="0"/>
              </a:rPr>
              <a:t>Điều này thể hiện rõ chiến lược đa phương hóa, đa dạng hóa quan hệ thương mại của Việt Nam, tạo thế đứng vững chắc trong quan hệ thương mại với các đối tác trên thế giới. </a:t>
            </a:r>
          </a:p>
          <a:p>
            <a:pPr marL="171450" indent="-171450" algn="just" eaLnBrk="1" hangingPunct="1">
              <a:lnSpc>
                <a:spcPct val="90000"/>
              </a:lnSpc>
              <a:spcBef>
                <a:spcPct val="0"/>
              </a:spcBef>
              <a:buFontTx/>
              <a:buChar char="-"/>
            </a:pPr>
            <a:endParaRPr lang="vi-VN">
              <a:latin typeface="Arial"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6323D1-0299-CE4D-B9B5-3E75BF35FF76}" type="slidenum">
              <a:rPr lang="en-US" sz="1200">
                <a:latin typeface="Calibri" charset="0"/>
                <a:cs typeface="Arial" charset="0"/>
              </a:rPr>
              <a:pPr/>
              <a:t>3</a:t>
            </a:fld>
            <a:endParaRPr lang="en-US" sz="1200">
              <a:latin typeface="Calibri" charset="0"/>
              <a:cs typeface="Arial" charset="0"/>
            </a:endParaRPr>
          </a:p>
        </p:txBody>
      </p:sp>
      <p:sp>
        <p:nvSpPr>
          <p:cNvPr id="29700"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vi-VN" sz="1200"/>
              <a:t>12/12/2013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30</a:t>
            </a:fld>
            <a:endParaRPr lang="en-US"/>
          </a:p>
        </p:txBody>
      </p:sp>
    </p:spTree>
    <p:extLst>
      <p:ext uri="{BB962C8B-B14F-4D97-AF65-F5344CB8AC3E}">
        <p14:creationId xmlns:p14="http://schemas.microsoft.com/office/powerpoint/2010/main" val="1385702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31</a:t>
            </a:fld>
            <a:endParaRPr lang="en-US"/>
          </a:p>
        </p:txBody>
      </p:sp>
    </p:spTree>
    <p:extLst>
      <p:ext uri="{BB962C8B-B14F-4D97-AF65-F5344CB8AC3E}">
        <p14:creationId xmlns:p14="http://schemas.microsoft.com/office/powerpoint/2010/main" val="1385702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9250ED-B8C0-254B-A193-5544B7BF0977}" type="slidenum">
              <a:rPr lang="en-US" smtClean="0"/>
              <a:t>32</a:t>
            </a:fld>
            <a:endParaRPr lang="en-US"/>
          </a:p>
        </p:txBody>
      </p:sp>
    </p:spTree>
    <p:extLst>
      <p:ext uri="{BB962C8B-B14F-4D97-AF65-F5344CB8AC3E}">
        <p14:creationId xmlns:p14="http://schemas.microsoft.com/office/powerpoint/2010/main" val="1385702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33</a:t>
            </a:fld>
            <a:endParaRPr lang="en-US"/>
          </a:p>
        </p:txBody>
      </p:sp>
    </p:spTree>
    <p:extLst>
      <p:ext uri="{BB962C8B-B14F-4D97-AF65-F5344CB8AC3E}">
        <p14:creationId xmlns:p14="http://schemas.microsoft.com/office/powerpoint/2010/main" val="2445415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34</a:t>
            </a:fld>
            <a:endParaRPr lang="en-US"/>
          </a:p>
        </p:txBody>
      </p:sp>
    </p:spTree>
    <p:extLst>
      <p:ext uri="{BB962C8B-B14F-4D97-AF65-F5344CB8AC3E}">
        <p14:creationId xmlns:p14="http://schemas.microsoft.com/office/powerpoint/2010/main" val="23860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35</a:t>
            </a:fld>
            <a:endParaRPr lang="en-US"/>
          </a:p>
        </p:txBody>
      </p:sp>
    </p:spTree>
    <p:extLst>
      <p:ext uri="{BB962C8B-B14F-4D97-AF65-F5344CB8AC3E}">
        <p14:creationId xmlns:p14="http://schemas.microsoft.com/office/powerpoint/2010/main" val="374547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36</a:t>
            </a:fld>
            <a:endParaRPr lang="en-US"/>
          </a:p>
        </p:txBody>
      </p:sp>
    </p:spTree>
    <p:extLst>
      <p:ext uri="{BB962C8B-B14F-4D97-AF65-F5344CB8AC3E}">
        <p14:creationId xmlns:p14="http://schemas.microsoft.com/office/powerpoint/2010/main" val="151652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4</a:t>
            </a:fld>
            <a:endParaRPr lang="en-US"/>
          </a:p>
        </p:txBody>
      </p:sp>
    </p:spTree>
    <p:extLst>
      <p:ext uri="{BB962C8B-B14F-4D97-AF65-F5344CB8AC3E}">
        <p14:creationId xmlns:p14="http://schemas.microsoft.com/office/powerpoint/2010/main" val="65414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5</a:t>
            </a:fld>
            <a:endParaRPr lang="en-US"/>
          </a:p>
        </p:txBody>
      </p:sp>
    </p:spTree>
    <p:extLst>
      <p:ext uri="{BB962C8B-B14F-4D97-AF65-F5344CB8AC3E}">
        <p14:creationId xmlns:p14="http://schemas.microsoft.com/office/powerpoint/2010/main" val="83922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6</a:t>
            </a:fld>
            <a:endParaRPr lang="en-US"/>
          </a:p>
        </p:txBody>
      </p:sp>
    </p:spTree>
    <p:extLst>
      <p:ext uri="{BB962C8B-B14F-4D97-AF65-F5344CB8AC3E}">
        <p14:creationId xmlns:p14="http://schemas.microsoft.com/office/powerpoint/2010/main" val="415375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7</a:t>
            </a:fld>
            <a:endParaRPr lang="en-US"/>
          </a:p>
        </p:txBody>
      </p:sp>
    </p:spTree>
    <p:extLst>
      <p:ext uri="{BB962C8B-B14F-4D97-AF65-F5344CB8AC3E}">
        <p14:creationId xmlns:p14="http://schemas.microsoft.com/office/powerpoint/2010/main" val="123236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8</a:t>
            </a:fld>
            <a:endParaRPr lang="en-US"/>
          </a:p>
        </p:txBody>
      </p:sp>
    </p:spTree>
    <p:extLst>
      <p:ext uri="{BB962C8B-B14F-4D97-AF65-F5344CB8AC3E}">
        <p14:creationId xmlns:p14="http://schemas.microsoft.com/office/powerpoint/2010/main" val="201659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9250ED-B8C0-254B-A193-5544B7BF0977}" type="slidenum">
              <a:rPr lang="en-US" smtClean="0"/>
              <a:t>9</a:t>
            </a:fld>
            <a:endParaRPr lang="en-US"/>
          </a:p>
        </p:txBody>
      </p:sp>
    </p:spTree>
    <p:extLst>
      <p:ext uri="{BB962C8B-B14F-4D97-AF65-F5344CB8AC3E}">
        <p14:creationId xmlns:p14="http://schemas.microsoft.com/office/powerpoint/2010/main" val="376483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C49B23-728E-0644-9662-4228A69B6DFF}"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385764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49B23-728E-0644-9662-4228A69B6DFF}"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368477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49B23-728E-0644-9662-4228A69B6DFF}"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261186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49B23-728E-0644-9662-4228A69B6DFF}"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293839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C49B23-728E-0644-9662-4228A69B6DFF}"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57945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C49B23-728E-0644-9662-4228A69B6DFF}"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7368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C49B23-728E-0644-9662-4228A69B6DFF}" type="datetimeFigureOut">
              <a:rPr lang="en-US" smtClean="0"/>
              <a:t>10/15/14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92401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C49B23-728E-0644-9662-4228A69B6DFF}" type="datetimeFigureOut">
              <a:rPr lang="en-US" smtClean="0"/>
              <a:t>10/15/14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358371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49B23-728E-0644-9662-4228A69B6DFF}" type="datetimeFigureOut">
              <a:rPr lang="en-US" smtClean="0"/>
              <a:t>10/15/14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160585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49B23-728E-0644-9662-4228A69B6DFF}"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410048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49B23-728E-0644-9662-4228A69B6DFF}"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3CFB2-B9A3-9D41-BBC9-835C3A9AD009}" type="slidenum">
              <a:rPr lang="en-US" smtClean="0"/>
              <a:t>‹#›</a:t>
            </a:fld>
            <a:endParaRPr lang="en-US"/>
          </a:p>
        </p:txBody>
      </p:sp>
    </p:spTree>
    <p:extLst>
      <p:ext uri="{BB962C8B-B14F-4D97-AF65-F5344CB8AC3E}">
        <p14:creationId xmlns:p14="http://schemas.microsoft.com/office/powerpoint/2010/main" val="1503567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9B23-728E-0644-9662-4228A69B6DFF}" type="datetimeFigureOut">
              <a:rPr lang="en-US" smtClean="0"/>
              <a:t>10/15/14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3CFB2-B9A3-9D41-BBC9-835C3A9AD009}" type="slidenum">
              <a:rPr lang="en-US" smtClean="0"/>
              <a:t>‹#›</a:t>
            </a:fld>
            <a:endParaRPr lang="en-US"/>
          </a:p>
        </p:txBody>
      </p:sp>
    </p:spTree>
    <p:extLst>
      <p:ext uri="{BB962C8B-B14F-4D97-AF65-F5344CB8AC3E}">
        <p14:creationId xmlns:p14="http://schemas.microsoft.com/office/powerpoint/2010/main" val="2045665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_ENREF_13"/><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_ENREF_13"/><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_ENREF_8"/><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hyperlink" Target="#_ENREF_8"/><Relationship Id="rId5" Type="http://schemas.openxmlformats.org/officeDocument/2006/relationships/oleObject" Target="../embeddings/oleObject1.bin"/><Relationship Id="rId6" Type="http://schemas.openxmlformats.org/officeDocument/2006/relationships/package" Target="../embeddings/Microsoft_Word_Document1.docx"/><Relationship Id="rId7"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_ENREF_8"/><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_ENREF_8"/><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jpeg"/><Relationship Id="rId10"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4492"/>
            <a:ext cx="7772400" cy="2645687"/>
          </a:xfrm>
        </p:spPr>
        <p:txBody>
          <a:bodyPr>
            <a:noAutofit/>
          </a:bodyPr>
          <a:lstStyle/>
          <a:p>
            <a:r>
              <a:rPr lang="en-US" sz="3200" b="1" dirty="0" err="1" smtClean="0"/>
              <a:t>Phần</a:t>
            </a:r>
            <a:r>
              <a:rPr lang="en-US" sz="3200" b="1" dirty="0" smtClean="0"/>
              <a:t> 4:</a:t>
            </a:r>
            <a:br>
              <a:rPr lang="en-US" sz="3200" b="1" dirty="0" smtClean="0"/>
            </a:br>
            <a:r>
              <a:rPr lang="en-US" sz="3200" b="1" dirty="0" smtClean="0"/>
              <a:t>NHỮNG </a:t>
            </a:r>
            <a:r>
              <a:rPr lang="en-US" sz="3200" b="1" dirty="0"/>
              <a:t>ƯU TIÊN VỀ THƯƠNG MẠI VÀ MÔI TRƯỜNG CỦA VIỆT NAM VÀ BỐI CẢNH CHÍNH SÁCH CHO VIỆC ĐÀM PHÁN FTA VIỆT NAM-EU </a:t>
            </a:r>
            <a:endParaRPr lang="en-US" sz="3200" dirty="0"/>
          </a:p>
        </p:txBody>
      </p:sp>
      <p:sp>
        <p:nvSpPr>
          <p:cNvPr id="3" name="Subtitle 2"/>
          <p:cNvSpPr>
            <a:spLocks noGrp="1"/>
          </p:cNvSpPr>
          <p:nvPr>
            <p:ph type="subTitle" idx="1"/>
          </p:nvPr>
        </p:nvSpPr>
        <p:spPr>
          <a:xfrm>
            <a:off x="1371600" y="3402417"/>
            <a:ext cx="6400800" cy="1752600"/>
          </a:xfrm>
        </p:spPr>
        <p:txBody>
          <a:bodyPr>
            <a:normAutofit fontScale="47500" lnSpcReduction="20000"/>
          </a:bodyPr>
          <a:lstStyle/>
          <a:p>
            <a:r>
              <a:rPr lang="en-US" b="1" dirty="0" smtClean="0"/>
              <a:t>NGUYỄN VIẾT THÀNH</a:t>
            </a:r>
          </a:p>
          <a:p>
            <a:endParaRPr lang="en-US" b="1" dirty="0"/>
          </a:p>
          <a:p>
            <a:r>
              <a:rPr lang="en-US" b="1" dirty="0" smtClean="0"/>
              <a:t>CHƯƠNG TRÌNH ĐÀO </a:t>
            </a:r>
            <a:r>
              <a:rPr lang="en-US" b="1" dirty="0"/>
              <a:t>TẠO CHO CÁC BỘ NGÀNH, VIỆN TRƯỜNG VỀ “NHỮNG ĐIỀU KHOẢN MÔI TRƯỜNG TRONG CÁC HIỆP ĐỊNH FTA CỦA EU”</a:t>
            </a:r>
            <a:endParaRPr lang="en-US" dirty="0"/>
          </a:p>
          <a:p>
            <a:r>
              <a:rPr lang="en-US" b="1" dirty="0"/>
              <a:t> </a:t>
            </a:r>
            <a:endParaRPr lang="en-US" dirty="0"/>
          </a:p>
          <a:p>
            <a:r>
              <a:rPr lang="en-US" b="1" dirty="0"/>
              <a:t> </a:t>
            </a:r>
            <a:endParaRPr lang="en-US" dirty="0"/>
          </a:p>
          <a:p>
            <a:r>
              <a:rPr lang="en-US" b="1" dirty="0" err="1"/>
              <a:t>Thời</a:t>
            </a:r>
            <a:r>
              <a:rPr lang="en-US" b="1" dirty="0"/>
              <a:t> </a:t>
            </a:r>
            <a:r>
              <a:rPr lang="en-US" b="1" dirty="0" err="1"/>
              <a:t>gian</a:t>
            </a:r>
            <a:r>
              <a:rPr lang="en-US" b="1" dirty="0"/>
              <a:t> </a:t>
            </a:r>
            <a:r>
              <a:rPr lang="en-US" b="1" dirty="0" err="1"/>
              <a:t>và</a:t>
            </a:r>
            <a:r>
              <a:rPr lang="en-US" b="1" dirty="0"/>
              <a:t> </a:t>
            </a:r>
            <a:r>
              <a:rPr lang="en-US" b="1" dirty="0" err="1"/>
              <a:t>địa</a:t>
            </a:r>
            <a:r>
              <a:rPr lang="en-US" b="1" dirty="0"/>
              <a:t> </a:t>
            </a:r>
            <a:r>
              <a:rPr lang="en-US" b="1" dirty="0" err="1"/>
              <a:t>điểm</a:t>
            </a:r>
            <a:r>
              <a:rPr lang="en-US" b="1" dirty="0"/>
              <a:t>: </a:t>
            </a:r>
            <a:r>
              <a:rPr lang="en-US" b="1" dirty="0" err="1"/>
              <a:t>Hà</a:t>
            </a:r>
            <a:r>
              <a:rPr lang="en-US" b="1" dirty="0"/>
              <a:t> </a:t>
            </a:r>
            <a:r>
              <a:rPr lang="en-US" b="1" dirty="0" err="1"/>
              <a:t>Nội</a:t>
            </a:r>
            <a:r>
              <a:rPr lang="en-US" b="1" dirty="0"/>
              <a:t>, 13-</a:t>
            </a:r>
            <a:r>
              <a:rPr lang="en-US" b="1" dirty="0" smtClean="0"/>
              <a:t>16/</a:t>
            </a:r>
            <a:r>
              <a:rPr lang="en-US" b="1" dirty="0"/>
              <a:t>10/2014</a:t>
            </a:r>
            <a:endParaRPr lang="en-US" dirty="0"/>
          </a:p>
          <a:p>
            <a:endParaRPr lang="en-US" dirty="0"/>
          </a:p>
        </p:txBody>
      </p:sp>
      <p:pic>
        <p:nvPicPr>
          <p:cNvPr id="1025" name="Picture 1" descr="LOGO MUTRAP-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316" y="5155017"/>
            <a:ext cx="1511510" cy="14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433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926"/>
          </a:xfrm>
        </p:spPr>
        <p:txBody>
          <a:bodyPr>
            <a:normAutofit fontScale="90000"/>
          </a:bodyPr>
          <a:lstStyle/>
          <a:p>
            <a:r>
              <a:rPr lang="en-US" b="1" dirty="0" smtClean="0"/>
              <a:t>TÁC ĐỘNG CỦA TỰ DO HÓA TM ĐẾN MÔI TRƯỜNG </a:t>
            </a:r>
            <a:endParaRPr lang="en-US" dirty="0"/>
          </a:p>
        </p:txBody>
      </p:sp>
      <p:sp>
        <p:nvSpPr>
          <p:cNvPr id="3" name="Content Placeholder 2"/>
          <p:cNvSpPr>
            <a:spLocks noGrp="1"/>
          </p:cNvSpPr>
          <p:nvPr>
            <p:ph idx="1"/>
          </p:nvPr>
        </p:nvSpPr>
        <p:spPr>
          <a:xfrm>
            <a:off x="457200" y="1417638"/>
            <a:ext cx="8432428" cy="5440362"/>
          </a:xfrm>
        </p:spPr>
        <p:txBody>
          <a:bodyPr>
            <a:normAutofit fontScale="77500" lnSpcReduction="20000"/>
          </a:bodyPr>
          <a:lstStyle/>
          <a:p>
            <a:pPr>
              <a:lnSpc>
                <a:spcPct val="120000"/>
              </a:lnSpc>
              <a:spcBef>
                <a:spcPts val="600"/>
              </a:spcBef>
              <a:spcAft>
                <a:spcPts val="600"/>
              </a:spcAft>
            </a:pPr>
            <a:r>
              <a:rPr lang="vi-VN" dirty="0" smtClean="0"/>
              <a:t>Tự </a:t>
            </a:r>
            <a:r>
              <a:rPr lang="vi-VN" dirty="0"/>
              <a:t>do hóa thương mại </a:t>
            </a:r>
            <a:r>
              <a:rPr lang="vi-VN" dirty="0" smtClean="0"/>
              <a:t>có thể </a:t>
            </a:r>
            <a:r>
              <a:rPr lang="vi-VN" dirty="0"/>
              <a:t>tác động tiêu cực </a:t>
            </a:r>
            <a:r>
              <a:rPr lang="vi-VN" dirty="0" smtClean="0"/>
              <a:t>tới </a:t>
            </a:r>
            <a:r>
              <a:rPr lang="vi-VN" dirty="0"/>
              <a:t>môi </a:t>
            </a:r>
            <a:r>
              <a:rPr lang="vi-VN" dirty="0" smtClean="0"/>
              <a:t>trường</a:t>
            </a:r>
            <a:r>
              <a:rPr lang="vi-VN" dirty="0"/>
              <a:t> </a:t>
            </a:r>
            <a:endParaRPr lang="vi-VN" dirty="0" smtClean="0"/>
          </a:p>
          <a:p>
            <a:pPr>
              <a:lnSpc>
                <a:spcPct val="120000"/>
              </a:lnSpc>
              <a:spcBef>
                <a:spcPts val="600"/>
              </a:spcBef>
              <a:spcAft>
                <a:spcPts val="600"/>
              </a:spcAft>
            </a:pPr>
            <a:r>
              <a:rPr lang="vi-VN" dirty="0" smtClean="0"/>
              <a:t>Báo </a:t>
            </a:r>
            <a:r>
              <a:rPr lang="vi-VN" dirty="0"/>
              <a:t>cáo đánh giá tác động bền vững EU-ASEAN cho thấy tự do hóa thương mại hơn nữa có thể có tác động tiêu cực </a:t>
            </a:r>
            <a:r>
              <a:rPr lang="vi-VN" dirty="0" smtClean="0"/>
              <a:t>tới:</a:t>
            </a:r>
          </a:p>
          <a:p>
            <a:pPr lvl="1">
              <a:lnSpc>
                <a:spcPct val="120000"/>
              </a:lnSpc>
              <a:spcBef>
                <a:spcPts val="600"/>
              </a:spcBef>
              <a:spcAft>
                <a:spcPts val="600"/>
              </a:spcAft>
            </a:pPr>
            <a:r>
              <a:rPr lang="vi-VN" dirty="0" smtClean="0"/>
              <a:t> Môi </a:t>
            </a:r>
            <a:r>
              <a:rPr lang="vi-VN" dirty="0"/>
              <a:t>trường không khí (tăng khí thải nhà kính), </a:t>
            </a:r>
            <a:endParaRPr lang="vi-VN" dirty="0" smtClean="0"/>
          </a:p>
          <a:p>
            <a:pPr lvl="1">
              <a:lnSpc>
                <a:spcPct val="120000"/>
              </a:lnSpc>
              <a:spcBef>
                <a:spcPts val="600"/>
              </a:spcBef>
              <a:spcAft>
                <a:spcPts val="600"/>
              </a:spcAft>
            </a:pPr>
            <a:r>
              <a:rPr lang="vi-VN" dirty="0"/>
              <a:t> </a:t>
            </a:r>
            <a:r>
              <a:rPr lang="vi-VN" dirty="0" smtClean="0"/>
              <a:t>Sử </a:t>
            </a:r>
            <a:r>
              <a:rPr lang="vi-VN" dirty="0"/>
              <a:t>dụng </a:t>
            </a:r>
            <a:r>
              <a:rPr lang="vi-VN" dirty="0" smtClean="0"/>
              <a:t>đất, sinh </a:t>
            </a:r>
            <a:r>
              <a:rPr lang="vi-VN" dirty="0"/>
              <a:t>thái, chất lượng môi trường, </a:t>
            </a:r>
            <a:r>
              <a:rPr lang="vi-VN" dirty="0" smtClean="0"/>
              <a:t>nước sạch</a:t>
            </a:r>
          </a:p>
          <a:p>
            <a:pPr>
              <a:lnSpc>
                <a:spcPct val="120000"/>
              </a:lnSpc>
              <a:spcBef>
                <a:spcPts val="600"/>
              </a:spcBef>
              <a:spcAft>
                <a:spcPts val="600"/>
              </a:spcAft>
            </a:pPr>
            <a:r>
              <a:rPr lang="vi-VN" dirty="0" smtClean="0"/>
              <a:t>Tuy nhiên, thu nhập có được từ tự do hóa thương mại có thể dùng </a:t>
            </a:r>
            <a:r>
              <a:rPr lang="vi-VN" dirty="0" smtClean="0">
                <a:solidFill>
                  <a:srgbClr val="000000"/>
                </a:solidFill>
              </a:rPr>
              <a:t>để </a:t>
            </a:r>
            <a:r>
              <a:rPr lang="en-US" dirty="0" err="1">
                <a:solidFill>
                  <a:srgbClr val="000000"/>
                </a:solidFill>
                <a:latin typeface=".VnArial" pitchFamily="34" charset="0"/>
              </a:rPr>
              <a:t>đầu</a:t>
            </a:r>
            <a:r>
              <a:rPr lang="en-US" dirty="0">
                <a:solidFill>
                  <a:srgbClr val="000000"/>
                </a:solidFill>
                <a:latin typeface=".VnArial" pitchFamily="34" charset="0"/>
              </a:rPr>
              <a:t> </a:t>
            </a:r>
            <a:r>
              <a:rPr lang="en-US" dirty="0" err="1">
                <a:solidFill>
                  <a:srgbClr val="000000"/>
                </a:solidFill>
                <a:latin typeface=".VnArial" pitchFamily="34" charset="0"/>
              </a:rPr>
              <a:t>tư</a:t>
            </a:r>
            <a:r>
              <a:rPr lang="en-US" dirty="0">
                <a:solidFill>
                  <a:srgbClr val="000000"/>
                </a:solidFill>
                <a:latin typeface=".VnArial" pitchFamily="34" charset="0"/>
              </a:rPr>
              <a:t> </a:t>
            </a:r>
            <a:r>
              <a:rPr lang="en-US" dirty="0" err="1">
                <a:solidFill>
                  <a:srgbClr val="000000"/>
                </a:solidFill>
                <a:latin typeface=".VnArial" pitchFamily="34" charset="0"/>
              </a:rPr>
              <a:t>cho</a:t>
            </a:r>
            <a:r>
              <a:rPr lang="vi-VN" dirty="0">
                <a:solidFill>
                  <a:srgbClr val="000000"/>
                </a:solidFill>
              </a:rPr>
              <a:t> </a:t>
            </a:r>
            <a:r>
              <a:rPr lang="vi-VN" dirty="0" smtClean="0">
                <a:solidFill>
                  <a:srgbClr val="000000"/>
                </a:solidFill>
              </a:rPr>
              <a:t>bảo</a:t>
            </a:r>
            <a:r>
              <a:rPr lang="vi-VN" dirty="0" smtClean="0"/>
              <a:t> vệ môi trường. </a:t>
            </a:r>
          </a:p>
          <a:p>
            <a:pPr>
              <a:lnSpc>
                <a:spcPct val="120000"/>
              </a:lnSpc>
              <a:spcBef>
                <a:spcPts val="600"/>
              </a:spcBef>
              <a:spcAft>
                <a:spcPts val="600"/>
              </a:spcAft>
            </a:pPr>
            <a:r>
              <a:rPr lang="vi-VN" dirty="0" smtClean="0"/>
              <a:t>FTA khuyến khích đầu tư nhiều hơn nữa vào hàng hóa và dịch vụ môi trường và thực hiện các chương trình cấp chứng chỉ/nhãn môi trường. </a:t>
            </a:r>
          </a:p>
        </p:txBody>
      </p:sp>
    </p:spTree>
    <p:extLst>
      <p:ext uri="{BB962C8B-B14F-4D97-AF65-F5344CB8AC3E}">
        <p14:creationId xmlns:p14="http://schemas.microsoft.com/office/powerpoint/2010/main" val="2239285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369"/>
            <a:ext cx="8229600" cy="958653"/>
          </a:xfrm>
        </p:spPr>
        <p:txBody>
          <a:bodyPr>
            <a:noAutofit/>
          </a:bodyPr>
          <a:lstStyle/>
          <a:p>
            <a:pPr lvl="0"/>
            <a:r>
              <a:rPr lang="en-US" sz="3200" b="1" dirty="0" smtClean="0"/>
              <a:t>CÁC VẤN ĐỀ MÔI TRƯỜNG </a:t>
            </a:r>
            <a:br>
              <a:rPr lang="en-US" sz="3200" b="1" dirty="0" smtClean="0"/>
            </a:br>
            <a:r>
              <a:rPr lang="en-US" sz="3200" b="1" dirty="0" smtClean="0"/>
              <a:t>CỦA VN TRONG QUÁ TRÌNH HỘI NHẬP KINH TẾ</a:t>
            </a:r>
            <a:endParaRPr lang="en-US" sz="3200" b="1" dirty="0"/>
          </a:p>
        </p:txBody>
      </p:sp>
      <p:sp>
        <p:nvSpPr>
          <p:cNvPr id="3" name="Content Placeholder 2"/>
          <p:cNvSpPr>
            <a:spLocks noGrp="1"/>
          </p:cNvSpPr>
          <p:nvPr>
            <p:ph idx="1"/>
          </p:nvPr>
        </p:nvSpPr>
        <p:spPr>
          <a:xfrm>
            <a:off x="457201" y="1246157"/>
            <a:ext cx="8229600" cy="495948"/>
          </a:xfrm>
        </p:spPr>
        <p:txBody>
          <a:bodyPr>
            <a:normAutofit/>
          </a:bodyPr>
          <a:lstStyle/>
          <a:p>
            <a:pPr marL="0" indent="0" algn="ctr">
              <a:buNone/>
            </a:pPr>
            <a:r>
              <a:rPr lang="en-US" sz="2000" dirty="0"/>
              <a:t>GDP </a:t>
            </a:r>
            <a:r>
              <a:rPr lang="en-US" sz="2000" dirty="0" err="1"/>
              <a:t>và</a:t>
            </a:r>
            <a:r>
              <a:rPr lang="en-US" sz="2000" dirty="0"/>
              <a:t> </a:t>
            </a:r>
            <a:r>
              <a:rPr lang="en-US" sz="2000" dirty="0" err="1"/>
              <a:t>chỉ</a:t>
            </a:r>
            <a:r>
              <a:rPr lang="en-US" sz="2000" dirty="0"/>
              <a:t> </a:t>
            </a:r>
            <a:r>
              <a:rPr lang="en-US" sz="2000" dirty="0" err="1"/>
              <a:t>số</a:t>
            </a:r>
            <a:r>
              <a:rPr lang="en-US" sz="2000" dirty="0"/>
              <a:t> </a:t>
            </a:r>
            <a:r>
              <a:rPr lang="en-US" sz="2000" dirty="0" err="1"/>
              <a:t>sử</a:t>
            </a:r>
            <a:r>
              <a:rPr lang="en-US" sz="2000" dirty="0"/>
              <a:t> </a:t>
            </a:r>
            <a:r>
              <a:rPr lang="en-US" sz="2000" dirty="0" err="1"/>
              <a:t>dụng</a:t>
            </a:r>
            <a:r>
              <a:rPr lang="en-US" sz="2000" dirty="0"/>
              <a:t> </a:t>
            </a:r>
            <a:r>
              <a:rPr lang="en-US" sz="2000" dirty="0" err="1"/>
              <a:t>tài</a:t>
            </a:r>
            <a:r>
              <a:rPr lang="en-US" sz="2000" dirty="0"/>
              <a:t> </a:t>
            </a:r>
            <a:r>
              <a:rPr lang="en-US" sz="2000" dirty="0" err="1"/>
              <a:t>nguyên</a:t>
            </a:r>
            <a:r>
              <a:rPr lang="en-US" sz="2000" dirty="0"/>
              <a:t> (1990 =1</a:t>
            </a:r>
            <a:r>
              <a:rPr lang="en-US" sz="2000" dirty="0" smtClean="0"/>
              <a:t>) </a:t>
            </a:r>
            <a:r>
              <a:rPr lang="en-US" sz="2000" dirty="0" err="1" smtClean="0"/>
              <a:t>Nguồn</a:t>
            </a:r>
            <a:r>
              <a:rPr lang="en-US" sz="2000" dirty="0"/>
              <a:t>: (</a:t>
            </a:r>
            <a:r>
              <a:rPr lang="en-US" sz="2000" dirty="0">
                <a:hlinkClick r:id="rId3" action="ppaction://hlinkfile" tooltip="WB, 2011 #60"/>
              </a:rPr>
              <a:t>WB 2011</a:t>
            </a:r>
            <a:r>
              <a:rPr lang="en-US" sz="2000" dirty="0"/>
              <a:t>)</a:t>
            </a:r>
          </a:p>
          <a:p>
            <a:pPr algn="ctr"/>
            <a:endParaRPr lang="en-US" sz="2000" dirty="0"/>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53923" y="1665610"/>
            <a:ext cx="6779966" cy="3860691"/>
          </a:xfrm>
          <a:prstGeom prst="rect">
            <a:avLst/>
          </a:prstGeom>
          <a:noFill/>
          <a:ln>
            <a:noFill/>
          </a:ln>
        </p:spPr>
      </p:pic>
      <p:sp>
        <p:nvSpPr>
          <p:cNvPr id="5" name="Rectangle 4"/>
          <p:cNvSpPr/>
          <p:nvPr/>
        </p:nvSpPr>
        <p:spPr>
          <a:xfrm>
            <a:off x="457201" y="5581182"/>
            <a:ext cx="8441990" cy="1200328"/>
          </a:xfrm>
          <a:prstGeom prst="rect">
            <a:avLst/>
          </a:prstGeom>
        </p:spPr>
        <p:txBody>
          <a:bodyPr wrap="square">
            <a:spAutoFit/>
          </a:bodyPr>
          <a:lstStyle/>
          <a:p>
            <a:pPr algn="just"/>
            <a:r>
              <a:rPr lang="en-US" sz="2400" dirty="0" err="1" smtClean="0"/>
              <a:t>Cùng</a:t>
            </a:r>
            <a:r>
              <a:rPr lang="en-US" sz="2400" dirty="0" smtClean="0"/>
              <a:t> </a:t>
            </a:r>
            <a:r>
              <a:rPr lang="en-US" sz="2400" dirty="0" err="1"/>
              <a:t>với</a:t>
            </a:r>
            <a:r>
              <a:rPr lang="en-US" sz="2400" dirty="0"/>
              <a:t> </a:t>
            </a:r>
            <a:r>
              <a:rPr lang="en-US" sz="2400" dirty="0" err="1"/>
              <a:t>tăng</a:t>
            </a:r>
            <a:r>
              <a:rPr lang="en-US" sz="2400" dirty="0"/>
              <a:t> </a:t>
            </a:r>
            <a:r>
              <a:rPr lang="en-US" sz="2400" dirty="0" err="1"/>
              <a:t>trưởng</a:t>
            </a:r>
            <a:r>
              <a:rPr lang="en-US" sz="2400" dirty="0"/>
              <a:t> GDP </a:t>
            </a:r>
            <a:r>
              <a:rPr lang="en-US" sz="2400" dirty="0" err="1"/>
              <a:t>trong</a:t>
            </a:r>
            <a:r>
              <a:rPr lang="en-US" sz="2400" dirty="0"/>
              <a:t> </a:t>
            </a:r>
            <a:r>
              <a:rPr lang="en-US" sz="2400" dirty="0" err="1"/>
              <a:t>quá</a:t>
            </a:r>
            <a:r>
              <a:rPr lang="en-US" sz="2400" dirty="0"/>
              <a:t> </a:t>
            </a:r>
            <a:r>
              <a:rPr lang="en-US" sz="2400" dirty="0" err="1"/>
              <a:t>trình</a:t>
            </a:r>
            <a:r>
              <a:rPr lang="en-US" sz="2400" dirty="0"/>
              <a:t> </a:t>
            </a:r>
            <a:r>
              <a:rPr lang="en-US" sz="2400" dirty="0" err="1" smtClean="0"/>
              <a:t>hội</a:t>
            </a:r>
            <a:r>
              <a:rPr lang="en-US" sz="2400" dirty="0" smtClean="0"/>
              <a:t> </a:t>
            </a:r>
            <a:r>
              <a:rPr lang="en-US" sz="2400" dirty="0" err="1" smtClean="0"/>
              <a:t>nhập</a:t>
            </a:r>
            <a:r>
              <a:rPr lang="en-US" sz="2400" dirty="0" smtClean="0"/>
              <a:t> </a:t>
            </a:r>
            <a:r>
              <a:rPr lang="en-US" sz="2400" dirty="0" err="1" smtClean="0"/>
              <a:t>quốc</a:t>
            </a:r>
            <a:r>
              <a:rPr lang="en-US" sz="2400" dirty="0" smtClean="0"/>
              <a:t> </a:t>
            </a:r>
            <a:r>
              <a:rPr lang="en-US" sz="2400" dirty="0" err="1" smtClean="0"/>
              <a:t>tế</a:t>
            </a:r>
            <a:r>
              <a:rPr lang="en-US" sz="2400" dirty="0" smtClean="0"/>
              <a:t>, </a:t>
            </a:r>
            <a:r>
              <a:rPr lang="en-US" sz="2400" dirty="0" err="1"/>
              <a:t>các</a:t>
            </a:r>
            <a:r>
              <a:rPr lang="en-US" sz="2400" dirty="0"/>
              <a:t> </a:t>
            </a:r>
            <a:r>
              <a:rPr lang="en-US" sz="2400" dirty="0" err="1"/>
              <a:t>chỉ</a:t>
            </a:r>
            <a:r>
              <a:rPr lang="en-US" sz="2400" dirty="0"/>
              <a:t> </a:t>
            </a:r>
            <a:r>
              <a:rPr lang="en-US" sz="2400" dirty="0" err="1"/>
              <a:t>số</a:t>
            </a:r>
            <a:r>
              <a:rPr lang="en-US" sz="2400" dirty="0"/>
              <a:t> </a:t>
            </a:r>
            <a:r>
              <a:rPr lang="en-US" sz="2400" dirty="0" err="1"/>
              <a:t>sử</a:t>
            </a:r>
            <a:r>
              <a:rPr lang="en-US" sz="2400" dirty="0"/>
              <a:t> </a:t>
            </a:r>
            <a:r>
              <a:rPr lang="en-US" sz="2400" dirty="0" err="1"/>
              <a:t>dụng</a:t>
            </a:r>
            <a:r>
              <a:rPr lang="en-US" sz="2400" dirty="0"/>
              <a:t> </a:t>
            </a:r>
            <a:r>
              <a:rPr lang="en-US" sz="2400" dirty="0" err="1"/>
              <a:t>tài</a:t>
            </a:r>
            <a:r>
              <a:rPr lang="en-US" sz="2400" dirty="0"/>
              <a:t> </a:t>
            </a:r>
            <a:r>
              <a:rPr lang="en-US" sz="2400" dirty="0" err="1"/>
              <a:t>nguyên</a:t>
            </a:r>
            <a:r>
              <a:rPr lang="en-US" sz="2400" dirty="0"/>
              <a:t> </a:t>
            </a:r>
            <a:r>
              <a:rPr lang="en-US" sz="2400" dirty="0" err="1"/>
              <a:t>thiên</a:t>
            </a:r>
            <a:r>
              <a:rPr lang="en-US" sz="2400" dirty="0"/>
              <a:t> </a:t>
            </a:r>
            <a:r>
              <a:rPr lang="en-US" sz="2400" dirty="0" err="1"/>
              <a:t>nhiên</a:t>
            </a:r>
            <a:r>
              <a:rPr lang="en-US" sz="2400" dirty="0"/>
              <a:t> </a:t>
            </a:r>
            <a:r>
              <a:rPr lang="en-US" sz="2400" dirty="0" err="1"/>
              <a:t>cơ</a:t>
            </a:r>
            <a:r>
              <a:rPr lang="en-US" sz="2400" dirty="0"/>
              <a:t> </a:t>
            </a:r>
            <a:r>
              <a:rPr lang="en-US" sz="2400" dirty="0" err="1"/>
              <a:t>bản</a:t>
            </a:r>
            <a:r>
              <a:rPr lang="en-US" sz="2400" dirty="0"/>
              <a:t> </a:t>
            </a:r>
            <a:r>
              <a:rPr lang="en-US" sz="2400" dirty="0" err="1"/>
              <a:t>như</a:t>
            </a:r>
            <a:r>
              <a:rPr lang="en-US" sz="2400" dirty="0"/>
              <a:t> </a:t>
            </a:r>
            <a:r>
              <a:rPr lang="en-US" sz="2400" dirty="0" err="1"/>
              <a:t>đất</a:t>
            </a:r>
            <a:r>
              <a:rPr lang="en-US" sz="2400" dirty="0"/>
              <a:t>, </a:t>
            </a:r>
            <a:r>
              <a:rPr lang="en-US" sz="2400" dirty="0" err="1"/>
              <a:t>nước</a:t>
            </a:r>
            <a:r>
              <a:rPr lang="en-US" sz="2400" dirty="0"/>
              <a:t> </a:t>
            </a:r>
            <a:r>
              <a:rPr lang="en-US" sz="2400" dirty="0" err="1"/>
              <a:t>và</a:t>
            </a:r>
            <a:r>
              <a:rPr lang="en-US" sz="2400" dirty="0"/>
              <a:t> </a:t>
            </a:r>
            <a:r>
              <a:rPr lang="en-US" sz="2400" dirty="0" err="1"/>
              <a:t>năng</a:t>
            </a:r>
            <a:r>
              <a:rPr lang="en-US" sz="2400" dirty="0"/>
              <a:t> </a:t>
            </a:r>
            <a:r>
              <a:rPr lang="en-US" sz="2400" dirty="0" err="1"/>
              <a:t>lượng</a:t>
            </a:r>
            <a:r>
              <a:rPr lang="en-US" sz="2400" dirty="0"/>
              <a:t> </a:t>
            </a:r>
            <a:r>
              <a:rPr lang="en-US" sz="2400" dirty="0" err="1"/>
              <a:t>cũng</a:t>
            </a:r>
            <a:r>
              <a:rPr lang="en-US" sz="2400" dirty="0"/>
              <a:t> </a:t>
            </a:r>
            <a:r>
              <a:rPr lang="en-US" sz="2400" dirty="0" err="1"/>
              <a:t>liên</a:t>
            </a:r>
            <a:r>
              <a:rPr lang="en-US" sz="2400" dirty="0"/>
              <a:t> </a:t>
            </a:r>
            <a:r>
              <a:rPr lang="en-US" sz="2400" dirty="0" err="1"/>
              <a:t>tục</a:t>
            </a:r>
            <a:r>
              <a:rPr lang="en-US" sz="2400" dirty="0"/>
              <a:t> </a:t>
            </a:r>
            <a:r>
              <a:rPr lang="en-US" sz="2400" dirty="0" err="1"/>
              <a:t>tăng</a:t>
            </a:r>
            <a:r>
              <a:rPr lang="en-US" sz="2400" dirty="0"/>
              <a:t> </a:t>
            </a:r>
            <a:r>
              <a:rPr lang="en-US" sz="2400" dirty="0" err="1"/>
              <a:t>lên</a:t>
            </a:r>
            <a:r>
              <a:rPr lang="en-US" sz="2400" dirty="0"/>
              <a:t> </a:t>
            </a:r>
            <a:r>
              <a:rPr lang="en-US" sz="2400" dirty="0" err="1"/>
              <a:t>giai</a:t>
            </a:r>
            <a:r>
              <a:rPr lang="en-US" sz="2400" dirty="0"/>
              <a:t> </a:t>
            </a:r>
            <a:r>
              <a:rPr lang="en-US" sz="2400" dirty="0" err="1"/>
              <a:t>đoạn</a:t>
            </a:r>
            <a:r>
              <a:rPr lang="en-US" sz="2400" dirty="0"/>
              <a:t> 1990-2007. </a:t>
            </a:r>
          </a:p>
        </p:txBody>
      </p:sp>
    </p:spTree>
    <p:extLst>
      <p:ext uri="{BB962C8B-B14F-4D97-AF65-F5344CB8AC3E}">
        <p14:creationId xmlns:p14="http://schemas.microsoft.com/office/powerpoint/2010/main" val="27880250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651"/>
            <a:ext cx="8229600" cy="958653"/>
          </a:xfrm>
        </p:spPr>
        <p:txBody>
          <a:bodyPr>
            <a:noAutofit/>
          </a:bodyPr>
          <a:lstStyle/>
          <a:p>
            <a:pPr lvl="0"/>
            <a:r>
              <a:rPr lang="en-US" sz="3200" b="1" dirty="0"/>
              <a:t>CÁC VẤN ĐỀ MÔI TRƯỜNG </a:t>
            </a:r>
            <a:br>
              <a:rPr lang="en-US" sz="3200" b="1" dirty="0"/>
            </a:br>
            <a:r>
              <a:rPr lang="en-US" sz="3200" b="1" dirty="0"/>
              <a:t>CỦA VN TRONG QUÁ TRÌNH HỘI NHẬP KINH TẾ</a:t>
            </a:r>
          </a:p>
        </p:txBody>
      </p:sp>
      <p:sp>
        <p:nvSpPr>
          <p:cNvPr id="3" name="Content Placeholder 2"/>
          <p:cNvSpPr>
            <a:spLocks noGrp="1"/>
          </p:cNvSpPr>
          <p:nvPr>
            <p:ph idx="1"/>
          </p:nvPr>
        </p:nvSpPr>
        <p:spPr>
          <a:xfrm>
            <a:off x="457201" y="1246157"/>
            <a:ext cx="8229600" cy="495948"/>
          </a:xfrm>
        </p:spPr>
        <p:txBody>
          <a:bodyPr>
            <a:normAutofit/>
          </a:bodyPr>
          <a:lstStyle/>
          <a:p>
            <a:pPr marL="0" indent="0" algn="ctr">
              <a:buNone/>
            </a:pPr>
            <a:r>
              <a:rPr lang="en-US" sz="2000" dirty="0"/>
              <a:t>GDP </a:t>
            </a:r>
            <a:r>
              <a:rPr lang="en-US" sz="2000" dirty="0" err="1"/>
              <a:t>và</a:t>
            </a:r>
            <a:r>
              <a:rPr lang="en-US" sz="2000" dirty="0"/>
              <a:t> </a:t>
            </a:r>
            <a:r>
              <a:rPr lang="en-US" sz="2000" dirty="0" err="1"/>
              <a:t>chỉ</a:t>
            </a:r>
            <a:r>
              <a:rPr lang="en-US" sz="2000" dirty="0"/>
              <a:t> </a:t>
            </a:r>
            <a:r>
              <a:rPr lang="en-US" sz="2000" dirty="0" err="1" smtClean="0"/>
              <a:t>số</a:t>
            </a:r>
            <a:r>
              <a:rPr lang="en-US" sz="2000" dirty="0" smtClean="0"/>
              <a:t> </a:t>
            </a:r>
            <a:r>
              <a:rPr lang="en-US" sz="2000" dirty="0" err="1" smtClean="0"/>
              <a:t>ô</a:t>
            </a:r>
            <a:r>
              <a:rPr lang="en-US" sz="2000" dirty="0" smtClean="0"/>
              <a:t> </a:t>
            </a:r>
            <a:r>
              <a:rPr lang="en-US" sz="2000" dirty="0" err="1" smtClean="0"/>
              <a:t>nhiễm</a:t>
            </a:r>
            <a:r>
              <a:rPr lang="en-US" sz="2000" dirty="0" smtClean="0"/>
              <a:t> </a:t>
            </a:r>
            <a:r>
              <a:rPr lang="en-US" sz="2000" dirty="0" err="1" smtClean="0"/>
              <a:t>không</a:t>
            </a:r>
            <a:r>
              <a:rPr lang="en-US" sz="2000" dirty="0" smtClean="0"/>
              <a:t> </a:t>
            </a:r>
            <a:r>
              <a:rPr lang="en-US" sz="2000" dirty="0" err="1" smtClean="0"/>
              <a:t>khí</a:t>
            </a:r>
            <a:r>
              <a:rPr lang="en-US" sz="2000" dirty="0" smtClean="0"/>
              <a:t> (</a:t>
            </a:r>
            <a:r>
              <a:rPr lang="en-US" sz="2000" dirty="0"/>
              <a:t>1990 =1</a:t>
            </a:r>
            <a:r>
              <a:rPr lang="en-US" sz="2000" dirty="0" smtClean="0"/>
              <a:t>) </a:t>
            </a:r>
            <a:r>
              <a:rPr lang="en-US" sz="2000" dirty="0" err="1" smtClean="0"/>
              <a:t>Nguồn</a:t>
            </a:r>
            <a:r>
              <a:rPr lang="en-US" sz="2000" dirty="0"/>
              <a:t>: (</a:t>
            </a:r>
            <a:r>
              <a:rPr lang="en-US" sz="2000" dirty="0">
                <a:hlinkClick r:id="rId3" action="ppaction://hlinkfile" tooltip="WB, 2011 #60"/>
              </a:rPr>
              <a:t>WB 2011</a:t>
            </a:r>
            <a:r>
              <a:rPr lang="en-US" sz="2000" dirty="0"/>
              <a:t>)</a:t>
            </a:r>
          </a:p>
          <a:p>
            <a:pPr algn="ctr"/>
            <a:endParaRPr lang="en-US" sz="2000" dirty="0"/>
          </a:p>
        </p:txBody>
      </p:sp>
      <p:sp>
        <p:nvSpPr>
          <p:cNvPr id="5" name="Rectangle 4"/>
          <p:cNvSpPr/>
          <p:nvPr/>
        </p:nvSpPr>
        <p:spPr>
          <a:xfrm>
            <a:off x="457201" y="5581182"/>
            <a:ext cx="8441990" cy="1200328"/>
          </a:xfrm>
          <a:prstGeom prst="rect">
            <a:avLst/>
          </a:prstGeom>
        </p:spPr>
        <p:txBody>
          <a:bodyPr wrap="square">
            <a:spAutoFit/>
          </a:bodyPr>
          <a:lstStyle/>
          <a:p>
            <a:pPr algn="just"/>
            <a:r>
              <a:rPr lang="en-US" sz="2400" dirty="0" err="1" smtClean="0"/>
              <a:t>Mức</a:t>
            </a:r>
            <a:r>
              <a:rPr lang="en-US" sz="2400" dirty="0" smtClean="0"/>
              <a:t> </a:t>
            </a:r>
            <a:r>
              <a:rPr lang="en-US" sz="2400" dirty="0" err="1"/>
              <a:t>độ</a:t>
            </a:r>
            <a:r>
              <a:rPr lang="en-US" sz="2400" dirty="0"/>
              <a:t> </a:t>
            </a:r>
            <a:r>
              <a:rPr lang="en-US" sz="2400" dirty="0" err="1"/>
              <a:t>ô</a:t>
            </a:r>
            <a:r>
              <a:rPr lang="en-US" sz="2400" dirty="0"/>
              <a:t> </a:t>
            </a:r>
            <a:r>
              <a:rPr lang="en-US" sz="2400" dirty="0" err="1"/>
              <a:t>nhiễm</a:t>
            </a:r>
            <a:r>
              <a:rPr lang="en-US" sz="2400" dirty="0"/>
              <a:t> </a:t>
            </a:r>
            <a:r>
              <a:rPr lang="en-US" sz="2400" dirty="0" err="1"/>
              <a:t>không</a:t>
            </a:r>
            <a:r>
              <a:rPr lang="en-US" sz="2400" dirty="0"/>
              <a:t> </a:t>
            </a:r>
            <a:r>
              <a:rPr lang="en-US" sz="2400" dirty="0" err="1"/>
              <a:t>khí</a:t>
            </a:r>
            <a:r>
              <a:rPr lang="en-US" sz="2400" dirty="0"/>
              <a:t> </a:t>
            </a:r>
            <a:r>
              <a:rPr lang="en-US" sz="2400" dirty="0" err="1"/>
              <a:t>đang</a:t>
            </a:r>
            <a:r>
              <a:rPr lang="en-US" sz="2400" dirty="0"/>
              <a:t> </a:t>
            </a:r>
            <a:r>
              <a:rPr lang="en-US" sz="2400" dirty="0" err="1"/>
              <a:t>gia</a:t>
            </a:r>
            <a:r>
              <a:rPr lang="en-US" sz="2400" dirty="0"/>
              <a:t> </a:t>
            </a:r>
            <a:r>
              <a:rPr lang="en-US" sz="2400" dirty="0" err="1"/>
              <a:t>tăng</a:t>
            </a:r>
            <a:r>
              <a:rPr lang="en-US" sz="2400" dirty="0"/>
              <a:t> </a:t>
            </a:r>
            <a:r>
              <a:rPr lang="en-US" sz="2400" dirty="0" err="1"/>
              <a:t>đáng</a:t>
            </a:r>
            <a:r>
              <a:rPr lang="en-US" sz="2400" dirty="0"/>
              <a:t> </a:t>
            </a:r>
            <a:r>
              <a:rPr lang="en-US" sz="2400" dirty="0" err="1"/>
              <a:t>kể</a:t>
            </a:r>
            <a:r>
              <a:rPr lang="en-US" sz="2400" dirty="0"/>
              <a:t> </a:t>
            </a:r>
            <a:r>
              <a:rPr lang="en-US" sz="2400" dirty="0" err="1"/>
              <a:t>cùng</a:t>
            </a:r>
            <a:r>
              <a:rPr lang="en-US" sz="2400" dirty="0"/>
              <a:t> </a:t>
            </a:r>
            <a:r>
              <a:rPr lang="en-US" sz="2400" dirty="0" err="1"/>
              <a:t>với</a:t>
            </a:r>
            <a:r>
              <a:rPr lang="en-US" sz="2400" dirty="0"/>
              <a:t> </a:t>
            </a:r>
            <a:r>
              <a:rPr lang="en-US" sz="2400" dirty="0" err="1"/>
              <a:t>tăng</a:t>
            </a:r>
            <a:r>
              <a:rPr lang="en-US" sz="2400" dirty="0"/>
              <a:t> </a:t>
            </a:r>
            <a:r>
              <a:rPr lang="en-US" sz="2400" dirty="0" err="1"/>
              <a:t>trưởng</a:t>
            </a:r>
            <a:r>
              <a:rPr lang="en-US" sz="2400" dirty="0"/>
              <a:t> GDP, </a:t>
            </a:r>
            <a:r>
              <a:rPr lang="en-US" sz="2400" dirty="0" err="1"/>
              <a:t>đặc</a:t>
            </a:r>
            <a:r>
              <a:rPr lang="en-US" sz="2400" dirty="0"/>
              <a:t> </a:t>
            </a:r>
            <a:r>
              <a:rPr lang="en-US" sz="2400" dirty="0" err="1"/>
              <a:t>biệt</a:t>
            </a:r>
            <a:r>
              <a:rPr lang="en-US" sz="2400" dirty="0"/>
              <a:t> </a:t>
            </a:r>
            <a:r>
              <a:rPr lang="en-US" sz="2400" dirty="0" err="1"/>
              <a:t>chỉ</a:t>
            </a:r>
            <a:r>
              <a:rPr lang="en-US" sz="2400" dirty="0"/>
              <a:t> </a:t>
            </a:r>
            <a:r>
              <a:rPr lang="en-US" sz="2400" dirty="0" err="1"/>
              <a:t>số</a:t>
            </a:r>
            <a:r>
              <a:rPr lang="en-US" sz="2400" dirty="0"/>
              <a:t> </a:t>
            </a:r>
            <a:r>
              <a:rPr lang="en-US" sz="2400" dirty="0" err="1"/>
              <a:t>phát</a:t>
            </a:r>
            <a:r>
              <a:rPr lang="en-US" sz="2400" dirty="0"/>
              <a:t> </a:t>
            </a:r>
            <a:r>
              <a:rPr lang="en-US" sz="2400" dirty="0" err="1"/>
              <a:t>thải</a:t>
            </a:r>
            <a:r>
              <a:rPr lang="en-US" sz="2400" dirty="0"/>
              <a:t> </a:t>
            </a:r>
            <a:r>
              <a:rPr lang="en-US" sz="2400" dirty="0" err="1"/>
              <a:t>khí</a:t>
            </a:r>
            <a:r>
              <a:rPr lang="en-US" sz="2400" dirty="0"/>
              <a:t> CO2 </a:t>
            </a:r>
            <a:r>
              <a:rPr lang="en-US" sz="2400" dirty="0" err="1"/>
              <a:t>từ</a:t>
            </a:r>
            <a:r>
              <a:rPr lang="en-US" sz="2400" dirty="0"/>
              <a:t> </a:t>
            </a:r>
            <a:r>
              <a:rPr lang="en-US" sz="2400" dirty="0" err="1"/>
              <a:t>đốt</a:t>
            </a:r>
            <a:r>
              <a:rPr lang="en-US" sz="2400" dirty="0"/>
              <a:t> </a:t>
            </a:r>
            <a:r>
              <a:rPr lang="en-US" sz="2400" dirty="0" err="1"/>
              <a:t>nhiên</a:t>
            </a:r>
            <a:r>
              <a:rPr lang="en-US" sz="2400" dirty="0"/>
              <a:t> </a:t>
            </a:r>
            <a:r>
              <a:rPr lang="en-US" sz="2400" dirty="0" err="1"/>
              <a:t>liệu</a:t>
            </a:r>
            <a:r>
              <a:rPr lang="en-US" sz="2400" dirty="0"/>
              <a:t> </a:t>
            </a:r>
            <a:r>
              <a:rPr lang="en-US" sz="2400" dirty="0" err="1"/>
              <a:t>đã</a:t>
            </a:r>
            <a:r>
              <a:rPr lang="en-US" sz="2400" dirty="0"/>
              <a:t> </a:t>
            </a:r>
            <a:r>
              <a:rPr lang="en-US" sz="2400" dirty="0" err="1"/>
              <a:t>tăng</a:t>
            </a:r>
            <a:r>
              <a:rPr lang="en-US" sz="2400" dirty="0"/>
              <a:t> </a:t>
            </a:r>
            <a:r>
              <a:rPr lang="en-US" sz="2400" dirty="0" err="1"/>
              <a:t>gấp</a:t>
            </a:r>
            <a:r>
              <a:rPr lang="en-US" sz="2400" dirty="0"/>
              <a:t> </a:t>
            </a:r>
            <a:r>
              <a:rPr lang="en-US" sz="2400" dirty="0" err="1"/>
              <a:t>hơn</a:t>
            </a:r>
            <a:r>
              <a:rPr lang="en-US" sz="2400" dirty="0"/>
              <a:t> </a:t>
            </a:r>
            <a:r>
              <a:rPr lang="en-US" sz="2400" dirty="0" err="1"/>
              <a:t>năm</a:t>
            </a:r>
            <a:r>
              <a:rPr lang="en-US" sz="2400" dirty="0"/>
              <a:t> </a:t>
            </a:r>
            <a:r>
              <a:rPr lang="en-US" sz="2400" dirty="0" err="1"/>
              <a:t>lần</a:t>
            </a:r>
            <a:r>
              <a:rPr lang="en-US" sz="2400" dirty="0"/>
              <a:t> </a:t>
            </a:r>
            <a:r>
              <a:rPr lang="en-US" sz="2400" dirty="0" err="1"/>
              <a:t>giai</a:t>
            </a:r>
            <a:r>
              <a:rPr lang="en-US" sz="2400" dirty="0"/>
              <a:t> </a:t>
            </a:r>
            <a:r>
              <a:rPr lang="en-US" sz="2400" dirty="0" err="1"/>
              <a:t>đoạn</a:t>
            </a:r>
            <a:r>
              <a:rPr lang="en-US" sz="2400" dirty="0"/>
              <a:t> 1990-2007.</a:t>
            </a:r>
            <a:r>
              <a:rPr lang="en-US" sz="2400" dirty="0" smtClean="0">
                <a:effectLst/>
              </a:rPr>
              <a:t> </a:t>
            </a:r>
            <a:endParaRPr lang="en-US" sz="2400"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06287" y="1742105"/>
            <a:ext cx="8080514" cy="3839077"/>
          </a:xfrm>
          <a:prstGeom prst="rect">
            <a:avLst/>
          </a:prstGeom>
          <a:noFill/>
          <a:ln>
            <a:noFill/>
          </a:ln>
        </p:spPr>
      </p:pic>
    </p:spTree>
    <p:extLst>
      <p:ext uri="{BB962C8B-B14F-4D97-AF65-F5344CB8AC3E}">
        <p14:creationId xmlns:p14="http://schemas.microsoft.com/office/powerpoint/2010/main" val="2317727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651"/>
            <a:ext cx="8229600" cy="958653"/>
          </a:xfrm>
        </p:spPr>
        <p:txBody>
          <a:bodyPr>
            <a:noAutofit/>
          </a:bodyPr>
          <a:lstStyle/>
          <a:p>
            <a:pPr lvl="0"/>
            <a:r>
              <a:rPr lang="en-US" sz="3200" b="1" dirty="0"/>
              <a:t>CÁC VẤN ĐỀ MÔI TRƯỜNG </a:t>
            </a:r>
            <a:br>
              <a:rPr lang="en-US" sz="3200" b="1" dirty="0"/>
            </a:br>
            <a:r>
              <a:rPr lang="en-US" sz="3200" b="1" dirty="0"/>
              <a:t>CỦA VN TRONG QUÁ TRÌNH HỘI NHẬP KINH TẾ</a:t>
            </a:r>
          </a:p>
        </p:txBody>
      </p:sp>
      <p:sp>
        <p:nvSpPr>
          <p:cNvPr id="3" name="Content Placeholder 2"/>
          <p:cNvSpPr>
            <a:spLocks noGrp="1"/>
          </p:cNvSpPr>
          <p:nvPr>
            <p:ph idx="1"/>
          </p:nvPr>
        </p:nvSpPr>
        <p:spPr>
          <a:xfrm>
            <a:off x="457201" y="1246157"/>
            <a:ext cx="8229600" cy="495948"/>
          </a:xfrm>
        </p:spPr>
        <p:txBody>
          <a:bodyPr>
            <a:normAutofit fontScale="92500"/>
          </a:bodyPr>
          <a:lstStyle/>
          <a:p>
            <a:pPr marL="0" indent="0" algn="ctr">
              <a:buNone/>
            </a:pPr>
            <a:r>
              <a:rPr lang="en-US" sz="2000" dirty="0" err="1"/>
              <a:t>Lượng</a:t>
            </a:r>
            <a:r>
              <a:rPr lang="en-US" sz="2000" dirty="0"/>
              <a:t> </a:t>
            </a:r>
            <a:r>
              <a:rPr lang="en-US" sz="2000" dirty="0" err="1"/>
              <a:t>phân</a:t>
            </a:r>
            <a:r>
              <a:rPr lang="en-US" sz="2000" dirty="0"/>
              <a:t> </a:t>
            </a:r>
            <a:r>
              <a:rPr lang="en-US" sz="2000" dirty="0" err="1"/>
              <a:t>bón</a:t>
            </a:r>
            <a:r>
              <a:rPr lang="en-US" sz="2000" dirty="0"/>
              <a:t> </a:t>
            </a:r>
            <a:r>
              <a:rPr lang="en-US" sz="2000" dirty="0" err="1"/>
              <a:t>vô</a:t>
            </a:r>
            <a:r>
              <a:rPr lang="en-US" sz="2000" dirty="0"/>
              <a:t> </a:t>
            </a:r>
            <a:r>
              <a:rPr lang="en-US" sz="2000" dirty="0" err="1"/>
              <a:t>cơ</a:t>
            </a:r>
            <a:r>
              <a:rPr lang="en-US" sz="2000" dirty="0"/>
              <a:t> </a:t>
            </a:r>
            <a:r>
              <a:rPr lang="en-US" sz="2000" dirty="0" err="1"/>
              <a:t>sử</a:t>
            </a:r>
            <a:r>
              <a:rPr lang="en-US" sz="2000" dirty="0"/>
              <a:t> </a:t>
            </a:r>
            <a:r>
              <a:rPr lang="en-US" sz="2000" dirty="0" err="1"/>
              <a:t>dụng</a:t>
            </a:r>
            <a:r>
              <a:rPr lang="en-US" sz="2000" dirty="0"/>
              <a:t> </a:t>
            </a:r>
            <a:r>
              <a:rPr lang="en-US" sz="2000" dirty="0" err="1"/>
              <a:t>ở</a:t>
            </a:r>
            <a:r>
              <a:rPr lang="en-US" sz="2000" dirty="0"/>
              <a:t> </a:t>
            </a:r>
            <a:r>
              <a:rPr lang="en-US" sz="2000" dirty="0" err="1"/>
              <a:t>Việt</a:t>
            </a:r>
            <a:r>
              <a:rPr lang="en-US" sz="2000" dirty="0"/>
              <a:t> Nam qua </a:t>
            </a:r>
            <a:r>
              <a:rPr lang="en-US" sz="2000" dirty="0" err="1"/>
              <a:t>các</a:t>
            </a:r>
            <a:r>
              <a:rPr lang="en-US" sz="2000" dirty="0"/>
              <a:t> </a:t>
            </a:r>
            <a:r>
              <a:rPr lang="en-US" sz="2000" dirty="0" err="1" smtClean="0"/>
              <a:t>năm</a:t>
            </a:r>
            <a:r>
              <a:rPr lang="en-US" sz="2000" dirty="0" smtClean="0"/>
              <a:t> </a:t>
            </a:r>
            <a:r>
              <a:rPr lang="en-US" sz="2000" dirty="0" err="1" smtClean="0"/>
              <a:t>Nguồn</a:t>
            </a:r>
            <a:r>
              <a:rPr lang="en-US" sz="2000" dirty="0"/>
              <a:t>: (</a:t>
            </a:r>
            <a:r>
              <a:rPr lang="en-US" sz="2000" dirty="0">
                <a:hlinkClick r:id="rId3" action="ppaction://hlinkfile" tooltip="MONRE, 2010 #61"/>
              </a:rPr>
              <a:t>MONRE 2010</a:t>
            </a:r>
            <a:r>
              <a:rPr lang="en-US" sz="2000" dirty="0"/>
              <a:t>)</a:t>
            </a:r>
          </a:p>
          <a:p>
            <a:pPr algn="ctr"/>
            <a:endParaRPr lang="en-US" sz="2000" dirty="0"/>
          </a:p>
        </p:txBody>
      </p:sp>
      <p:sp>
        <p:nvSpPr>
          <p:cNvPr id="5" name="Rectangle 4"/>
          <p:cNvSpPr/>
          <p:nvPr/>
        </p:nvSpPr>
        <p:spPr>
          <a:xfrm>
            <a:off x="244810" y="5854416"/>
            <a:ext cx="8751922" cy="830997"/>
          </a:xfrm>
          <a:prstGeom prst="rect">
            <a:avLst/>
          </a:prstGeom>
        </p:spPr>
        <p:txBody>
          <a:bodyPr wrap="square">
            <a:spAutoFit/>
          </a:bodyPr>
          <a:lstStyle/>
          <a:p>
            <a:pPr algn="just"/>
            <a:r>
              <a:rPr lang="en-US" sz="2400" dirty="0" err="1" smtClean="0"/>
              <a:t>Lượng</a:t>
            </a:r>
            <a:r>
              <a:rPr lang="en-US" sz="2400" dirty="0" smtClean="0"/>
              <a:t> </a:t>
            </a:r>
            <a:r>
              <a:rPr lang="en-US" sz="2400" dirty="0" err="1"/>
              <a:t>phân</a:t>
            </a:r>
            <a:r>
              <a:rPr lang="en-US" sz="2400" dirty="0"/>
              <a:t> </a:t>
            </a:r>
            <a:r>
              <a:rPr lang="en-US" sz="2400" dirty="0" err="1"/>
              <a:t>bón</a:t>
            </a:r>
            <a:r>
              <a:rPr lang="en-US" sz="2400" dirty="0"/>
              <a:t> </a:t>
            </a:r>
            <a:r>
              <a:rPr lang="en-US" sz="2400" dirty="0" err="1"/>
              <a:t>vô</a:t>
            </a:r>
            <a:r>
              <a:rPr lang="en-US" sz="2400" dirty="0"/>
              <a:t> </a:t>
            </a:r>
            <a:r>
              <a:rPr lang="en-US" sz="2400" dirty="0" err="1"/>
              <a:t>cơ</a:t>
            </a:r>
            <a:r>
              <a:rPr lang="en-US" sz="2400" dirty="0"/>
              <a:t> </a:t>
            </a:r>
            <a:r>
              <a:rPr lang="en-US" sz="2400" dirty="0" err="1"/>
              <a:t>đã</a:t>
            </a:r>
            <a:r>
              <a:rPr lang="en-US" sz="2400" dirty="0"/>
              <a:t> </a:t>
            </a:r>
            <a:r>
              <a:rPr lang="en-US" sz="2400" dirty="0" err="1"/>
              <a:t>tăng</a:t>
            </a:r>
            <a:r>
              <a:rPr lang="en-US" sz="2400" dirty="0"/>
              <a:t> </a:t>
            </a:r>
            <a:r>
              <a:rPr lang="en-US" sz="2400" dirty="0" err="1"/>
              <a:t>gấp</a:t>
            </a:r>
            <a:r>
              <a:rPr lang="en-US" sz="2400" dirty="0"/>
              <a:t> </a:t>
            </a:r>
            <a:r>
              <a:rPr lang="en-US" sz="2400" dirty="0" err="1"/>
              <a:t>hơn</a:t>
            </a:r>
            <a:r>
              <a:rPr lang="en-US" sz="2400" dirty="0"/>
              <a:t> </a:t>
            </a:r>
            <a:r>
              <a:rPr lang="en-US" sz="2400" dirty="0" err="1"/>
              <a:t>năm</a:t>
            </a:r>
            <a:r>
              <a:rPr lang="en-US" sz="2400" dirty="0"/>
              <a:t> </a:t>
            </a:r>
            <a:r>
              <a:rPr lang="en-US" sz="2400" dirty="0" err="1"/>
              <a:t>lần</a:t>
            </a:r>
            <a:r>
              <a:rPr lang="en-US" sz="2400" dirty="0"/>
              <a:t> </a:t>
            </a:r>
            <a:r>
              <a:rPr lang="en-US" sz="2400" dirty="0" err="1"/>
              <a:t>từ</a:t>
            </a:r>
            <a:r>
              <a:rPr lang="en-US" sz="2400" dirty="0"/>
              <a:t> </a:t>
            </a:r>
            <a:r>
              <a:rPr lang="en-US" sz="2400" dirty="0" err="1"/>
              <a:t>dưới</a:t>
            </a:r>
            <a:r>
              <a:rPr lang="en-US" sz="2400" dirty="0"/>
              <a:t> 500 </a:t>
            </a:r>
            <a:r>
              <a:rPr lang="en-US" sz="2400" dirty="0" err="1"/>
              <a:t>nghìn</a:t>
            </a:r>
            <a:r>
              <a:rPr lang="en-US" sz="2400" dirty="0"/>
              <a:t> </a:t>
            </a:r>
            <a:r>
              <a:rPr lang="en-US" sz="2400" dirty="0" err="1"/>
              <a:t>tấn</a:t>
            </a:r>
            <a:r>
              <a:rPr lang="en-US" sz="2400" dirty="0"/>
              <a:t> </a:t>
            </a:r>
            <a:r>
              <a:rPr lang="en-US" sz="2400" dirty="0" err="1"/>
              <a:t>năm</a:t>
            </a:r>
            <a:r>
              <a:rPr lang="en-US" sz="2400" dirty="0"/>
              <a:t> 1985 </a:t>
            </a:r>
            <a:r>
              <a:rPr lang="en-US" sz="2400" dirty="0" err="1"/>
              <a:t>lên</a:t>
            </a:r>
            <a:r>
              <a:rPr lang="en-US" sz="2400" dirty="0"/>
              <a:t> </a:t>
            </a:r>
            <a:r>
              <a:rPr lang="en-US" sz="2400" dirty="0" err="1"/>
              <a:t>hơn</a:t>
            </a:r>
            <a:r>
              <a:rPr lang="en-US" sz="2400" dirty="0"/>
              <a:t> 25000 </a:t>
            </a:r>
            <a:r>
              <a:rPr lang="en-US" sz="2400" dirty="0" err="1"/>
              <a:t>tấn</a:t>
            </a:r>
            <a:r>
              <a:rPr lang="en-US" sz="2400" dirty="0"/>
              <a:t> </a:t>
            </a:r>
            <a:r>
              <a:rPr lang="en-US" sz="2400" dirty="0" err="1"/>
              <a:t>năm</a:t>
            </a:r>
            <a:r>
              <a:rPr lang="en-US" sz="2400" dirty="0"/>
              <a:t> 2007. </a:t>
            </a:r>
          </a:p>
        </p:txBody>
      </p:sp>
      <p:graphicFrame>
        <p:nvGraphicFramePr>
          <p:cNvPr id="7" name="Chart 6"/>
          <p:cNvGraphicFramePr/>
          <p:nvPr>
            <p:extLst>
              <p:ext uri="{D42A27DB-BD31-4B8C-83A1-F6EECF244321}">
                <p14:modId xmlns:p14="http://schemas.microsoft.com/office/powerpoint/2010/main" val="2849643228"/>
              </p:ext>
            </p:extLst>
          </p:nvPr>
        </p:nvGraphicFramePr>
        <p:xfrm>
          <a:off x="965402" y="1742105"/>
          <a:ext cx="6822585" cy="39440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802663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010"/>
            <a:ext cx="8229600" cy="958653"/>
          </a:xfrm>
        </p:spPr>
        <p:txBody>
          <a:bodyPr>
            <a:noAutofit/>
          </a:bodyPr>
          <a:lstStyle/>
          <a:p>
            <a:pPr lvl="0"/>
            <a:r>
              <a:rPr lang="en-US" sz="3200" b="1" dirty="0"/>
              <a:t>CÁC VẤN ĐỀ MÔI TRƯỜNG </a:t>
            </a:r>
            <a:br>
              <a:rPr lang="en-US" sz="3200" b="1" dirty="0"/>
            </a:br>
            <a:r>
              <a:rPr lang="en-US" sz="3200" b="1" dirty="0"/>
              <a:t>CỦA VN TRONG QUÁ TRÌNH HỘI NHẬP KINH TẾ</a:t>
            </a:r>
          </a:p>
        </p:txBody>
      </p:sp>
      <p:sp>
        <p:nvSpPr>
          <p:cNvPr id="3" name="Content Placeholder 2"/>
          <p:cNvSpPr>
            <a:spLocks noGrp="1"/>
          </p:cNvSpPr>
          <p:nvPr>
            <p:ph idx="1"/>
          </p:nvPr>
        </p:nvSpPr>
        <p:spPr>
          <a:xfrm>
            <a:off x="457201" y="1246157"/>
            <a:ext cx="8401826" cy="495948"/>
          </a:xfrm>
        </p:spPr>
        <p:txBody>
          <a:bodyPr>
            <a:normAutofit/>
          </a:bodyPr>
          <a:lstStyle/>
          <a:p>
            <a:pPr marL="0" indent="0" algn="ctr">
              <a:buNone/>
            </a:pPr>
            <a:r>
              <a:rPr lang="en-US" sz="1800" dirty="0" err="1"/>
              <a:t>Lượng</a:t>
            </a:r>
            <a:r>
              <a:rPr lang="en-US" sz="1800" dirty="0"/>
              <a:t> </a:t>
            </a:r>
            <a:r>
              <a:rPr lang="en-US" sz="1800" dirty="0" err="1"/>
              <a:t>thuốc</a:t>
            </a:r>
            <a:r>
              <a:rPr lang="en-US" sz="1800" dirty="0"/>
              <a:t> </a:t>
            </a:r>
            <a:r>
              <a:rPr lang="en-US" sz="1800" dirty="0" err="1"/>
              <a:t>trừ</a:t>
            </a:r>
            <a:r>
              <a:rPr lang="en-US" sz="1800" dirty="0"/>
              <a:t> </a:t>
            </a:r>
            <a:r>
              <a:rPr lang="en-US" sz="1800" dirty="0" err="1"/>
              <a:t>sâu</a:t>
            </a:r>
            <a:r>
              <a:rPr lang="en-US" sz="1800" dirty="0"/>
              <a:t> </a:t>
            </a:r>
            <a:r>
              <a:rPr lang="en-US" sz="1800" dirty="0" err="1"/>
              <a:t>sử</a:t>
            </a:r>
            <a:r>
              <a:rPr lang="en-US" sz="1800" dirty="0"/>
              <a:t> </a:t>
            </a:r>
            <a:r>
              <a:rPr lang="en-US" sz="1800" dirty="0" err="1"/>
              <a:t>dụng</a:t>
            </a:r>
            <a:r>
              <a:rPr lang="en-US" sz="1800" dirty="0"/>
              <a:t> </a:t>
            </a:r>
            <a:r>
              <a:rPr lang="en-US" sz="1800" dirty="0" err="1"/>
              <a:t>ở</a:t>
            </a:r>
            <a:r>
              <a:rPr lang="en-US" sz="1800" dirty="0"/>
              <a:t> </a:t>
            </a:r>
            <a:r>
              <a:rPr lang="en-US" sz="1800" dirty="0" err="1"/>
              <a:t>Việt</a:t>
            </a:r>
            <a:r>
              <a:rPr lang="en-US" sz="1800" dirty="0"/>
              <a:t> Nam qua </a:t>
            </a:r>
            <a:r>
              <a:rPr lang="en-US" sz="1800" dirty="0" err="1"/>
              <a:t>các</a:t>
            </a:r>
            <a:r>
              <a:rPr lang="en-US" sz="1800" dirty="0"/>
              <a:t> </a:t>
            </a:r>
            <a:r>
              <a:rPr lang="en-US" sz="1800" dirty="0" err="1"/>
              <a:t>giai</a:t>
            </a:r>
            <a:r>
              <a:rPr lang="en-US" sz="1800" dirty="0"/>
              <a:t> </a:t>
            </a:r>
            <a:r>
              <a:rPr lang="en-US" sz="1800" dirty="0" err="1" smtClean="0"/>
              <a:t>đoạn</a:t>
            </a:r>
            <a:r>
              <a:rPr lang="en-US" sz="1800" dirty="0" smtClean="0"/>
              <a:t>. </a:t>
            </a:r>
            <a:r>
              <a:rPr lang="en-US" sz="1800" dirty="0" err="1" smtClean="0"/>
              <a:t>Nguồn</a:t>
            </a:r>
            <a:r>
              <a:rPr lang="en-US" sz="1800" dirty="0"/>
              <a:t>: (</a:t>
            </a:r>
            <a:r>
              <a:rPr lang="en-US" sz="1800" dirty="0">
                <a:hlinkClick r:id="rId4" action="ppaction://hlinkfile" tooltip="MONRE, 2010 #61"/>
              </a:rPr>
              <a:t>MONRE 2010</a:t>
            </a:r>
            <a:r>
              <a:rPr lang="en-US" sz="1800" dirty="0"/>
              <a:t>)</a:t>
            </a:r>
          </a:p>
          <a:p>
            <a:pPr algn="ctr"/>
            <a:endParaRPr lang="en-US" sz="1800" dirty="0"/>
          </a:p>
        </p:txBody>
      </p:sp>
      <p:sp>
        <p:nvSpPr>
          <p:cNvPr id="5" name="Rectangle 4"/>
          <p:cNvSpPr/>
          <p:nvPr/>
        </p:nvSpPr>
        <p:spPr>
          <a:xfrm>
            <a:off x="244810" y="5420749"/>
            <a:ext cx="8751922" cy="1200328"/>
          </a:xfrm>
          <a:prstGeom prst="rect">
            <a:avLst/>
          </a:prstGeom>
        </p:spPr>
        <p:txBody>
          <a:bodyPr wrap="square">
            <a:spAutoFit/>
          </a:bodyPr>
          <a:lstStyle/>
          <a:p>
            <a:pPr algn="just"/>
            <a:r>
              <a:rPr lang="en-GB" sz="2400" dirty="0" err="1" smtClean="0"/>
              <a:t>Lượng</a:t>
            </a:r>
            <a:r>
              <a:rPr lang="en-GB" sz="2400" dirty="0" smtClean="0"/>
              <a:t> </a:t>
            </a:r>
            <a:r>
              <a:rPr lang="en-GB" sz="2400" dirty="0" err="1"/>
              <a:t>thuốc</a:t>
            </a:r>
            <a:r>
              <a:rPr lang="en-GB" sz="2400" dirty="0"/>
              <a:t> </a:t>
            </a:r>
            <a:r>
              <a:rPr lang="en-GB" sz="2400" dirty="0" err="1"/>
              <a:t>trừ</a:t>
            </a:r>
            <a:r>
              <a:rPr lang="en-GB" sz="2400" dirty="0"/>
              <a:t> </a:t>
            </a:r>
            <a:r>
              <a:rPr lang="en-GB" sz="2400" dirty="0" err="1"/>
              <a:t>sâu</a:t>
            </a:r>
            <a:r>
              <a:rPr lang="en-GB" sz="2400" dirty="0"/>
              <a:t> </a:t>
            </a:r>
            <a:r>
              <a:rPr lang="en-GB" sz="2400" dirty="0" err="1"/>
              <a:t>sử</a:t>
            </a:r>
            <a:r>
              <a:rPr lang="en-GB" sz="2400" dirty="0"/>
              <a:t> </a:t>
            </a:r>
            <a:r>
              <a:rPr lang="en-GB" sz="2400" dirty="0" err="1"/>
              <a:t>dụng</a:t>
            </a:r>
            <a:r>
              <a:rPr lang="en-GB" sz="2400" dirty="0"/>
              <a:t> </a:t>
            </a:r>
            <a:r>
              <a:rPr lang="en-GB" sz="2400" dirty="0" err="1"/>
              <a:t>ở</a:t>
            </a:r>
            <a:r>
              <a:rPr lang="en-GB" sz="2400" dirty="0"/>
              <a:t> </a:t>
            </a:r>
            <a:r>
              <a:rPr lang="en-GB" sz="2400" dirty="0" err="1"/>
              <a:t>Việt</a:t>
            </a:r>
            <a:r>
              <a:rPr lang="en-GB" sz="2400" dirty="0"/>
              <a:t> Nam </a:t>
            </a:r>
            <a:r>
              <a:rPr lang="en-GB" sz="2400" dirty="0" err="1"/>
              <a:t>đã</a:t>
            </a:r>
            <a:r>
              <a:rPr lang="en-GB" sz="2400" dirty="0"/>
              <a:t> </a:t>
            </a:r>
            <a:r>
              <a:rPr lang="en-GB" sz="2400" dirty="0" err="1"/>
              <a:t>tăng</a:t>
            </a:r>
            <a:r>
              <a:rPr lang="en-GB" sz="2400" dirty="0"/>
              <a:t> </a:t>
            </a:r>
            <a:r>
              <a:rPr lang="en-GB" sz="2400" dirty="0" err="1"/>
              <a:t>từ</a:t>
            </a:r>
            <a:r>
              <a:rPr lang="en-GB" sz="2400" dirty="0"/>
              <a:t> </a:t>
            </a:r>
            <a:r>
              <a:rPr lang="en-GB" sz="2400" dirty="0" err="1"/>
              <a:t>mức</a:t>
            </a:r>
            <a:r>
              <a:rPr lang="en-GB" sz="2400" dirty="0"/>
              <a:t> 0.3 kg/ha </a:t>
            </a:r>
            <a:r>
              <a:rPr lang="en-GB" sz="2400" dirty="0" err="1"/>
              <a:t>giai</a:t>
            </a:r>
            <a:r>
              <a:rPr lang="en-GB" sz="2400" dirty="0"/>
              <a:t> </a:t>
            </a:r>
            <a:r>
              <a:rPr lang="en-GB" sz="2400" dirty="0" err="1"/>
              <a:t>đoạn</a:t>
            </a:r>
            <a:r>
              <a:rPr lang="en-GB" sz="2400" dirty="0"/>
              <a:t> </a:t>
            </a:r>
            <a:r>
              <a:rPr lang="en-GB" sz="2400" dirty="0" err="1"/>
              <a:t>trước</a:t>
            </a:r>
            <a:r>
              <a:rPr lang="en-GB" sz="2400" dirty="0"/>
              <a:t> </a:t>
            </a:r>
            <a:r>
              <a:rPr lang="en-GB" sz="2400" dirty="0" err="1"/>
              <a:t>năm</a:t>
            </a:r>
            <a:r>
              <a:rPr lang="en-GB" sz="2400" dirty="0"/>
              <a:t> 1985 </a:t>
            </a:r>
            <a:r>
              <a:rPr lang="en-GB" sz="2400" dirty="0" err="1"/>
              <a:t>lên</a:t>
            </a:r>
            <a:r>
              <a:rPr lang="en-GB" sz="2400" dirty="0"/>
              <a:t> </a:t>
            </a:r>
            <a:r>
              <a:rPr lang="en-GB" sz="2400" dirty="0" err="1"/>
              <a:t>mức</a:t>
            </a:r>
            <a:r>
              <a:rPr lang="en-GB" sz="2400" dirty="0"/>
              <a:t> 1.24-2.54 kg/ha </a:t>
            </a:r>
            <a:r>
              <a:rPr lang="en-GB" sz="2400" dirty="0" err="1"/>
              <a:t>giai</a:t>
            </a:r>
            <a:r>
              <a:rPr lang="en-GB" sz="2400" dirty="0"/>
              <a:t> </a:t>
            </a:r>
            <a:r>
              <a:rPr lang="en-GB" sz="2400" dirty="0" err="1"/>
              <a:t>đoạn</a:t>
            </a:r>
            <a:r>
              <a:rPr lang="en-GB" sz="2400" dirty="0"/>
              <a:t> 2001-2007</a:t>
            </a:r>
            <a:r>
              <a:rPr lang="en-US" sz="2400" dirty="0" smtClean="0">
                <a:effectLst/>
              </a:rPr>
              <a:t>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719032169"/>
              </p:ext>
            </p:extLst>
          </p:nvPr>
        </p:nvGraphicFramePr>
        <p:xfrm>
          <a:off x="353919" y="1946426"/>
          <a:ext cx="8642813" cy="3449010"/>
        </p:xfrm>
        <a:graphic>
          <a:graphicData uri="http://schemas.openxmlformats.org/presentationml/2006/ole">
            <mc:AlternateContent xmlns:mc="http://schemas.openxmlformats.org/markup-compatibility/2006">
              <mc:Choice xmlns:v="urn:schemas-microsoft-com:vml" Requires="v">
                <p:oleObj spid="_x0000_s9256" name="Document" r:id="rId6" imgW="5410200" imgH="2159000" progId="Word.Document.12">
                  <p:embed/>
                </p:oleObj>
              </mc:Choice>
              <mc:Fallback>
                <p:oleObj name="Document" r:id="rId6" imgW="5410200" imgH="2159000" progId="Word.Document.12">
                  <p:embed/>
                  <p:pic>
                    <p:nvPicPr>
                      <p:cNvPr id="0" name=""/>
                      <p:cNvPicPr/>
                      <p:nvPr/>
                    </p:nvPicPr>
                    <p:blipFill>
                      <a:blip r:embed="rId7"/>
                      <a:stretch>
                        <a:fillRect/>
                      </a:stretch>
                    </p:blipFill>
                    <p:spPr>
                      <a:xfrm>
                        <a:off x="353919" y="1946426"/>
                        <a:ext cx="8642813" cy="3449010"/>
                      </a:xfrm>
                      <a:prstGeom prst="rect">
                        <a:avLst/>
                      </a:prstGeom>
                    </p:spPr>
                  </p:pic>
                </p:oleObj>
              </mc:Fallback>
            </mc:AlternateContent>
          </a:graphicData>
        </a:graphic>
      </p:graphicFrame>
    </p:spTree>
    <p:extLst>
      <p:ext uri="{BB962C8B-B14F-4D97-AF65-F5344CB8AC3E}">
        <p14:creationId xmlns:p14="http://schemas.microsoft.com/office/powerpoint/2010/main" val="3113195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CÁC VẤN ĐỀ MÔI TRƯỜNG </a:t>
            </a:r>
            <a:br>
              <a:rPr lang="en-US" sz="3200" b="1" dirty="0"/>
            </a:br>
            <a:r>
              <a:rPr lang="en-US" sz="3200" b="1" dirty="0"/>
              <a:t>CỦA VN TRONG QUÁ TRÌNH HỘI NHẬP KINH TẾ</a:t>
            </a:r>
            <a:endParaRPr lang="en-US" sz="3200" dirty="0"/>
          </a:p>
        </p:txBody>
      </p:sp>
      <p:sp>
        <p:nvSpPr>
          <p:cNvPr id="3" name="Content Placeholder 2"/>
          <p:cNvSpPr>
            <a:spLocks noGrp="1"/>
          </p:cNvSpPr>
          <p:nvPr>
            <p:ph idx="1"/>
          </p:nvPr>
        </p:nvSpPr>
        <p:spPr>
          <a:xfrm>
            <a:off x="457200" y="4758144"/>
            <a:ext cx="8229600" cy="1988934"/>
          </a:xfrm>
        </p:spPr>
        <p:txBody>
          <a:bodyPr>
            <a:normAutofit fontScale="47500" lnSpcReduction="20000"/>
          </a:bodyPr>
          <a:lstStyle/>
          <a:p>
            <a:pPr>
              <a:lnSpc>
                <a:spcPct val="120000"/>
              </a:lnSpc>
              <a:spcBef>
                <a:spcPts val="600"/>
              </a:spcBef>
              <a:spcAft>
                <a:spcPts val="600"/>
              </a:spcAft>
            </a:pPr>
            <a:r>
              <a:rPr lang="en-GB" dirty="0" err="1"/>
              <a:t>Chất</a:t>
            </a:r>
            <a:r>
              <a:rPr lang="en-GB" dirty="0"/>
              <a:t> </a:t>
            </a:r>
            <a:r>
              <a:rPr lang="en-GB" dirty="0" err="1"/>
              <a:t>lượng</a:t>
            </a:r>
            <a:r>
              <a:rPr lang="en-GB" dirty="0"/>
              <a:t> </a:t>
            </a:r>
            <a:r>
              <a:rPr lang="en-GB" dirty="0" err="1"/>
              <a:t>không</a:t>
            </a:r>
            <a:r>
              <a:rPr lang="en-GB" dirty="0"/>
              <a:t> </a:t>
            </a:r>
            <a:r>
              <a:rPr lang="en-GB" dirty="0" err="1"/>
              <a:t>khí</a:t>
            </a:r>
            <a:r>
              <a:rPr lang="en-GB" dirty="0"/>
              <a:t> </a:t>
            </a:r>
            <a:r>
              <a:rPr lang="en-GB" dirty="0" err="1"/>
              <a:t>tại</a:t>
            </a:r>
            <a:r>
              <a:rPr lang="en-GB" dirty="0"/>
              <a:t> </a:t>
            </a:r>
            <a:r>
              <a:rPr lang="en-GB" dirty="0" err="1"/>
              <a:t>Việt</a:t>
            </a:r>
            <a:r>
              <a:rPr lang="en-GB" dirty="0"/>
              <a:t> Nam </a:t>
            </a:r>
            <a:r>
              <a:rPr lang="en-GB" dirty="0" err="1"/>
              <a:t>đang</a:t>
            </a:r>
            <a:r>
              <a:rPr lang="en-GB" dirty="0"/>
              <a:t> </a:t>
            </a:r>
            <a:r>
              <a:rPr lang="en-GB" dirty="0" err="1"/>
              <a:t>bị</a:t>
            </a:r>
            <a:r>
              <a:rPr lang="en-GB" dirty="0"/>
              <a:t> </a:t>
            </a:r>
            <a:r>
              <a:rPr lang="en-GB" dirty="0" err="1"/>
              <a:t>suy</a:t>
            </a:r>
            <a:r>
              <a:rPr lang="en-GB" dirty="0"/>
              <a:t> </a:t>
            </a:r>
            <a:r>
              <a:rPr lang="en-GB" dirty="0" err="1"/>
              <a:t>giảm</a:t>
            </a:r>
            <a:r>
              <a:rPr lang="en-GB" dirty="0"/>
              <a:t> </a:t>
            </a:r>
            <a:r>
              <a:rPr lang="en-GB" dirty="0" err="1"/>
              <a:t>nghiêm</a:t>
            </a:r>
            <a:r>
              <a:rPr lang="en-GB" dirty="0"/>
              <a:t> </a:t>
            </a:r>
            <a:r>
              <a:rPr lang="en-GB" dirty="0" err="1"/>
              <a:t>trọng</a:t>
            </a:r>
            <a:r>
              <a:rPr lang="en-GB" dirty="0"/>
              <a:t>, </a:t>
            </a:r>
            <a:r>
              <a:rPr lang="en-GB" dirty="0" err="1"/>
              <a:t>đặc</a:t>
            </a:r>
            <a:r>
              <a:rPr lang="en-GB" dirty="0"/>
              <a:t> </a:t>
            </a:r>
            <a:r>
              <a:rPr lang="en-GB" dirty="0" err="1"/>
              <a:t>biệt</a:t>
            </a:r>
            <a:r>
              <a:rPr lang="en-GB" dirty="0"/>
              <a:t> </a:t>
            </a:r>
            <a:r>
              <a:rPr lang="en-GB" dirty="0" err="1"/>
              <a:t>tại</a:t>
            </a:r>
            <a:r>
              <a:rPr lang="en-GB" dirty="0"/>
              <a:t> </a:t>
            </a:r>
            <a:r>
              <a:rPr lang="en-GB" dirty="0" err="1"/>
              <a:t>các</a:t>
            </a:r>
            <a:r>
              <a:rPr lang="en-GB" dirty="0"/>
              <a:t> </a:t>
            </a:r>
            <a:r>
              <a:rPr lang="en-GB" dirty="0" err="1"/>
              <a:t>thành</a:t>
            </a:r>
            <a:r>
              <a:rPr lang="en-GB" dirty="0"/>
              <a:t> </a:t>
            </a:r>
            <a:r>
              <a:rPr lang="en-GB" dirty="0" err="1"/>
              <a:t>phố</a:t>
            </a:r>
            <a:r>
              <a:rPr lang="en-GB" dirty="0"/>
              <a:t> </a:t>
            </a:r>
            <a:r>
              <a:rPr lang="en-GB" dirty="0" err="1"/>
              <a:t>lớn</a:t>
            </a:r>
            <a:r>
              <a:rPr lang="en-GB" dirty="0"/>
              <a:t> </a:t>
            </a:r>
            <a:r>
              <a:rPr lang="en-GB" dirty="0" err="1"/>
              <a:t>như</a:t>
            </a:r>
            <a:r>
              <a:rPr lang="en-GB" dirty="0"/>
              <a:t> </a:t>
            </a:r>
            <a:r>
              <a:rPr lang="en-GB" dirty="0" err="1"/>
              <a:t>Hà</a:t>
            </a:r>
            <a:r>
              <a:rPr lang="en-GB" dirty="0"/>
              <a:t> </a:t>
            </a:r>
            <a:r>
              <a:rPr lang="en-GB" dirty="0" err="1"/>
              <a:t>Nội</a:t>
            </a:r>
            <a:r>
              <a:rPr lang="en-GB" dirty="0"/>
              <a:t> </a:t>
            </a:r>
            <a:r>
              <a:rPr lang="en-GB" dirty="0" err="1"/>
              <a:t>và</a:t>
            </a:r>
            <a:r>
              <a:rPr lang="en-GB" dirty="0"/>
              <a:t> </a:t>
            </a:r>
            <a:r>
              <a:rPr lang="en-GB" dirty="0" err="1"/>
              <a:t>thành</a:t>
            </a:r>
            <a:r>
              <a:rPr lang="en-GB" dirty="0"/>
              <a:t> </a:t>
            </a:r>
            <a:r>
              <a:rPr lang="en-GB" dirty="0" err="1"/>
              <a:t>phố</a:t>
            </a:r>
            <a:r>
              <a:rPr lang="en-GB" dirty="0"/>
              <a:t> </a:t>
            </a:r>
            <a:r>
              <a:rPr lang="en-GB" dirty="0" err="1"/>
              <a:t>Hồ</a:t>
            </a:r>
            <a:r>
              <a:rPr lang="en-GB" dirty="0"/>
              <a:t> </a:t>
            </a:r>
            <a:r>
              <a:rPr lang="en-GB" dirty="0" err="1"/>
              <a:t>Chí</a:t>
            </a:r>
            <a:r>
              <a:rPr lang="en-GB" dirty="0"/>
              <a:t> Minh. </a:t>
            </a:r>
            <a:endParaRPr lang="en-GB" dirty="0" smtClean="0"/>
          </a:p>
          <a:p>
            <a:pPr>
              <a:lnSpc>
                <a:spcPct val="120000"/>
              </a:lnSpc>
              <a:spcBef>
                <a:spcPts val="600"/>
              </a:spcBef>
              <a:spcAft>
                <a:spcPts val="600"/>
              </a:spcAft>
            </a:pPr>
            <a:r>
              <a:rPr lang="en-GB" dirty="0" err="1" smtClean="0"/>
              <a:t>Vấn</a:t>
            </a:r>
            <a:r>
              <a:rPr lang="en-GB" dirty="0" smtClean="0"/>
              <a:t> </a:t>
            </a:r>
            <a:r>
              <a:rPr lang="en-GB" dirty="0" err="1"/>
              <a:t>đề</a:t>
            </a:r>
            <a:r>
              <a:rPr lang="en-GB" dirty="0"/>
              <a:t> </a:t>
            </a:r>
            <a:r>
              <a:rPr lang="en-GB" dirty="0" err="1"/>
              <a:t>ô</a:t>
            </a:r>
            <a:r>
              <a:rPr lang="en-GB" dirty="0"/>
              <a:t> </a:t>
            </a:r>
            <a:r>
              <a:rPr lang="en-GB" dirty="0" err="1"/>
              <a:t>nhiễm</a:t>
            </a:r>
            <a:r>
              <a:rPr lang="en-GB" dirty="0"/>
              <a:t> </a:t>
            </a:r>
            <a:r>
              <a:rPr lang="en-GB" dirty="0" err="1"/>
              <a:t>không</a:t>
            </a:r>
            <a:r>
              <a:rPr lang="en-GB" dirty="0"/>
              <a:t> </a:t>
            </a:r>
            <a:r>
              <a:rPr lang="en-GB" dirty="0" err="1"/>
              <a:t>khí</a:t>
            </a:r>
            <a:r>
              <a:rPr lang="en-GB" dirty="0"/>
              <a:t> </a:t>
            </a:r>
            <a:r>
              <a:rPr lang="en-GB" dirty="0" err="1"/>
              <a:t>chủ</a:t>
            </a:r>
            <a:r>
              <a:rPr lang="en-GB" dirty="0"/>
              <a:t> </a:t>
            </a:r>
            <a:r>
              <a:rPr lang="en-GB" dirty="0" err="1"/>
              <a:t>yếu</a:t>
            </a:r>
            <a:r>
              <a:rPr lang="en-GB" dirty="0"/>
              <a:t> </a:t>
            </a:r>
            <a:r>
              <a:rPr lang="en-GB" dirty="0" err="1"/>
              <a:t>là</a:t>
            </a:r>
            <a:r>
              <a:rPr lang="en-GB" dirty="0"/>
              <a:t> </a:t>
            </a:r>
            <a:r>
              <a:rPr lang="en-GB" dirty="0" err="1"/>
              <a:t>ô</a:t>
            </a:r>
            <a:r>
              <a:rPr lang="en-GB" dirty="0"/>
              <a:t> </a:t>
            </a:r>
            <a:r>
              <a:rPr lang="en-GB" dirty="0" err="1"/>
              <a:t>nhiễm</a:t>
            </a:r>
            <a:r>
              <a:rPr lang="en-GB" dirty="0"/>
              <a:t> </a:t>
            </a:r>
            <a:r>
              <a:rPr lang="en-GB" dirty="0" err="1"/>
              <a:t>bụi</a:t>
            </a:r>
            <a:r>
              <a:rPr lang="en-GB" dirty="0"/>
              <a:t> </a:t>
            </a:r>
            <a:r>
              <a:rPr lang="en-GB" dirty="0" err="1"/>
              <a:t>đang</a:t>
            </a:r>
            <a:r>
              <a:rPr lang="en-GB" dirty="0"/>
              <a:t> </a:t>
            </a:r>
            <a:r>
              <a:rPr lang="en-GB" dirty="0" err="1"/>
              <a:t>có</a:t>
            </a:r>
            <a:r>
              <a:rPr lang="en-GB" dirty="0"/>
              <a:t> </a:t>
            </a:r>
            <a:r>
              <a:rPr lang="en-GB" dirty="0" err="1"/>
              <a:t>chiều</a:t>
            </a:r>
            <a:r>
              <a:rPr lang="en-GB" dirty="0"/>
              <a:t> </a:t>
            </a:r>
            <a:r>
              <a:rPr lang="en-GB" dirty="0" err="1"/>
              <a:t>hướng</a:t>
            </a:r>
            <a:r>
              <a:rPr lang="en-GB" dirty="0"/>
              <a:t> </a:t>
            </a:r>
            <a:r>
              <a:rPr lang="en-GB" dirty="0" err="1"/>
              <a:t>gia</a:t>
            </a:r>
            <a:r>
              <a:rPr lang="en-GB" dirty="0"/>
              <a:t> </a:t>
            </a:r>
            <a:r>
              <a:rPr lang="en-GB" dirty="0" err="1"/>
              <a:t>tăng</a:t>
            </a:r>
            <a:r>
              <a:rPr lang="en-GB" dirty="0"/>
              <a:t> </a:t>
            </a:r>
            <a:r>
              <a:rPr lang="en-GB" dirty="0" err="1"/>
              <a:t>và</a:t>
            </a:r>
            <a:r>
              <a:rPr lang="en-GB" dirty="0"/>
              <a:t> </a:t>
            </a:r>
            <a:r>
              <a:rPr lang="en-GB" dirty="0" err="1"/>
              <a:t>vượt</a:t>
            </a:r>
            <a:r>
              <a:rPr lang="en-GB" dirty="0"/>
              <a:t> </a:t>
            </a:r>
            <a:r>
              <a:rPr lang="en-GB" dirty="0" err="1"/>
              <a:t>quá</a:t>
            </a:r>
            <a:r>
              <a:rPr lang="en-GB" dirty="0"/>
              <a:t> </a:t>
            </a:r>
            <a:r>
              <a:rPr lang="en-GB" dirty="0" err="1"/>
              <a:t>tiêu</a:t>
            </a:r>
            <a:r>
              <a:rPr lang="en-GB" dirty="0"/>
              <a:t> </a:t>
            </a:r>
            <a:r>
              <a:rPr lang="en-GB" dirty="0" err="1"/>
              <a:t>chuẩn</a:t>
            </a:r>
            <a:r>
              <a:rPr lang="en-GB" dirty="0"/>
              <a:t> </a:t>
            </a:r>
            <a:r>
              <a:rPr lang="en-GB" dirty="0" err="1"/>
              <a:t>trung</a:t>
            </a:r>
            <a:r>
              <a:rPr lang="en-GB" dirty="0"/>
              <a:t> </a:t>
            </a:r>
            <a:r>
              <a:rPr lang="en-GB" dirty="0" err="1"/>
              <a:t>bình</a:t>
            </a:r>
            <a:r>
              <a:rPr lang="en-GB" dirty="0"/>
              <a:t> </a:t>
            </a:r>
            <a:r>
              <a:rPr lang="en-GB" dirty="0" err="1"/>
              <a:t>năm</a:t>
            </a:r>
            <a:r>
              <a:rPr lang="en-GB" dirty="0"/>
              <a:t> </a:t>
            </a:r>
            <a:r>
              <a:rPr lang="en-GB" dirty="0" err="1"/>
              <a:t>cho</a:t>
            </a:r>
            <a:r>
              <a:rPr lang="en-GB" dirty="0"/>
              <a:t> </a:t>
            </a:r>
            <a:r>
              <a:rPr lang="en-GB" dirty="0" err="1"/>
              <a:t>phép</a:t>
            </a:r>
            <a:r>
              <a:rPr lang="en-GB" dirty="0"/>
              <a:t> </a:t>
            </a:r>
            <a:r>
              <a:rPr lang="en-GB" dirty="0" err="1"/>
              <a:t>nhiều</a:t>
            </a:r>
            <a:r>
              <a:rPr lang="en-GB" dirty="0"/>
              <a:t> </a:t>
            </a:r>
            <a:r>
              <a:rPr lang="en-GB" dirty="0" err="1"/>
              <a:t>lần</a:t>
            </a:r>
            <a:r>
              <a:rPr lang="en-GB" dirty="0"/>
              <a:t>. </a:t>
            </a:r>
            <a:endParaRPr lang="en-GB" dirty="0" smtClean="0"/>
          </a:p>
          <a:p>
            <a:pPr>
              <a:lnSpc>
                <a:spcPct val="120000"/>
              </a:lnSpc>
              <a:spcBef>
                <a:spcPts val="600"/>
              </a:spcBef>
              <a:spcAft>
                <a:spcPts val="600"/>
              </a:spcAft>
            </a:pPr>
            <a:r>
              <a:rPr lang="en-GB" dirty="0" err="1" smtClean="0"/>
              <a:t>Nồng</a:t>
            </a:r>
            <a:r>
              <a:rPr lang="en-GB" dirty="0" smtClean="0"/>
              <a:t> </a:t>
            </a:r>
            <a:r>
              <a:rPr lang="en-GB" dirty="0" err="1"/>
              <a:t>độ</a:t>
            </a:r>
            <a:r>
              <a:rPr lang="en-GB" dirty="0"/>
              <a:t> </a:t>
            </a:r>
            <a:r>
              <a:rPr lang="en-GB" dirty="0" err="1"/>
              <a:t>bụi</a:t>
            </a:r>
            <a:r>
              <a:rPr lang="en-GB" dirty="0"/>
              <a:t> </a:t>
            </a:r>
            <a:r>
              <a:rPr lang="en-GB" dirty="0" err="1" smtClean="0"/>
              <a:t>ở</a:t>
            </a:r>
            <a:r>
              <a:rPr lang="en-GB" dirty="0" smtClean="0"/>
              <a:t> </a:t>
            </a:r>
            <a:r>
              <a:rPr lang="en-GB" dirty="0" err="1"/>
              <a:t>các</a:t>
            </a:r>
            <a:r>
              <a:rPr lang="en-GB" dirty="0"/>
              <a:t> </a:t>
            </a:r>
            <a:r>
              <a:rPr lang="en-GB" dirty="0" err="1"/>
              <a:t>độ</a:t>
            </a:r>
            <a:r>
              <a:rPr lang="en-GB" dirty="0"/>
              <a:t> </a:t>
            </a:r>
            <a:r>
              <a:rPr lang="en-GB" dirty="0" err="1"/>
              <a:t>thị</a:t>
            </a:r>
            <a:r>
              <a:rPr lang="en-GB" dirty="0"/>
              <a:t> </a:t>
            </a:r>
            <a:r>
              <a:rPr lang="en-GB" dirty="0" err="1"/>
              <a:t>điều</a:t>
            </a:r>
            <a:r>
              <a:rPr lang="en-GB" dirty="0"/>
              <a:t> </a:t>
            </a:r>
            <a:r>
              <a:rPr lang="en-GB" dirty="0" err="1"/>
              <a:t>đã</a:t>
            </a:r>
            <a:r>
              <a:rPr lang="en-GB" dirty="0"/>
              <a:t> </a:t>
            </a:r>
            <a:r>
              <a:rPr lang="en-GB" dirty="0" err="1"/>
              <a:t>vượt</a:t>
            </a:r>
            <a:r>
              <a:rPr lang="en-GB" dirty="0"/>
              <a:t> </a:t>
            </a:r>
            <a:r>
              <a:rPr lang="en-GB" dirty="0" err="1"/>
              <a:t>quá</a:t>
            </a:r>
            <a:r>
              <a:rPr lang="en-GB" dirty="0"/>
              <a:t> </a:t>
            </a:r>
            <a:r>
              <a:rPr lang="en-GB" dirty="0" err="1"/>
              <a:t>tiêu</a:t>
            </a:r>
            <a:r>
              <a:rPr lang="en-GB" dirty="0"/>
              <a:t> </a:t>
            </a:r>
            <a:r>
              <a:rPr lang="en-GB" dirty="0" err="1"/>
              <a:t>chuẩn</a:t>
            </a:r>
            <a:r>
              <a:rPr lang="en-GB" dirty="0"/>
              <a:t> </a:t>
            </a:r>
            <a:r>
              <a:rPr lang="en-GB" dirty="0" err="1"/>
              <a:t>cho</a:t>
            </a:r>
            <a:r>
              <a:rPr lang="en-GB" dirty="0"/>
              <a:t> </a:t>
            </a:r>
            <a:r>
              <a:rPr lang="en-GB" dirty="0" err="1"/>
              <a:t>phép</a:t>
            </a:r>
            <a:r>
              <a:rPr lang="en-GB" dirty="0"/>
              <a:t> </a:t>
            </a:r>
            <a:r>
              <a:rPr lang="en-GB" dirty="0" err="1"/>
              <a:t>rất</a:t>
            </a:r>
            <a:r>
              <a:rPr lang="en-GB" dirty="0"/>
              <a:t> </a:t>
            </a:r>
            <a:r>
              <a:rPr lang="en-GB" dirty="0" err="1"/>
              <a:t>nhiều</a:t>
            </a:r>
            <a:r>
              <a:rPr lang="en-GB" dirty="0"/>
              <a:t>, </a:t>
            </a:r>
            <a:r>
              <a:rPr lang="en-GB" dirty="0" err="1"/>
              <a:t>cá</a:t>
            </a:r>
            <a:r>
              <a:rPr lang="en-GB" dirty="0"/>
              <a:t> </a:t>
            </a:r>
            <a:r>
              <a:rPr lang="en-GB" dirty="0" err="1"/>
              <a:t>biệt</a:t>
            </a:r>
            <a:r>
              <a:rPr lang="en-GB" dirty="0"/>
              <a:t> </a:t>
            </a:r>
            <a:r>
              <a:rPr lang="en-GB" dirty="0" err="1"/>
              <a:t>như</a:t>
            </a:r>
            <a:r>
              <a:rPr lang="en-GB" dirty="0"/>
              <a:t> </a:t>
            </a:r>
            <a:r>
              <a:rPr lang="en-GB" dirty="0" err="1"/>
              <a:t>thành</a:t>
            </a:r>
            <a:r>
              <a:rPr lang="en-GB" dirty="0"/>
              <a:t> </a:t>
            </a:r>
            <a:r>
              <a:rPr lang="en-GB" dirty="0" err="1"/>
              <a:t>phố</a:t>
            </a:r>
            <a:r>
              <a:rPr lang="en-GB" dirty="0"/>
              <a:t> </a:t>
            </a:r>
            <a:r>
              <a:rPr lang="en-GB" dirty="0" err="1"/>
              <a:t>Hồ</a:t>
            </a:r>
            <a:r>
              <a:rPr lang="en-GB" dirty="0"/>
              <a:t> </a:t>
            </a:r>
            <a:r>
              <a:rPr lang="en-GB" dirty="0" err="1"/>
              <a:t>Chí</a:t>
            </a:r>
            <a:r>
              <a:rPr lang="en-GB" dirty="0"/>
              <a:t> Minh </a:t>
            </a:r>
            <a:r>
              <a:rPr lang="en-GB" dirty="0" err="1"/>
              <a:t>ô</a:t>
            </a:r>
            <a:r>
              <a:rPr lang="en-GB" dirty="0"/>
              <a:t> </a:t>
            </a:r>
            <a:r>
              <a:rPr lang="en-GB" dirty="0" err="1"/>
              <a:t>nhiễm</a:t>
            </a:r>
            <a:r>
              <a:rPr lang="en-GB" dirty="0"/>
              <a:t> </a:t>
            </a:r>
            <a:r>
              <a:rPr lang="en-GB" dirty="0" err="1"/>
              <a:t>bụi</a:t>
            </a:r>
            <a:r>
              <a:rPr lang="en-GB" dirty="0"/>
              <a:t> </a:t>
            </a:r>
            <a:r>
              <a:rPr lang="en-GB" dirty="0" err="1"/>
              <a:t>vượt</a:t>
            </a:r>
            <a:r>
              <a:rPr lang="en-GB" dirty="0"/>
              <a:t> </a:t>
            </a:r>
            <a:r>
              <a:rPr lang="en-GB" dirty="0" err="1"/>
              <a:t>quá</a:t>
            </a:r>
            <a:r>
              <a:rPr lang="en-GB" dirty="0"/>
              <a:t> </a:t>
            </a:r>
            <a:r>
              <a:rPr lang="en-GB" dirty="0" err="1"/>
              <a:t>tiêu</a:t>
            </a:r>
            <a:r>
              <a:rPr lang="en-GB" dirty="0"/>
              <a:t> </a:t>
            </a:r>
            <a:r>
              <a:rPr lang="en-GB" dirty="0" err="1"/>
              <a:t>chuẩn</a:t>
            </a:r>
            <a:r>
              <a:rPr lang="en-GB" dirty="0"/>
              <a:t> </a:t>
            </a:r>
            <a:r>
              <a:rPr lang="en-GB" dirty="0" err="1"/>
              <a:t>cho</a:t>
            </a:r>
            <a:r>
              <a:rPr lang="en-GB" dirty="0"/>
              <a:t> </a:t>
            </a:r>
            <a:r>
              <a:rPr lang="en-GB" dirty="0" err="1"/>
              <a:t>phép</a:t>
            </a:r>
            <a:r>
              <a:rPr lang="en-GB" dirty="0"/>
              <a:t> </a:t>
            </a:r>
            <a:r>
              <a:rPr lang="en-GB" dirty="0" err="1"/>
              <a:t>gấp</a:t>
            </a:r>
            <a:r>
              <a:rPr lang="en-GB" dirty="0"/>
              <a:t> </a:t>
            </a:r>
            <a:r>
              <a:rPr lang="en-GB" dirty="0" err="1"/>
              <a:t>khoảng</a:t>
            </a:r>
            <a:r>
              <a:rPr lang="en-GB" dirty="0"/>
              <a:t> 3 </a:t>
            </a:r>
            <a:r>
              <a:rPr lang="en-GB" dirty="0" err="1"/>
              <a:t>lần</a:t>
            </a:r>
            <a:r>
              <a:rPr lang="en-GB" dirty="0"/>
              <a:t>. </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42624" y="1575848"/>
            <a:ext cx="7650282" cy="3059900"/>
          </a:xfrm>
          <a:prstGeom prst="rect">
            <a:avLst/>
          </a:prstGeom>
          <a:noFill/>
          <a:ln>
            <a:noFill/>
          </a:ln>
        </p:spPr>
      </p:pic>
      <p:sp>
        <p:nvSpPr>
          <p:cNvPr id="5" name="Rectangle 4"/>
          <p:cNvSpPr/>
          <p:nvPr/>
        </p:nvSpPr>
        <p:spPr>
          <a:xfrm>
            <a:off x="3076418" y="6565163"/>
            <a:ext cx="1988075" cy="276999"/>
          </a:xfrm>
          <a:prstGeom prst="rect">
            <a:avLst/>
          </a:prstGeom>
        </p:spPr>
        <p:txBody>
          <a:bodyPr wrap="square">
            <a:spAutoFit/>
          </a:bodyPr>
          <a:lstStyle/>
          <a:p>
            <a:pPr algn="ctr"/>
            <a:r>
              <a:rPr lang="en-US" sz="1200" dirty="0" err="1"/>
              <a:t>Nguồn</a:t>
            </a:r>
            <a:r>
              <a:rPr lang="en-US" sz="1200" dirty="0"/>
              <a:t>: (</a:t>
            </a:r>
            <a:r>
              <a:rPr lang="en-US" sz="1200" dirty="0">
                <a:hlinkClick r:id="rId4" action="ppaction://hlinkfile" tooltip="MONRE, 2010 #61"/>
              </a:rPr>
              <a:t>MONRE 2010</a:t>
            </a:r>
            <a:r>
              <a:rPr lang="en-US" sz="1200" dirty="0"/>
              <a:t>)</a:t>
            </a:r>
            <a:r>
              <a:rPr lang="en-US" sz="1200" dirty="0" smtClean="0">
                <a:effectLst/>
              </a:rPr>
              <a:t> </a:t>
            </a:r>
            <a:endParaRPr lang="en-US" sz="1200" dirty="0"/>
          </a:p>
        </p:txBody>
      </p:sp>
    </p:spTree>
    <p:extLst>
      <p:ext uri="{BB962C8B-B14F-4D97-AF65-F5344CB8AC3E}">
        <p14:creationId xmlns:p14="http://schemas.microsoft.com/office/powerpoint/2010/main" val="6309907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CÁC VẤN ĐỀ MÔI TRƯỜNG </a:t>
            </a:r>
            <a:br>
              <a:rPr lang="en-US" sz="3200" b="1" dirty="0"/>
            </a:br>
            <a:r>
              <a:rPr lang="en-US" sz="3200" b="1" dirty="0"/>
              <a:t>CỦA VN TRONG QUÁ TRÌNH HỘI NHẬP KINH TẾ</a:t>
            </a:r>
            <a:endParaRPr lang="en-US" sz="3200" dirty="0"/>
          </a:p>
        </p:txBody>
      </p:sp>
      <p:sp>
        <p:nvSpPr>
          <p:cNvPr id="3" name="Content Placeholder 2"/>
          <p:cNvSpPr>
            <a:spLocks noGrp="1"/>
          </p:cNvSpPr>
          <p:nvPr>
            <p:ph idx="1"/>
          </p:nvPr>
        </p:nvSpPr>
        <p:spPr>
          <a:xfrm>
            <a:off x="457200" y="4865232"/>
            <a:ext cx="8229600" cy="1713544"/>
          </a:xfrm>
        </p:spPr>
        <p:txBody>
          <a:bodyPr>
            <a:normAutofit fontScale="55000" lnSpcReduction="20000"/>
          </a:bodyPr>
          <a:lstStyle/>
          <a:p>
            <a:pPr>
              <a:lnSpc>
                <a:spcPct val="120000"/>
              </a:lnSpc>
              <a:spcBef>
                <a:spcPts val="600"/>
              </a:spcBef>
              <a:spcAft>
                <a:spcPts val="600"/>
              </a:spcAft>
            </a:pPr>
            <a:r>
              <a:rPr lang="en-GB" dirty="0" err="1"/>
              <a:t>Thống</a:t>
            </a:r>
            <a:r>
              <a:rPr lang="en-GB" dirty="0"/>
              <a:t> </a:t>
            </a:r>
            <a:r>
              <a:rPr lang="en-GB" dirty="0" err="1"/>
              <a:t>kê</a:t>
            </a:r>
            <a:r>
              <a:rPr lang="en-GB" dirty="0"/>
              <a:t> </a:t>
            </a:r>
            <a:r>
              <a:rPr lang="en-GB" dirty="0" err="1"/>
              <a:t>cũng</a:t>
            </a:r>
            <a:r>
              <a:rPr lang="en-GB" dirty="0"/>
              <a:t> </a:t>
            </a:r>
            <a:r>
              <a:rPr lang="en-GB" dirty="0" err="1"/>
              <a:t>cho</a:t>
            </a:r>
            <a:r>
              <a:rPr lang="en-GB" dirty="0"/>
              <a:t> </a:t>
            </a:r>
            <a:r>
              <a:rPr lang="en-GB" dirty="0" err="1"/>
              <a:t>thấy</a:t>
            </a:r>
            <a:r>
              <a:rPr lang="en-GB" dirty="0"/>
              <a:t> </a:t>
            </a:r>
            <a:r>
              <a:rPr lang="en-GB" dirty="0" err="1"/>
              <a:t>mức</a:t>
            </a:r>
            <a:r>
              <a:rPr lang="en-GB" dirty="0"/>
              <a:t> </a:t>
            </a:r>
            <a:r>
              <a:rPr lang="en-GB" dirty="0" err="1"/>
              <a:t>độ</a:t>
            </a:r>
            <a:r>
              <a:rPr lang="en-GB" dirty="0"/>
              <a:t> </a:t>
            </a:r>
            <a:r>
              <a:rPr lang="en-GB" dirty="0" err="1"/>
              <a:t>ô</a:t>
            </a:r>
            <a:r>
              <a:rPr lang="en-GB" dirty="0"/>
              <a:t> </a:t>
            </a:r>
            <a:r>
              <a:rPr lang="en-GB" dirty="0" err="1"/>
              <a:t>nhiễm</a:t>
            </a:r>
            <a:r>
              <a:rPr lang="en-GB" dirty="0"/>
              <a:t> </a:t>
            </a:r>
            <a:r>
              <a:rPr lang="en-GB" dirty="0" err="1"/>
              <a:t>môi</a:t>
            </a:r>
            <a:r>
              <a:rPr lang="en-GB" dirty="0"/>
              <a:t> </a:t>
            </a:r>
            <a:r>
              <a:rPr lang="en-GB" dirty="0" err="1"/>
              <a:t>trường</a:t>
            </a:r>
            <a:r>
              <a:rPr lang="en-GB" dirty="0"/>
              <a:t> </a:t>
            </a:r>
            <a:r>
              <a:rPr lang="en-GB" dirty="0" err="1"/>
              <a:t>nước</a:t>
            </a:r>
            <a:r>
              <a:rPr lang="en-GB" dirty="0"/>
              <a:t> </a:t>
            </a:r>
            <a:r>
              <a:rPr lang="en-GB" dirty="0" err="1"/>
              <a:t>ở</a:t>
            </a:r>
            <a:r>
              <a:rPr lang="en-GB" dirty="0"/>
              <a:t> </a:t>
            </a:r>
            <a:r>
              <a:rPr lang="en-GB" dirty="0" err="1"/>
              <a:t>hầu</a:t>
            </a:r>
            <a:r>
              <a:rPr lang="en-GB" dirty="0"/>
              <a:t> </a:t>
            </a:r>
            <a:r>
              <a:rPr lang="en-GB" dirty="0" err="1"/>
              <a:t>hết</a:t>
            </a:r>
            <a:r>
              <a:rPr lang="en-GB" dirty="0"/>
              <a:t> </a:t>
            </a:r>
            <a:r>
              <a:rPr lang="en-GB" dirty="0" err="1"/>
              <a:t>các</a:t>
            </a:r>
            <a:r>
              <a:rPr lang="en-GB" dirty="0"/>
              <a:t> </a:t>
            </a:r>
            <a:r>
              <a:rPr lang="en-GB" dirty="0" err="1"/>
              <a:t>sông</a:t>
            </a:r>
            <a:r>
              <a:rPr lang="en-GB" dirty="0"/>
              <a:t>, </a:t>
            </a:r>
            <a:r>
              <a:rPr lang="en-GB" dirty="0" err="1"/>
              <a:t>hồ</a:t>
            </a:r>
            <a:r>
              <a:rPr lang="en-GB" dirty="0"/>
              <a:t>, </a:t>
            </a:r>
            <a:r>
              <a:rPr lang="en-GB" dirty="0" err="1"/>
              <a:t>kênh</a:t>
            </a:r>
            <a:r>
              <a:rPr lang="en-GB" dirty="0"/>
              <a:t> </a:t>
            </a:r>
            <a:r>
              <a:rPr lang="en-GB" dirty="0" err="1"/>
              <a:t>rạch</a:t>
            </a:r>
            <a:r>
              <a:rPr lang="en-GB" dirty="0"/>
              <a:t> </a:t>
            </a:r>
            <a:r>
              <a:rPr lang="en-GB" dirty="0" err="1"/>
              <a:t>khu</a:t>
            </a:r>
            <a:r>
              <a:rPr lang="en-GB" dirty="0"/>
              <a:t> </a:t>
            </a:r>
            <a:r>
              <a:rPr lang="en-GB" dirty="0" err="1"/>
              <a:t>vực</a:t>
            </a:r>
            <a:r>
              <a:rPr lang="en-GB" dirty="0"/>
              <a:t> </a:t>
            </a:r>
            <a:r>
              <a:rPr lang="en-GB" dirty="0" err="1"/>
              <a:t>đô</a:t>
            </a:r>
            <a:r>
              <a:rPr lang="en-GB" dirty="0"/>
              <a:t> </a:t>
            </a:r>
            <a:r>
              <a:rPr lang="en-GB" dirty="0" err="1"/>
              <a:t>thị</a:t>
            </a:r>
            <a:r>
              <a:rPr lang="en-GB" dirty="0"/>
              <a:t> </a:t>
            </a:r>
            <a:r>
              <a:rPr lang="en-GB" dirty="0" err="1"/>
              <a:t>là</a:t>
            </a:r>
            <a:r>
              <a:rPr lang="en-GB" dirty="0"/>
              <a:t> </a:t>
            </a:r>
            <a:r>
              <a:rPr lang="en-GB" dirty="0" err="1"/>
              <a:t>nghiêm</a:t>
            </a:r>
            <a:r>
              <a:rPr lang="en-GB" dirty="0"/>
              <a:t> </a:t>
            </a:r>
            <a:r>
              <a:rPr lang="en-GB" dirty="0" err="1"/>
              <a:t>trọng</a:t>
            </a:r>
            <a:r>
              <a:rPr lang="en-GB" dirty="0"/>
              <a:t>, </a:t>
            </a:r>
            <a:r>
              <a:rPr lang="en-GB" dirty="0" err="1"/>
              <a:t>chủ</a:t>
            </a:r>
            <a:r>
              <a:rPr lang="en-GB" dirty="0"/>
              <a:t> </a:t>
            </a:r>
            <a:r>
              <a:rPr lang="en-GB" dirty="0" err="1"/>
              <a:t>yếu</a:t>
            </a:r>
            <a:r>
              <a:rPr lang="en-GB" dirty="0"/>
              <a:t> </a:t>
            </a:r>
            <a:r>
              <a:rPr lang="en-GB" dirty="0" err="1"/>
              <a:t>ô</a:t>
            </a:r>
            <a:r>
              <a:rPr lang="en-GB" dirty="0"/>
              <a:t> </a:t>
            </a:r>
            <a:r>
              <a:rPr lang="en-GB" dirty="0" err="1"/>
              <a:t>nhiễm</a:t>
            </a:r>
            <a:r>
              <a:rPr lang="en-GB" dirty="0"/>
              <a:t> </a:t>
            </a:r>
            <a:r>
              <a:rPr lang="en-GB" dirty="0" err="1"/>
              <a:t>chất</a:t>
            </a:r>
            <a:r>
              <a:rPr lang="en-GB" dirty="0"/>
              <a:t> </a:t>
            </a:r>
            <a:r>
              <a:rPr lang="en-GB" dirty="0" err="1"/>
              <a:t>hữu</a:t>
            </a:r>
            <a:r>
              <a:rPr lang="en-GB" dirty="0"/>
              <a:t> </a:t>
            </a:r>
            <a:r>
              <a:rPr lang="en-GB" dirty="0" err="1"/>
              <a:t>cơ</a:t>
            </a:r>
            <a:r>
              <a:rPr lang="en-GB" dirty="0"/>
              <a:t>. </a:t>
            </a:r>
            <a:endParaRPr lang="en-GB" dirty="0" smtClean="0"/>
          </a:p>
          <a:p>
            <a:pPr>
              <a:lnSpc>
                <a:spcPct val="120000"/>
              </a:lnSpc>
              <a:spcBef>
                <a:spcPts val="600"/>
              </a:spcBef>
              <a:spcAft>
                <a:spcPts val="600"/>
              </a:spcAft>
            </a:pPr>
            <a:r>
              <a:rPr lang="en-GB" dirty="0" err="1" smtClean="0"/>
              <a:t>Nhu</a:t>
            </a:r>
            <a:r>
              <a:rPr lang="en-GB" dirty="0" smtClean="0"/>
              <a:t> </a:t>
            </a:r>
            <a:r>
              <a:rPr lang="en-GB" dirty="0" err="1"/>
              <a:t>cầu</a:t>
            </a:r>
            <a:r>
              <a:rPr lang="en-GB" dirty="0"/>
              <a:t> </a:t>
            </a:r>
            <a:r>
              <a:rPr lang="en-GB" dirty="0" err="1"/>
              <a:t>ô</a:t>
            </a:r>
            <a:r>
              <a:rPr lang="en-GB" dirty="0"/>
              <a:t> </a:t>
            </a:r>
            <a:r>
              <a:rPr lang="en-GB" dirty="0" err="1"/>
              <a:t>xy</a:t>
            </a:r>
            <a:r>
              <a:rPr lang="en-GB" dirty="0"/>
              <a:t> </a:t>
            </a:r>
            <a:r>
              <a:rPr lang="en-GB" dirty="0" err="1"/>
              <a:t>sinh</a:t>
            </a:r>
            <a:r>
              <a:rPr lang="en-GB" dirty="0"/>
              <a:t> </a:t>
            </a:r>
            <a:r>
              <a:rPr lang="en-GB" dirty="0" err="1"/>
              <a:t>hóa</a:t>
            </a:r>
            <a:r>
              <a:rPr lang="en-GB" dirty="0"/>
              <a:t> (BOD) </a:t>
            </a:r>
            <a:r>
              <a:rPr lang="en-GB" dirty="0" err="1"/>
              <a:t>ở</a:t>
            </a:r>
            <a:r>
              <a:rPr lang="en-GB" dirty="0"/>
              <a:t> </a:t>
            </a:r>
            <a:r>
              <a:rPr lang="en-GB" dirty="0" err="1"/>
              <a:t>các</a:t>
            </a:r>
            <a:r>
              <a:rPr lang="en-GB" dirty="0"/>
              <a:t> </a:t>
            </a:r>
            <a:r>
              <a:rPr lang="en-GB" dirty="0" err="1"/>
              <a:t>kênh</a:t>
            </a:r>
            <a:r>
              <a:rPr lang="en-GB" dirty="0"/>
              <a:t>, </a:t>
            </a:r>
            <a:r>
              <a:rPr lang="en-GB" dirty="0" err="1"/>
              <a:t>rạch</a:t>
            </a:r>
            <a:r>
              <a:rPr lang="en-GB" dirty="0"/>
              <a:t>, </a:t>
            </a:r>
            <a:r>
              <a:rPr lang="en-GB" dirty="0" err="1"/>
              <a:t>hồ</a:t>
            </a:r>
            <a:r>
              <a:rPr lang="en-GB" dirty="0"/>
              <a:t> </a:t>
            </a:r>
            <a:r>
              <a:rPr lang="en-GB" dirty="0" err="1"/>
              <a:t>các</a:t>
            </a:r>
            <a:r>
              <a:rPr lang="en-GB" dirty="0"/>
              <a:t> </a:t>
            </a:r>
            <a:r>
              <a:rPr lang="en-GB" dirty="0" err="1"/>
              <a:t>đô</a:t>
            </a:r>
            <a:r>
              <a:rPr lang="en-GB" dirty="0"/>
              <a:t> </a:t>
            </a:r>
            <a:r>
              <a:rPr lang="en-GB" dirty="0" err="1"/>
              <a:t>thi</a:t>
            </a:r>
            <a:r>
              <a:rPr lang="en-GB" dirty="0"/>
              <a:t> </a:t>
            </a:r>
            <a:r>
              <a:rPr lang="en-GB" dirty="0" err="1"/>
              <a:t>lớn</a:t>
            </a:r>
            <a:r>
              <a:rPr lang="en-GB" dirty="0"/>
              <a:t> </a:t>
            </a:r>
            <a:r>
              <a:rPr lang="en-GB" dirty="0" err="1"/>
              <a:t>như</a:t>
            </a:r>
            <a:r>
              <a:rPr lang="en-GB" dirty="0"/>
              <a:t> </a:t>
            </a:r>
            <a:r>
              <a:rPr lang="en-GB" dirty="0" err="1"/>
              <a:t>Hà</a:t>
            </a:r>
            <a:r>
              <a:rPr lang="en-GB" dirty="0"/>
              <a:t> </a:t>
            </a:r>
            <a:r>
              <a:rPr lang="en-GB" dirty="0" err="1"/>
              <a:t>Nội</a:t>
            </a:r>
            <a:r>
              <a:rPr lang="en-GB" dirty="0"/>
              <a:t>, </a:t>
            </a:r>
            <a:r>
              <a:rPr lang="en-GB" dirty="0" err="1"/>
              <a:t>thành</a:t>
            </a:r>
            <a:r>
              <a:rPr lang="en-GB" dirty="0"/>
              <a:t> </a:t>
            </a:r>
            <a:r>
              <a:rPr lang="en-GB" dirty="0" err="1"/>
              <a:t>phố</a:t>
            </a:r>
            <a:r>
              <a:rPr lang="en-GB" dirty="0"/>
              <a:t> </a:t>
            </a:r>
            <a:r>
              <a:rPr lang="en-GB" dirty="0" err="1"/>
              <a:t>Hồ</a:t>
            </a:r>
            <a:r>
              <a:rPr lang="en-GB" dirty="0"/>
              <a:t> </a:t>
            </a:r>
            <a:r>
              <a:rPr lang="en-GB" dirty="0" err="1"/>
              <a:t>chí</a:t>
            </a:r>
            <a:r>
              <a:rPr lang="en-GB" dirty="0"/>
              <a:t> minh </a:t>
            </a:r>
            <a:r>
              <a:rPr lang="en-GB" dirty="0" err="1"/>
              <a:t>đã</a:t>
            </a:r>
            <a:r>
              <a:rPr lang="en-GB" dirty="0"/>
              <a:t> </a:t>
            </a:r>
            <a:r>
              <a:rPr lang="en-GB" dirty="0" err="1"/>
              <a:t>vượt</a:t>
            </a:r>
            <a:r>
              <a:rPr lang="en-GB" dirty="0"/>
              <a:t> </a:t>
            </a:r>
            <a:r>
              <a:rPr lang="en-GB" dirty="0" err="1"/>
              <a:t>quá</a:t>
            </a:r>
            <a:r>
              <a:rPr lang="en-GB" dirty="0"/>
              <a:t> </a:t>
            </a:r>
            <a:r>
              <a:rPr lang="en-GB" dirty="0" err="1"/>
              <a:t>tiêu</a:t>
            </a:r>
            <a:r>
              <a:rPr lang="en-GB" dirty="0"/>
              <a:t> </a:t>
            </a:r>
            <a:r>
              <a:rPr lang="en-GB" dirty="0" err="1"/>
              <a:t>chuẩn</a:t>
            </a:r>
            <a:r>
              <a:rPr lang="en-GB" dirty="0"/>
              <a:t> </a:t>
            </a:r>
            <a:r>
              <a:rPr lang="en-GB" dirty="0" err="1"/>
              <a:t>đến</a:t>
            </a:r>
            <a:r>
              <a:rPr lang="en-GB" dirty="0"/>
              <a:t> </a:t>
            </a:r>
            <a:r>
              <a:rPr lang="en-GB" dirty="0" err="1"/>
              <a:t>hơn</a:t>
            </a:r>
            <a:r>
              <a:rPr lang="en-GB" dirty="0"/>
              <a:t> 10 </a:t>
            </a:r>
            <a:r>
              <a:rPr lang="en-GB" dirty="0" err="1"/>
              <a:t>lần</a:t>
            </a:r>
            <a:r>
              <a:rPr lang="en-GB" dirty="0"/>
              <a:t>, </a:t>
            </a:r>
            <a:r>
              <a:rPr lang="en-GB" dirty="0" err="1"/>
              <a:t>chẳng</a:t>
            </a:r>
            <a:r>
              <a:rPr lang="en-GB" dirty="0"/>
              <a:t> </a:t>
            </a:r>
            <a:r>
              <a:rPr lang="en-GB" dirty="0" err="1"/>
              <a:t>hạn</a:t>
            </a:r>
            <a:r>
              <a:rPr lang="en-GB" dirty="0"/>
              <a:t> </a:t>
            </a:r>
            <a:r>
              <a:rPr lang="en-GB" dirty="0" err="1"/>
              <a:t>như</a:t>
            </a:r>
            <a:r>
              <a:rPr lang="en-GB" dirty="0"/>
              <a:t> </a:t>
            </a:r>
            <a:r>
              <a:rPr lang="en-GB" dirty="0" err="1"/>
              <a:t>sông</a:t>
            </a:r>
            <a:r>
              <a:rPr lang="en-GB" dirty="0"/>
              <a:t> Kim </a:t>
            </a:r>
            <a:r>
              <a:rPr lang="en-GB" dirty="0" err="1"/>
              <a:t>ngưu</a:t>
            </a:r>
            <a:r>
              <a:rPr lang="en-GB" dirty="0"/>
              <a:t>, </a:t>
            </a:r>
            <a:r>
              <a:rPr lang="en-GB" dirty="0" err="1"/>
              <a:t>Tô</a:t>
            </a:r>
            <a:r>
              <a:rPr lang="en-GB" dirty="0"/>
              <a:t> </a:t>
            </a:r>
            <a:r>
              <a:rPr lang="en-GB" dirty="0" err="1"/>
              <a:t>Lịch</a:t>
            </a:r>
            <a:r>
              <a:rPr lang="en-GB" dirty="0"/>
              <a:t> (</a:t>
            </a:r>
            <a:r>
              <a:rPr lang="en-GB" dirty="0" err="1"/>
              <a:t>Hà</a:t>
            </a:r>
            <a:r>
              <a:rPr lang="en-GB" dirty="0"/>
              <a:t> </a:t>
            </a:r>
            <a:r>
              <a:rPr lang="en-GB" dirty="0" err="1"/>
              <a:t>Nội</a:t>
            </a:r>
            <a:r>
              <a:rPr lang="en-GB" dirty="0"/>
              <a:t>) </a:t>
            </a:r>
            <a:r>
              <a:rPr lang="en-GB" dirty="0" err="1"/>
              <a:t>và</a:t>
            </a:r>
            <a:r>
              <a:rPr lang="en-GB" dirty="0"/>
              <a:t> </a:t>
            </a:r>
            <a:r>
              <a:rPr lang="en-GB" dirty="0" err="1"/>
              <a:t>kênh</a:t>
            </a:r>
            <a:r>
              <a:rPr lang="en-GB" dirty="0"/>
              <a:t> </a:t>
            </a:r>
            <a:r>
              <a:rPr lang="en-GB" dirty="0" err="1"/>
              <a:t>Tham</a:t>
            </a:r>
            <a:r>
              <a:rPr lang="en-GB" dirty="0"/>
              <a:t> </a:t>
            </a:r>
            <a:r>
              <a:rPr lang="en-GB" dirty="0" err="1"/>
              <a:t>Lương</a:t>
            </a:r>
            <a:r>
              <a:rPr lang="en-GB" dirty="0"/>
              <a:t>, </a:t>
            </a:r>
            <a:r>
              <a:rPr lang="en-GB" dirty="0" err="1"/>
              <a:t>Tân</a:t>
            </a:r>
            <a:r>
              <a:rPr lang="en-GB" dirty="0"/>
              <a:t> </a:t>
            </a:r>
            <a:r>
              <a:rPr lang="en-GB" dirty="0" err="1"/>
              <a:t>Húa</a:t>
            </a:r>
            <a:r>
              <a:rPr lang="en-GB" dirty="0"/>
              <a:t>, </a:t>
            </a:r>
            <a:r>
              <a:rPr lang="en-GB" dirty="0" err="1"/>
              <a:t>Lò</a:t>
            </a:r>
            <a:r>
              <a:rPr lang="en-GB" dirty="0"/>
              <a:t> </a:t>
            </a:r>
            <a:r>
              <a:rPr lang="en-GB" dirty="0" err="1"/>
              <a:t>Gốm</a:t>
            </a:r>
            <a:r>
              <a:rPr lang="en-GB" dirty="0"/>
              <a:t> (</a:t>
            </a:r>
            <a:r>
              <a:rPr lang="en-GB" dirty="0" err="1"/>
              <a:t>Hồ</a:t>
            </a:r>
            <a:r>
              <a:rPr lang="en-GB" dirty="0"/>
              <a:t> </a:t>
            </a:r>
            <a:r>
              <a:rPr lang="en-GB" dirty="0" err="1"/>
              <a:t>Chí</a:t>
            </a:r>
            <a:r>
              <a:rPr lang="en-GB" dirty="0"/>
              <a:t> Minh).</a:t>
            </a:r>
            <a:endParaRPr lang="en-US" dirty="0"/>
          </a:p>
        </p:txBody>
      </p:sp>
      <p:sp>
        <p:nvSpPr>
          <p:cNvPr id="5" name="Rectangle 4"/>
          <p:cNvSpPr/>
          <p:nvPr/>
        </p:nvSpPr>
        <p:spPr>
          <a:xfrm>
            <a:off x="3076418" y="6565163"/>
            <a:ext cx="1988075" cy="276999"/>
          </a:xfrm>
          <a:prstGeom prst="rect">
            <a:avLst/>
          </a:prstGeom>
        </p:spPr>
        <p:txBody>
          <a:bodyPr wrap="square">
            <a:spAutoFit/>
          </a:bodyPr>
          <a:lstStyle/>
          <a:p>
            <a:pPr algn="ctr"/>
            <a:r>
              <a:rPr lang="en-US" sz="1200" dirty="0" err="1"/>
              <a:t>Nguồn</a:t>
            </a:r>
            <a:r>
              <a:rPr lang="en-US" sz="1200" dirty="0"/>
              <a:t>: (</a:t>
            </a:r>
            <a:r>
              <a:rPr lang="en-US" sz="1200" dirty="0">
                <a:hlinkClick r:id="rId3" action="ppaction://hlinkfile" tooltip="MONRE, 2010 #61"/>
              </a:rPr>
              <a:t>MONRE 2010</a:t>
            </a:r>
            <a:r>
              <a:rPr lang="en-US" sz="1200" dirty="0"/>
              <a:t>)</a:t>
            </a:r>
            <a:r>
              <a:rPr lang="en-US" sz="1200" dirty="0" smtClean="0">
                <a:effectLst/>
              </a:rPr>
              <a:t> </a:t>
            </a:r>
            <a:endParaRPr lang="en-US" sz="1200"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02155" y="1417638"/>
            <a:ext cx="7660150" cy="3447594"/>
          </a:xfrm>
          <a:prstGeom prst="rect">
            <a:avLst/>
          </a:prstGeom>
          <a:noFill/>
          <a:ln>
            <a:noFill/>
          </a:ln>
        </p:spPr>
      </p:pic>
    </p:spTree>
    <p:extLst>
      <p:ext uri="{BB962C8B-B14F-4D97-AF65-F5344CB8AC3E}">
        <p14:creationId xmlns:p14="http://schemas.microsoft.com/office/powerpoint/2010/main" val="18313581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356"/>
            <a:ext cx="8229600" cy="719829"/>
          </a:xfrm>
        </p:spPr>
        <p:txBody>
          <a:bodyPr>
            <a:noAutofit/>
          </a:bodyPr>
          <a:lstStyle/>
          <a:p>
            <a:r>
              <a:rPr lang="en-US" sz="3200" b="1" dirty="0"/>
              <a:t>CÁC VẤN ĐỀ MÔI TRƯỜNG </a:t>
            </a:r>
            <a:br>
              <a:rPr lang="en-US" sz="3200" b="1" dirty="0"/>
            </a:br>
            <a:r>
              <a:rPr lang="en-US" sz="3200" b="1" dirty="0"/>
              <a:t>CỦA VN TRONG QUÁ TRÌNH HỘI NHẬP KINH TẾ</a:t>
            </a:r>
            <a:endParaRPr lang="en-US" sz="3200" dirty="0"/>
          </a:p>
        </p:txBody>
      </p:sp>
      <p:sp>
        <p:nvSpPr>
          <p:cNvPr id="3" name="Content Placeholder 2"/>
          <p:cNvSpPr>
            <a:spLocks noGrp="1"/>
          </p:cNvSpPr>
          <p:nvPr>
            <p:ph idx="1"/>
          </p:nvPr>
        </p:nvSpPr>
        <p:spPr>
          <a:xfrm>
            <a:off x="183607" y="5247732"/>
            <a:ext cx="8782524" cy="1487876"/>
          </a:xfrm>
        </p:spPr>
        <p:txBody>
          <a:bodyPr>
            <a:noAutofit/>
          </a:bodyPr>
          <a:lstStyle/>
          <a:p>
            <a:pPr marL="0" indent="0" algn="just">
              <a:spcBef>
                <a:spcPts val="600"/>
              </a:spcBef>
              <a:spcAft>
                <a:spcPts val="600"/>
              </a:spcAft>
              <a:buNone/>
            </a:pPr>
            <a:r>
              <a:rPr lang="en-GB" sz="2400" dirty="0" err="1" smtClean="0"/>
              <a:t>Giai</a:t>
            </a:r>
            <a:r>
              <a:rPr lang="en-GB" sz="2400" dirty="0" smtClean="0"/>
              <a:t> </a:t>
            </a:r>
            <a:r>
              <a:rPr lang="en-GB" sz="2400" dirty="0" err="1"/>
              <a:t>đoạn</a:t>
            </a:r>
            <a:r>
              <a:rPr lang="en-GB" sz="2400" dirty="0"/>
              <a:t> </a:t>
            </a:r>
            <a:r>
              <a:rPr lang="en-GB" sz="2400" dirty="0" err="1"/>
              <a:t>từ</a:t>
            </a:r>
            <a:r>
              <a:rPr lang="en-GB" sz="2400" dirty="0"/>
              <a:t> 2007 </a:t>
            </a:r>
            <a:r>
              <a:rPr lang="en-GB" sz="2400" dirty="0" err="1"/>
              <a:t>đến</a:t>
            </a:r>
            <a:r>
              <a:rPr lang="en-GB" sz="2400" dirty="0"/>
              <a:t> nay </a:t>
            </a:r>
            <a:r>
              <a:rPr lang="en-GB" sz="2400" dirty="0" err="1"/>
              <a:t>sản</a:t>
            </a:r>
            <a:r>
              <a:rPr lang="en-GB" sz="2400" dirty="0"/>
              <a:t> </a:t>
            </a:r>
            <a:r>
              <a:rPr lang="en-GB" sz="2400" dirty="0" err="1"/>
              <a:t>lượng</a:t>
            </a:r>
            <a:r>
              <a:rPr lang="en-GB" sz="2400" dirty="0"/>
              <a:t> </a:t>
            </a:r>
            <a:r>
              <a:rPr lang="en-GB" sz="2400" dirty="0" err="1"/>
              <a:t>dầu</a:t>
            </a:r>
            <a:r>
              <a:rPr lang="en-GB" sz="2400" dirty="0"/>
              <a:t> </a:t>
            </a:r>
            <a:r>
              <a:rPr lang="en-GB" sz="2400" dirty="0" err="1"/>
              <a:t>thô</a:t>
            </a:r>
            <a:r>
              <a:rPr lang="en-GB" sz="2400" dirty="0"/>
              <a:t> </a:t>
            </a:r>
            <a:r>
              <a:rPr lang="en-GB" sz="2400" dirty="0" err="1"/>
              <a:t>xuất</a:t>
            </a:r>
            <a:r>
              <a:rPr lang="en-GB" sz="2400" dirty="0"/>
              <a:t> </a:t>
            </a:r>
            <a:r>
              <a:rPr lang="en-GB" sz="2400" dirty="0" err="1"/>
              <a:t>khẩu</a:t>
            </a:r>
            <a:r>
              <a:rPr lang="en-GB" sz="2400" dirty="0"/>
              <a:t> </a:t>
            </a:r>
            <a:r>
              <a:rPr lang="en-GB" sz="2400" dirty="0" err="1"/>
              <a:t>đã</a:t>
            </a:r>
            <a:r>
              <a:rPr lang="en-GB" sz="2400" dirty="0"/>
              <a:t> </a:t>
            </a:r>
            <a:r>
              <a:rPr lang="en-GB" sz="2400" dirty="0" err="1"/>
              <a:t>liên</a:t>
            </a:r>
            <a:r>
              <a:rPr lang="en-GB" sz="2400" dirty="0"/>
              <a:t> </a:t>
            </a:r>
            <a:r>
              <a:rPr lang="en-GB" sz="2400" dirty="0" err="1"/>
              <a:t>tục</a:t>
            </a:r>
            <a:r>
              <a:rPr lang="en-GB" sz="2400" dirty="0"/>
              <a:t> </a:t>
            </a:r>
            <a:r>
              <a:rPr lang="en-GB" sz="2400" dirty="0" err="1"/>
              <a:t>giảm</a:t>
            </a:r>
            <a:r>
              <a:rPr lang="en-GB" sz="2400" dirty="0"/>
              <a:t> </a:t>
            </a:r>
            <a:r>
              <a:rPr lang="en-GB" sz="2400" dirty="0" err="1"/>
              <a:t>và</a:t>
            </a:r>
            <a:r>
              <a:rPr lang="en-GB" sz="2400" dirty="0"/>
              <a:t> </a:t>
            </a:r>
            <a:r>
              <a:rPr lang="en-GB" sz="2400" dirty="0" err="1"/>
              <a:t>hiện</a:t>
            </a:r>
            <a:r>
              <a:rPr lang="en-GB" sz="2400" dirty="0"/>
              <a:t> nay </a:t>
            </a:r>
            <a:r>
              <a:rPr lang="en-GB" sz="2400" dirty="0" err="1"/>
              <a:t>chỉ</a:t>
            </a:r>
            <a:r>
              <a:rPr lang="en-GB" sz="2400" dirty="0"/>
              <a:t> </a:t>
            </a:r>
            <a:r>
              <a:rPr lang="en-GB" sz="2400" dirty="0" err="1"/>
              <a:t>bằng</a:t>
            </a:r>
            <a:r>
              <a:rPr lang="en-GB" sz="2400" dirty="0"/>
              <a:t> </a:t>
            </a:r>
            <a:r>
              <a:rPr lang="en-GB" sz="2400" dirty="0" err="1"/>
              <a:t>khoảng</a:t>
            </a:r>
            <a:r>
              <a:rPr lang="en-GB" sz="2400" dirty="0"/>
              <a:t> 50% </a:t>
            </a:r>
            <a:r>
              <a:rPr lang="en-GB" sz="2400" dirty="0" err="1"/>
              <a:t>sản</a:t>
            </a:r>
            <a:r>
              <a:rPr lang="en-GB" sz="2400" dirty="0"/>
              <a:t> </a:t>
            </a:r>
            <a:r>
              <a:rPr lang="en-GB" sz="2400" dirty="0" err="1"/>
              <a:t>lượng</a:t>
            </a:r>
            <a:r>
              <a:rPr lang="en-GB" sz="2400" dirty="0"/>
              <a:t> </a:t>
            </a:r>
            <a:r>
              <a:rPr lang="en-GB" sz="2400" dirty="0" err="1"/>
              <a:t>xuất</a:t>
            </a:r>
            <a:r>
              <a:rPr lang="en-GB" sz="2400" dirty="0"/>
              <a:t> </a:t>
            </a:r>
            <a:r>
              <a:rPr lang="en-GB" sz="2400" dirty="0" err="1"/>
              <a:t>khẩu</a:t>
            </a:r>
            <a:r>
              <a:rPr lang="en-GB" sz="2400" dirty="0"/>
              <a:t> </a:t>
            </a:r>
            <a:r>
              <a:rPr lang="en-GB" sz="2400" dirty="0" err="1"/>
              <a:t>cao</a:t>
            </a:r>
            <a:r>
              <a:rPr lang="en-GB" sz="2400" dirty="0"/>
              <a:t> </a:t>
            </a:r>
            <a:r>
              <a:rPr lang="en-GB" sz="2400" dirty="0" err="1"/>
              <a:t>nhất</a:t>
            </a:r>
            <a:r>
              <a:rPr lang="en-GB" sz="2400" dirty="0"/>
              <a:t> </a:t>
            </a:r>
            <a:r>
              <a:rPr lang="en-GB" sz="2400" dirty="0" err="1"/>
              <a:t>năm</a:t>
            </a:r>
            <a:r>
              <a:rPr lang="en-GB" sz="2400" dirty="0"/>
              <a:t> 2006.</a:t>
            </a:r>
            <a:r>
              <a:rPr lang="en-US" sz="2400" dirty="0" smtClean="0">
                <a:effectLst/>
              </a:rPr>
              <a:t> </a:t>
            </a:r>
            <a:endParaRPr lang="en-US" sz="2400" dirty="0"/>
          </a:p>
        </p:txBody>
      </p:sp>
      <p:graphicFrame>
        <p:nvGraphicFramePr>
          <p:cNvPr id="6" name="Chart 5"/>
          <p:cNvGraphicFramePr/>
          <p:nvPr>
            <p:extLst>
              <p:ext uri="{D42A27DB-BD31-4B8C-83A1-F6EECF244321}">
                <p14:modId xmlns:p14="http://schemas.microsoft.com/office/powerpoint/2010/main" val="2620793906"/>
              </p:ext>
            </p:extLst>
          </p:nvPr>
        </p:nvGraphicFramePr>
        <p:xfrm>
          <a:off x="948635" y="1147463"/>
          <a:ext cx="7328971" cy="4100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57494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829"/>
          </a:xfrm>
        </p:spPr>
        <p:txBody>
          <a:bodyPr>
            <a:noAutofit/>
          </a:bodyPr>
          <a:lstStyle/>
          <a:p>
            <a:r>
              <a:rPr lang="en-US" sz="2800" b="1" dirty="0"/>
              <a:t>CÁC VẤN ĐỀ MÔI TRƯỜNG </a:t>
            </a:r>
            <a:br>
              <a:rPr lang="en-US" sz="2800" b="1" dirty="0"/>
            </a:br>
            <a:r>
              <a:rPr lang="en-US" sz="2800" b="1" dirty="0"/>
              <a:t>CỦA VN TRONG QUÁ TRÌNH HỘI NHẬP KINH TẾ</a:t>
            </a:r>
            <a:endParaRPr lang="en-US" sz="2800" dirty="0"/>
          </a:p>
        </p:txBody>
      </p:sp>
      <p:sp>
        <p:nvSpPr>
          <p:cNvPr id="3" name="Content Placeholder 2"/>
          <p:cNvSpPr>
            <a:spLocks noGrp="1"/>
          </p:cNvSpPr>
          <p:nvPr>
            <p:ph idx="1"/>
          </p:nvPr>
        </p:nvSpPr>
        <p:spPr>
          <a:xfrm>
            <a:off x="0" y="1453452"/>
            <a:ext cx="3304921" cy="4957038"/>
          </a:xfrm>
        </p:spPr>
        <p:txBody>
          <a:bodyPr>
            <a:noAutofit/>
          </a:bodyPr>
          <a:lstStyle/>
          <a:p>
            <a:pPr algn="just">
              <a:buFont typeface="Wingdings" charset="2"/>
              <a:buChar char="§"/>
            </a:pPr>
            <a:r>
              <a:rPr lang="nl-NL" sz="2400" dirty="0" err="1" smtClean="0"/>
              <a:t>Giá</a:t>
            </a:r>
            <a:r>
              <a:rPr lang="nl-NL" sz="2400" dirty="0" smtClean="0"/>
              <a:t> </a:t>
            </a:r>
            <a:r>
              <a:rPr lang="nl-NL" sz="2400" dirty="0" err="1" smtClean="0"/>
              <a:t>trị</a:t>
            </a:r>
            <a:r>
              <a:rPr lang="nl-NL" sz="2400" dirty="0" smtClean="0"/>
              <a:t> </a:t>
            </a:r>
            <a:r>
              <a:rPr lang="nl-NL" sz="2400" dirty="0" err="1"/>
              <a:t>xuất</a:t>
            </a:r>
            <a:r>
              <a:rPr lang="nl-NL" sz="2400" dirty="0"/>
              <a:t> </a:t>
            </a:r>
            <a:r>
              <a:rPr lang="nl-NL" sz="2400" dirty="0" err="1"/>
              <a:t>khẩu</a:t>
            </a:r>
            <a:r>
              <a:rPr lang="nl-NL" sz="2400" dirty="0"/>
              <a:t> </a:t>
            </a:r>
            <a:r>
              <a:rPr lang="nl-NL" sz="2400" dirty="0" err="1"/>
              <a:t>thủy</a:t>
            </a:r>
            <a:r>
              <a:rPr lang="nl-NL" sz="2400" dirty="0"/>
              <a:t> </a:t>
            </a:r>
            <a:r>
              <a:rPr lang="nl-NL" sz="2400" dirty="0" err="1"/>
              <a:t>sản</a:t>
            </a:r>
            <a:r>
              <a:rPr lang="nl-NL" sz="2400" dirty="0"/>
              <a:t> </a:t>
            </a:r>
            <a:r>
              <a:rPr lang="nl-NL" sz="2400" dirty="0" err="1"/>
              <a:t>đã</a:t>
            </a:r>
            <a:r>
              <a:rPr lang="nl-NL" sz="2400" dirty="0"/>
              <a:t> </a:t>
            </a:r>
            <a:r>
              <a:rPr lang="nl-NL" sz="2400" dirty="0" err="1"/>
              <a:t>tăng</a:t>
            </a:r>
            <a:r>
              <a:rPr lang="nl-NL" sz="2400" dirty="0"/>
              <a:t> </a:t>
            </a:r>
            <a:r>
              <a:rPr lang="nl-NL" sz="2400" dirty="0" err="1"/>
              <a:t>gấp</a:t>
            </a:r>
            <a:r>
              <a:rPr lang="nl-NL" sz="2400" dirty="0"/>
              <a:t> </a:t>
            </a:r>
            <a:r>
              <a:rPr lang="nl-NL" sz="2400" dirty="0" err="1"/>
              <a:t>ba</a:t>
            </a:r>
            <a:r>
              <a:rPr lang="nl-NL" sz="2400" dirty="0"/>
              <a:t> </a:t>
            </a:r>
            <a:r>
              <a:rPr lang="nl-NL" sz="2400" dirty="0" err="1"/>
              <a:t>lần</a:t>
            </a:r>
            <a:r>
              <a:rPr lang="nl-NL" sz="2400" dirty="0"/>
              <a:t> </a:t>
            </a:r>
            <a:r>
              <a:rPr lang="nl-NL" sz="2400" dirty="0" err="1"/>
              <a:t>trong</a:t>
            </a:r>
            <a:r>
              <a:rPr lang="nl-NL" sz="2400" dirty="0"/>
              <a:t> 10 </a:t>
            </a:r>
            <a:r>
              <a:rPr lang="nl-NL" sz="2400" dirty="0" err="1"/>
              <a:t>năm</a:t>
            </a:r>
            <a:r>
              <a:rPr lang="nl-NL" sz="2400" dirty="0"/>
              <a:t> qua </a:t>
            </a:r>
            <a:r>
              <a:rPr lang="nl-NL" sz="2400" dirty="0" err="1"/>
              <a:t>và</a:t>
            </a:r>
            <a:r>
              <a:rPr lang="nl-NL" sz="2400" dirty="0"/>
              <a:t> </a:t>
            </a:r>
            <a:r>
              <a:rPr lang="nl-NL" sz="2400" dirty="0" err="1"/>
              <a:t>đã</a:t>
            </a:r>
            <a:r>
              <a:rPr lang="nl-NL" sz="2400" dirty="0"/>
              <a:t> </a:t>
            </a:r>
            <a:r>
              <a:rPr lang="nl-NL" sz="2400" dirty="0" err="1"/>
              <a:t>đạt</a:t>
            </a:r>
            <a:r>
              <a:rPr lang="nl-NL" sz="2400" dirty="0"/>
              <a:t> </a:t>
            </a:r>
            <a:r>
              <a:rPr lang="nl-NL" sz="2400" dirty="0" smtClean="0"/>
              <a:t>6,7 </a:t>
            </a:r>
            <a:r>
              <a:rPr lang="nl-NL" sz="2400" dirty="0" err="1"/>
              <a:t>tỉ</a:t>
            </a:r>
            <a:r>
              <a:rPr lang="nl-NL" sz="2400" dirty="0"/>
              <a:t> </a:t>
            </a:r>
            <a:r>
              <a:rPr lang="nl-NL" sz="2400" dirty="0" err="1"/>
              <a:t>đôla</a:t>
            </a:r>
            <a:r>
              <a:rPr lang="nl-NL" sz="2400" dirty="0"/>
              <a:t> </a:t>
            </a:r>
            <a:r>
              <a:rPr lang="nl-NL" sz="2400" dirty="0" err="1"/>
              <a:t>năm</a:t>
            </a:r>
            <a:r>
              <a:rPr lang="nl-NL" sz="2400" dirty="0"/>
              <a:t> </a:t>
            </a:r>
            <a:r>
              <a:rPr lang="nl-NL" sz="2400" dirty="0" smtClean="0"/>
              <a:t>2013. </a:t>
            </a:r>
            <a:endParaRPr lang="nl-NL" sz="2400" dirty="0"/>
          </a:p>
          <a:p>
            <a:pPr algn="just">
              <a:buFont typeface="Wingdings" charset="2"/>
              <a:buChar char="§"/>
            </a:pPr>
            <a:r>
              <a:rPr lang="en-GB" sz="2400" dirty="0" err="1" smtClean="0"/>
              <a:t>Tuy</a:t>
            </a:r>
            <a:r>
              <a:rPr lang="en-GB" sz="2400" dirty="0" smtClean="0"/>
              <a:t> </a:t>
            </a:r>
            <a:r>
              <a:rPr lang="en-GB" sz="2400" dirty="0" err="1"/>
              <a:t>vậy</a:t>
            </a:r>
            <a:r>
              <a:rPr lang="en-GB" sz="2400" dirty="0"/>
              <a:t>, </a:t>
            </a:r>
            <a:r>
              <a:rPr lang="en-GB" sz="2400" dirty="0" err="1" smtClean="0"/>
              <a:t>hầu</a:t>
            </a:r>
            <a:r>
              <a:rPr lang="en-GB" sz="2400" dirty="0" smtClean="0"/>
              <a:t> </a:t>
            </a:r>
            <a:r>
              <a:rPr lang="en-GB" sz="2400" dirty="0" err="1"/>
              <a:t>hết</a:t>
            </a:r>
            <a:r>
              <a:rPr lang="en-GB" sz="2400" dirty="0"/>
              <a:t> </a:t>
            </a:r>
            <a:r>
              <a:rPr lang="en-GB" sz="2400" dirty="0" err="1" smtClean="0"/>
              <a:t>các</a:t>
            </a:r>
            <a:r>
              <a:rPr lang="en-GB" sz="2400" dirty="0" smtClean="0"/>
              <a:t> </a:t>
            </a:r>
            <a:r>
              <a:rPr lang="en-GB" sz="2400" dirty="0" err="1"/>
              <a:t>vùng</a:t>
            </a:r>
            <a:r>
              <a:rPr lang="en-GB" sz="2400" dirty="0"/>
              <a:t> </a:t>
            </a:r>
            <a:r>
              <a:rPr lang="en-GB" sz="2400" dirty="0" err="1"/>
              <a:t>gần</a:t>
            </a:r>
            <a:r>
              <a:rPr lang="en-GB" sz="2400" dirty="0"/>
              <a:t> </a:t>
            </a:r>
            <a:r>
              <a:rPr lang="en-GB" sz="2400" dirty="0" err="1"/>
              <a:t>bờ</a:t>
            </a:r>
            <a:r>
              <a:rPr lang="en-GB" sz="2400" dirty="0"/>
              <a:t> </a:t>
            </a:r>
            <a:r>
              <a:rPr lang="en-GB" sz="2400" dirty="0" err="1"/>
              <a:t>đều</a:t>
            </a:r>
            <a:r>
              <a:rPr lang="en-GB" sz="2400" dirty="0"/>
              <a:t> </a:t>
            </a:r>
            <a:r>
              <a:rPr lang="en-GB" sz="2400" dirty="0" err="1"/>
              <a:t>bị</a:t>
            </a:r>
            <a:r>
              <a:rPr lang="en-GB" sz="2400" dirty="0"/>
              <a:t> </a:t>
            </a:r>
            <a:r>
              <a:rPr lang="en-GB" sz="2400" dirty="0" err="1"/>
              <a:t>khai</a:t>
            </a:r>
            <a:r>
              <a:rPr lang="en-GB" sz="2400" dirty="0"/>
              <a:t> </a:t>
            </a:r>
            <a:r>
              <a:rPr lang="en-GB" sz="2400" dirty="0" err="1"/>
              <a:t>thác</a:t>
            </a:r>
            <a:r>
              <a:rPr lang="en-GB" sz="2400" dirty="0"/>
              <a:t> </a:t>
            </a:r>
            <a:r>
              <a:rPr lang="en-GB" sz="2400" dirty="0" err="1"/>
              <a:t>quá</a:t>
            </a:r>
            <a:r>
              <a:rPr lang="en-GB" sz="2400" dirty="0"/>
              <a:t> </a:t>
            </a:r>
            <a:r>
              <a:rPr lang="en-GB" sz="2400" dirty="0" err="1" smtClean="0"/>
              <a:t>mức</a:t>
            </a:r>
            <a:r>
              <a:rPr lang="en-GB" sz="2400" dirty="0"/>
              <a:t> </a:t>
            </a:r>
            <a:r>
              <a:rPr lang="en-GB" sz="2400" dirty="0" err="1" smtClean="0"/>
              <a:t>và</a:t>
            </a:r>
            <a:r>
              <a:rPr lang="en-GB" sz="2400" dirty="0" smtClean="0"/>
              <a:t> </a:t>
            </a:r>
            <a:r>
              <a:rPr lang="pt-BR" sz="2400" dirty="0" err="1" smtClean="0"/>
              <a:t>cường</a:t>
            </a:r>
            <a:r>
              <a:rPr lang="pt-BR" sz="2400" dirty="0" smtClean="0"/>
              <a:t> </a:t>
            </a:r>
            <a:r>
              <a:rPr lang="pt-BR" sz="2400" dirty="0" err="1"/>
              <a:t>lực</a:t>
            </a:r>
            <a:r>
              <a:rPr lang="pt-BR" sz="2400" dirty="0"/>
              <a:t> </a:t>
            </a:r>
            <a:r>
              <a:rPr lang="pt-BR" sz="2400" dirty="0" err="1"/>
              <a:t>khai</a:t>
            </a:r>
            <a:r>
              <a:rPr lang="pt-BR" sz="2400" dirty="0"/>
              <a:t> </a:t>
            </a:r>
            <a:r>
              <a:rPr lang="pt-BR" sz="2400" dirty="0" err="1"/>
              <a:t>thác</a:t>
            </a:r>
            <a:r>
              <a:rPr lang="pt-BR" sz="2400" dirty="0"/>
              <a:t> </a:t>
            </a:r>
            <a:r>
              <a:rPr lang="pt-BR" sz="2400" dirty="0" err="1"/>
              <a:t>cần</a:t>
            </a:r>
            <a:r>
              <a:rPr lang="pt-BR" sz="2400" dirty="0"/>
              <a:t> </a:t>
            </a:r>
            <a:r>
              <a:rPr lang="pt-BR" sz="2400" dirty="0" err="1"/>
              <a:t>giảm</a:t>
            </a:r>
            <a:r>
              <a:rPr lang="pt-BR" sz="2400" dirty="0"/>
              <a:t> </a:t>
            </a:r>
            <a:r>
              <a:rPr lang="pt-BR" sz="2400" dirty="0" err="1"/>
              <a:t>khoảng</a:t>
            </a:r>
            <a:r>
              <a:rPr lang="pt-BR" sz="2400" dirty="0"/>
              <a:t> </a:t>
            </a:r>
            <a:r>
              <a:rPr lang="pt-BR" sz="2400" dirty="0" err="1"/>
              <a:t>hơn</a:t>
            </a:r>
            <a:r>
              <a:rPr lang="pt-BR" sz="2400" dirty="0"/>
              <a:t> 30% </a:t>
            </a:r>
            <a:r>
              <a:rPr lang="pt-BR" sz="2400" dirty="0" err="1"/>
              <a:t>để</a:t>
            </a:r>
            <a:r>
              <a:rPr lang="pt-BR" sz="2400" dirty="0"/>
              <a:t> </a:t>
            </a:r>
            <a:r>
              <a:rPr lang="pt-BR" sz="2400" dirty="0" err="1"/>
              <a:t>duy</a:t>
            </a:r>
            <a:r>
              <a:rPr lang="pt-BR" sz="2400" dirty="0"/>
              <a:t> </a:t>
            </a:r>
            <a:r>
              <a:rPr lang="pt-BR" sz="2400" dirty="0" err="1"/>
              <a:t>trì</a:t>
            </a:r>
            <a:r>
              <a:rPr lang="pt-BR" sz="2400" dirty="0"/>
              <a:t> </a:t>
            </a:r>
            <a:r>
              <a:rPr lang="pt-BR" sz="2400" dirty="0" err="1"/>
              <a:t>sản</a:t>
            </a:r>
            <a:r>
              <a:rPr lang="pt-BR" sz="2400" dirty="0"/>
              <a:t> </a:t>
            </a:r>
            <a:r>
              <a:rPr lang="pt-BR" sz="2400" dirty="0" err="1"/>
              <a:t>lượng</a:t>
            </a:r>
            <a:r>
              <a:rPr lang="pt-BR" sz="2400" dirty="0"/>
              <a:t> </a:t>
            </a:r>
            <a:r>
              <a:rPr lang="pt-BR" sz="2400" dirty="0" err="1"/>
              <a:t>khai</a:t>
            </a:r>
            <a:r>
              <a:rPr lang="pt-BR" sz="2400" dirty="0"/>
              <a:t> </a:t>
            </a:r>
            <a:r>
              <a:rPr lang="pt-BR" sz="2400" dirty="0" err="1"/>
              <a:t>thác</a:t>
            </a:r>
            <a:r>
              <a:rPr lang="pt-BR" sz="2400" dirty="0"/>
              <a:t> </a:t>
            </a:r>
            <a:r>
              <a:rPr lang="pt-BR" sz="2400" dirty="0" err="1"/>
              <a:t>bền</a:t>
            </a:r>
            <a:r>
              <a:rPr lang="pt-BR" sz="2400" dirty="0"/>
              <a:t> </a:t>
            </a:r>
            <a:r>
              <a:rPr lang="pt-BR" sz="2400" dirty="0" err="1"/>
              <a:t>vững</a:t>
            </a:r>
            <a:r>
              <a:rPr lang="pt-BR" sz="2400" dirty="0"/>
              <a:t> </a:t>
            </a:r>
            <a:r>
              <a:rPr lang="pt-BR" sz="2400" dirty="0" err="1"/>
              <a:t>tối</a:t>
            </a:r>
            <a:r>
              <a:rPr lang="pt-BR" sz="2400" dirty="0"/>
              <a:t> </a:t>
            </a:r>
            <a:r>
              <a:rPr lang="pt-BR" sz="2400" dirty="0" err="1"/>
              <a:t>đa</a:t>
            </a:r>
            <a:r>
              <a:rPr lang="pt-BR" sz="2400" dirty="0"/>
              <a:t> (MSY). </a:t>
            </a:r>
            <a:endParaRPr lang="en-US" sz="2400" dirty="0"/>
          </a:p>
        </p:txBody>
      </p:sp>
      <p:graphicFrame>
        <p:nvGraphicFramePr>
          <p:cNvPr id="5" name="Chart 4"/>
          <p:cNvGraphicFramePr/>
          <p:nvPr>
            <p:extLst>
              <p:ext uri="{D42A27DB-BD31-4B8C-83A1-F6EECF244321}">
                <p14:modId xmlns:p14="http://schemas.microsoft.com/office/powerpoint/2010/main" val="951615110"/>
              </p:ext>
            </p:extLst>
          </p:nvPr>
        </p:nvGraphicFramePr>
        <p:xfrm>
          <a:off x="3565033" y="4176764"/>
          <a:ext cx="5121768" cy="2677414"/>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stretch>
            <a:fillRect/>
          </a:stretch>
        </p:blipFill>
        <p:spPr>
          <a:xfrm>
            <a:off x="3296855" y="994468"/>
            <a:ext cx="5722110" cy="3182296"/>
          </a:xfrm>
          <a:prstGeom prst="rect">
            <a:avLst/>
          </a:prstGeom>
        </p:spPr>
      </p:pic>
    </p:spTree>
    <p:extLst>
      <p:ext uri="{BB962C8B-B14F-4D97-AF65-F5344CB8AC3E}">
        <p14:creationId xmlns:p14="http://schemas.microsoft.com/office/powerpoint/2010/main" val="1065759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81" y="274638"/>
            <a:ext cx="7908326" cy="719829"/>
          </a:xfrm>
        </p:spPr>
        <p:txBody>
          <a:bodyPr>
            <a:noAutofit/>
          </a:bodyPr>
          <a:lstStyle/>
          <a:p>
            <a:r>
              <a:rPr lang="en-US" sz="2800" b="1" dirty="0"/>
              <a:t>CÁC VẤN ĐỀ MÔI TRƯỜNG </a:t>
            </a:r>
            <a:br>
              <a:rPr lang="en-US" sz="2800" b="1" dirty="0"/>
            </a:br>
            <a:r>
              <a:rPr lang="en-US" sz="2800" b="1" dirty="0"/>
              <a:t>CỦA VN TRONG QUÁ TRÌNH HỘI NHẬP KINH TẾ</a:t>
            </a:r>
            <a:endParaRPr lang="en-US" sz="2800" dirty="0"/>
          </a:p>
        </p:txBody>
      </p:sp>
      <p:sp>
        <p:nvSpPr>
          <p:cNvPr id="3" name="Content Placeholder 2"/>
          <p:cNvSpPr>
            <a:spLocks noGrp="1"/>
          </p:cNvSpPr>
          <p:nvPr>
            <p:ph idx="1"/>
          </p:nvPr>
        </p:nvSpPr>
        <p:spPr>
          <a:xfrm>
            <a:off x="260110" y="1933660"/>
            <a:ext cx="2842608" cy="4476830"/>
          </a:xfrm>
        </p:spPr>
        <p:txBody>
          <a:bodyPr>
            <a:noAutofit/>
          </a:bodyPr>
          <a:lstStyle/>
          <a:p>
            <a:pPr marL="0" indent="0" algn="just">
              <a:spcBef>
                <a:spcPts val="600"/>
              </a:spcBef>
              <a:spcAft>
                <a:spcPts val="600"/>
              </a:spcAft>
              <a:buNone/>
            </a:pPr>
            <a:r>
              <a:rPr lang="vi-VN" sz="2400" dirty="0" smtClean="0"/>
              <a:t>Cường </a:t>
            </a:r>
            <a:r>
              <a:rPr lang="vi-VN" sz="2400" dirty="0"/>
              <a:t>lực khai thác </a:t>
            </a:r>
            <a:r>
              <a:rPr lang="vi-VN" sz="2400" dirty="0" smtClean="0"/>
              <a:t>hải sản  (2010):</a:t>
            </a:r>
          </a:p>
          <a:p>
            <a:pPr algn="just">
              <a:spcBef>
                <a:spcPts val="600"/>
              </a:spcBef>
              <a:spcAft>
                <a:spcPts val="600"/>
              </a:spcAft>
              <a:buFont typeface="Wingdings" charset="2"/>
              <a:buChar char="§"/>
            </a:pPr>
            <a:r>
              <a:rPr lang="vi-VN" sz="2400" dirty="0" smtClean="0"/>
              <a:t> Đã </a:t>
            </a:r>
            <a:r>
              <a:rPr lang="vi-VN" sz="2400" dirty="0"/>
              <a:t>gấp </a:t>
            </a:r>
            <a:r>
              <a:rPr lang="vi-VN" sz="2400" dirty="0" smtClean="0"/>
              <a:t>1</a:t>
            </a:r>
            <a:r>
              <a:rPr lang="en-US" sz="2400" dirty="0" smtClean="0"/>
              <a:t>,4</a:t>
            </a:r>
            <a:r>
              <a:rPr lang="vi-VN" sz="2400" dirty="0" smtClean="0"/>
              <a:t> </a:t>
            </a:r>
            <a:r>
              <a:rPr lang="vi-VN" sz="2400" dirty="0"/>
              <a:t>lần </a:t>
            </a:r>
            <a:r>
              <a:rPr lang="vi-VN" sz="2400" dirty="0" smtClean="0"/>
              <a:t>mức </a:t>
            </a:r>
            <a:r>
              <a:rPr lang="vi-VN" sz="2400" dirty="0"/>
              <a:t>sản lượng bền vững tối đa </a:t>
            </a:r>
            <a:r>
              <a:rPr lang="vi-VN" sz="2400" dirty="0" smtClean="0"/>
              <a:t>(MSY)</a:t>
            </a:r>
          </a:p>
          <a:p>
            <a:pPr algn="just">
              <a:spcBef>
                <a:spcPts val="600"/>
              </a:spcBef>
              <a:spcAft>
                <a:spcPts val="600"/>
              </a:spcAft>
              <a:buFont typeface="Wingdings" charset="2"/>
              <a:buChar char="§"/>
            </a:pPr>
            <a:r>
              <a:rPr lang="vi-VN" sz="2400" dirty="0" smtClean="0"/>
              <a:t> Gấp </a:t>
            </a:r>
            <a:r>
              <a:rPr lang="vi-VN" sz="2400" dirty="0"/>
              <a:t>hơn 2</a:t>
            </a:r>
            <a:r>
              <a:rPr lang="en-US" sz="2400" dirty="0"/>
              <a:t>,</a:t>
            </a:r>
            <a:r>
              <a:rPr lang="vi-VN" sz="2400" dirty="0"/>
              <a:t>4 lần </a:t>
            </a:r>
            <a:r>
              <a:rPr lang="vi-VN" sz="2400" dirty="0" smtClean="0"/>
              <a:t>mức </a:t>
            </a:r>
            <a:r>
              <a:rPr lang="vi-VN" sz="2400" dirty="0"/>
              <a:t>sản lượng kinh tế tối </a:t>
            </a:r>
            <a:r>
              <a:rPr lang="vi-VN" sz="2400" dirty="0" smtClean="0"/>
              <a:t>đa (MEY).</a:t>
            </a:r>
            <a:r>
              <a:rPr lang="en-US" sz="2400" dirty="0" smtClean="0">
                <a:effectLst/>
              </a:rPr>
              <a:t> </a:t>
            </a:r>
            <a:endParaRPr lang="en-US" sz="2400" dirty="0"/>
          </a:p>
        </p:txBody>
      </p:sp>
      <p:graphicFrame>
        <p:nvGraphicFramePr>
          <p:cNvPr id="6" name="Chart 5"/>
          <p:cNvGraphicFramePr/>
          <p:nvPr>
            <p:extLst>
              <p:ext uri="{D42A27DB-BD31-4B8C-83A1-F6EECF244321}">
                <p14:modId xmlns:p14="http://schemas.microsoft.com/office/powerpoint/2010/main" val="3376217414"/>
              </p:ext>
            </p:extLst>
          </p:nvPr>
        </p:nvGraphicFramePr>
        <p:xfrm>
          <a:off x="3702737" y="1453452"/>
          <a:ext cx="4984063" cy="22337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355368728"/>
              </p:ext>
            </p:extLst>
          </p:nvPr>
        </p:nvGraphicFramePr>
        <p:xfrm>
          <a:off x="3702737" y="3870773"/>
          <a:ext cx="4984063" cy="26774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58531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Nội</a:t>
            </a:r>
            <a:r>
              <a:rPr lang="en-US" dirty="0" smtClean="0"/>
              <a:t> dung</a:t>
            </a:r>
            <a:endParaRPr lang="en-US" dirty="0"/>
          </a:p>
        </p:txBody>
      </p:sp>
      <p:sp>
        <p:nvSpPr>
          <p:cNvPr id="3" name="Content Placeholder 2"/>
          <p:cNvSpPr>
            <a:spLocks noGrp="1"/>
          </p:cNvSpPr>
          <p:nvPr>
            <p:ph idx="1"/>
          </p:nvPr>
        </p:nvSpPr>
        <p:spPr>
          <a:xfrm>
            <a:off x="880306" y="1600200"/>
            <a:ext cx="7561975" cy="4900632"/>
          </a:xfrm>
        </p:spPr>
        <p:txBody>
          <a:bodyPr>
            <a:normAutofit/>
          </a:bodyPr>
          <a:lstStyle/>
          <a:p>
            <a:pPr lvl="0">
              <a:lnSpc>
                <a:spcPct val="150000"/>
              </a:lnSpc>
            </a:pPr>
            <a:r>
              <a:rPr lang="en-US" sz="2800" dirty="0" err="1" smtClean="0"/>
              <a:t>Tiến</a:t>
            </a:r>
            <a:r>
              <a:rPr lang="en-US" sz="2800" dirty="0" smtClean="0"/>
              <a:t> </a:t>
            </a:r>
            <a:r>
              <a:rPr lang="en-US" sz="2800" dirty="0" err="1" smtClean="0"/>
              <a:t>trình</a:t>
            </a:r>
            <a:r>
              <a:rPr lang="en-US" sz="2800" dirty="0" smtClean="0"/>
              <a:t> </a:t>
            </a:r>
            <a:r>
              <a:rPr lang="en-US" sz="2800" dirty="0" err="1" smtClean="0"/>
              <a:t>hội</a:t>
            </a:r>
            <a:r>
              <a:rPr lang="en-US" sz="2800" dirty="0" smtClean="0"/>
              <a:t> </a:t>
            </a:r>
            <a:r>
              <a:rPr lang="en-US" sz="2800" dirty="0" err="1" smtClean="0"/>
              <a:t>nhập</a:t>
            </a:r>
            <a:r>
              <a:rPr lang="en-US" sz="2800" dirty="0" smtClean="0"/>
              <a:t> </a:t>
            </a:r>
            <a:r>
              <a:rPr lang="en-US" sz="2800" dirty="0" err="1" smtClean="0"/>
              <a:t>kinh</a:t>
            </a:r>
            <a:r>
              <a:rPr lang="en-US" sz="2800" dirty="0" smtClean="0"/>
              <a:t> </a:t>
            </a:r>
            <a:r>
              <a:rPr lang="en-US" sz="2800" dirty="0" err="1" smtClean="0"/>
              <a:t>tế</a:t>
            </a:r>
            <a:r>
              <a:rPr lang="en-US" sz="2800" dirty="0" smtClean="0"/>
              <a:t> </a:t>
            </a:r>
            <a:r>
              <a:rPr lang="en-US" sz="2800" dirty="0" err="1" smtClean="0"/>
              <a:t>của</a:t>
            </a:r>
            <a:r>
              <a:rPr lang="en-US" sz="2800" dirty="0" smtClean="0"/>
              <a:t> </a:t>
            </a:r>
            <a:r>
              <a:rPr lang="en-US" sz="2800" dirty="0" err="1" smtClean="0"/>
              <a:t>Việt</a:t>
            </a:r>
            <a:r>
              <a:rPr lang="en-US" sz="2800" dirty="0" smtClean="0"/>
              <a:t> Nam </a:t>
            </a:r>
            <a:r>
              <a:rPr lang="en-US" sz="2800" dirty="0" err="1" smtClean="0"/>
              <a:t>và</a:t>
            </a:r>
            <a:r>
              <a:rPr lang="en-US" sz="2800" dirty="0" smtClean="0"/>
              <a:t>  </a:t>
            </a:r>
            <a:r>
              <a:rPr lang="en-US" sz="2800" dirty="0" err="1" smtClean="0"/>
              <a:t>thương</a:t>
            </a:r>
            <a:r>
              <a:rPr lang="en-US" sz="2800" dirty="0" smtClean="0"/>
              <a:t> </a:t>
            </a:r>
            <a:r>
              <a:rPr lang="en-US" sz="2800" dirty="0" err="1" smtClean="0"/>
              <a:t>mại</a:t>
            </a:r>
            <a:r>
              <a:rPr lang="en-US" sz="2800" dirty="0" smtClean="0"/>
              <a:t> </a:t>
            </a:r>
            <a:r>
              <a:rPr lang="en-US" sz="2800" dirty="0" err="1"/>
              <a:t>với</a:t>
            </a:r>
            <a:r>
              <a:rPr lang="en-US" sz="2800" dirty="0"/>
              <a:t> </a:t>
            </a:r>
            <a:r>
              <a:rPr lang="en-US" sz="2800" dirty="0" smtClean="0"/>
              <a:t>EU;</a:t>
            </a:r>
          </a:p>
          <a:p>
            <a:pPr lvl="0">
              <a:lnSpc>
                <a:spcPct val="150000"/>
              </a:lnSpc>
            </a:pPr>
            <a:r>
              <a:rPr lang="en-US" sz="2800" dirty="0" err="1" smtClean="0"/>
              <a:t>Các</a:t>
            </a:r>
            <a:r>
              <a:rPr lang="en-US" sz="2800" dirty="0" smtClean="0"/>
              <a:t> </a:t>
            </a:r>
            <a:r>
              <a:rPr lang="en-US" sz="2800" dirty="0" err="1" smtClean="0"/>
              <a:t>vấn</a:t>
            </a:r>
            <a:r>
              <a:rPr lang="en-US" sz="2800" dirty="0" smtClean="0"/>
              <a:t> </a:t>
            </a:r>
            <a:r>
              <a:rPr lang="en-US" sz="2800" dirty="0" err="1" smtClean="0"/>
              <a:t>đề</a:t>
            </a:r>
            <a:r>
              <a:rPr lang="en-US" sz="2800" dirty="0" smtClean="0"/>
              <a:t> </a:t>
            </a:r>
            <a:r>
              <a:rPr lang="en-US" sz="2800" dirty="0" err="1" smtClean="0"/>
              <a:t>môi</a:t>
            </a:r>
            <a:r>
              <a:rPr lang="en-US" sz="2800" dirty="0" smtClean="0"/>
              <a:t> </a:t>
            </a:r>
            <a:r>
              <a:rPr lang="en-US" sz="2800" dirty="0" err="1" smtClean="0"/>
              <a:t>trường</a:t>
            </a:r>
            <a:r>
              <a:rPr lang="en-US" sz="2800" dirty="0" smtClean="0"/>
              <a:t> </a:t>
            </a:r>
            <a:r>
              <a:rPr lang="en-US" sz="2800" dirty="0" err="1" smtClean="0"/>
              <a:t>của</a:t>
            </a:r>
            <a:r>
              <a:rPr lang="en-US" sz="2800" dirty="0" smtClean="0"/>
              <a:t> </a:t>
            </a:r>
            <a:r>
              <a:rPr lang="en-US" sz="2800" dirty="0" err="1" smtClean="0"/>
              <a:t>Việt</a:t>
            </a:r>
            <a:r>
              <a:rPr lang="en-US" sz="2800" dirty="0" smtClean="0"/>
              <a:t> Nam </a:t>
            </a:r>
            <a:r>
              <a:rPr lang="en-US" sz="2800" dirty="0" err="1" smtClean="0"/>
              <a:t>trong</a:t>
            </a:r>
            <a:r>
              <a:rPr lang="en-US" sz="2800" dirty="0" smtClean="0"/>
              <a:t> </a:t>
            </a:r>
            <a:r>
              <a:rPr lang="en-US" sz="2800" dirty="0" err="1" smtClean="0"/>
              <a:t>quá</a:t>
            </a:r>
            <a:r>
              <a:rPr lang="en-US" sz="2800" dirty="0" smtClean="0"/>
              <a:t> </a:t>
            </a:r>
            <a:r>
              <a:rPr lang="en-US" sz="2800" dirty="0" err="1" smtClean="0"/>
              <a:t>trình</a:t>
            </a:r>
            <a:r>
              <a:rPr lang="en-US" sz="2800" dirty="0" smtClean="0"/>
              <a:t> </a:t>
            </a:r>
            <a:r>
              <a:rPr lang="en-US" sz="2800" dirty="0" err="1" smtClean="0"/>
              <a:t>hội</a:t>
            </a:r>
            <a:r>
              <a:rPr lang="en-US" sz="2800" dirty="0" smtClean="0"/>
              <a:t> </a:t>
            </a:r>
            <a:r>
              <a:rPr lang="en-US" sz="2800" dirty="0" err="1" smtClean="0"/>
              <a:t>nhập</a:t>
            </a:r>
            <a:r>
              <a:rPr lang="en-US" sz="2800" dirty="0" smtClean="0"/>
              <a:t> </a:t>
            </a:r>
            <a:r>
              <a:rPr lang="en-US" sz="2800" dirty="0" err="1" smtClean="0"/>
              <a:t>kinh</a:t>
            </a:r>
            <a:r>
              <a:rPr lang="en-US" sz="2800" dirty="0" smtClean="0"/>
              <a:t> </a:t>
            </a:r>
            <a:r>
              <a:rPr lang="en-US" sz="2800" dirty="0" err="1" smtClean="0"/>
              <a:t>tế</a:t>
            </a:r>
            <a:endParaRPr lang="en-US" sz="2800" dirty="0"/>
          </a:p>
          <a:p>
            <a:pPr lvl="0">
              <a:lnSpc>
                <a:spcPct val="150000"/>
              </a:lnSpc>
            </a:pPr>
            <a:r>
              <a:rPr lang="en-US" sz="2800" dirty="0" err="1" smtClean="0"/>
              <a:t>Các</a:t>
            </a:r>
            <a:r>
              <a:rPr lang="en-US" sz="2800" dirty="0" smtClean="0"/>
              <a:t> </a:t>
            </a:r>
            <a:r>
              <a:rPr lang="en-US" sz="2800" dirty="0" err="1"/>
              <a:t>khuôn</a:t>
            </a:r>
            <a:r>
              <a:rPr lang="en-US" sz="2800" dirty="0"/>
              <a:t> </a:t>
            </a:r>
            <a:r>
              <a:rPr lang="en-US" sz="2800" dirty="0" err="1"/>
              <a:t>khổ</a:t>
            </a:r>
            <a:r>
              <a:rPr lang="en-US" sz="2800" dirty="0"/>
              <a:t> </a:t>
            </a:r>
            <a:r>
              <a:rPr lang="en-US" sz="2800" dirty="0" err="1"/>
              <a:t>luật</a:t>
            </a:r>
            <a:r>
              <a:rPr lang="en-US" sz="2800" dirty="0"/>
              <a:t> </a:t>
            </a:r>
            <a:r>
              <a:rPr lang="en-US" sz="2800" dirty="0" err="1"/>
              <a:t>pháp</a:t>
            </a:r>
            <a:r>
              <a:rPr lang="en-US" sz="2800" dirty="0"/>
              <a:t> </a:t>
            </a:r>
            <a:r>
              <a:rPr lang="en-US" sz="2800" dirty="0" err="1" smtClean="0"/>
              <a:t>quốc</a:t>
            </a:r>
            <a:r>
              <a:rPr lang="en-US" sz="2800" dirty="0" smtClean="0"/>
              <a:t> </a:t>
            </a:r>
            <a:r>
              <a:rPr lang="en-US" sz="2800" dirty="0" err="1"/>
              <a:t>tế</a:t>
            </a:r>
            <a:r>
              <a:rPr lang="en-US" sz="2800" dirty="0"/>
              <a:t> </a:t>
            </a:r>
            <a:r>
              <a:rPr lang="en-US" sz="2800" dirty="0" err="1"/>
              <a:t>và</a:t>
            </a:r>
            <a:r>
              <a:rPr lang="en-US" sz="2800" dirty="0"/>
              <a:t> </a:t>
            </a:r>
            <a:r>
              <a:rPr lang="en-US" sz="2800" dirty="0" err="1"/>
              <a:t>Việt</a:t>
            </a:r>
            <a:r>
              <a:rPr lang="en-US" sz="2800" dirty="0"/>
              <a:t> Nam </a:t>
            </a:r>
            <a:r>
              <a:rPr lang="en-US" sz="2800" dirty="0" err="1"/>
              <a:t>về</a:t>
            </a:r>
            <a:r>
              <a:rPr lang="en-US" sz="2800" dirty="0"/>
              <a:t> </a:t>
            </a:r>
            <a:r>
              <a:rPr lang="en-US" sz="2800" dirty="0" err="1"/>
              <a:t>bảo</a:t>
            </a:r>
            <a:r>
              <a:rPr lang="en-US" sz="2800" dirty="0"/>
              <a:t> </a:t>
            </a:r>
            <a:r>
              <a:rPr lang="en-US" sz="2800" dirty="0" err="1"/>
              <a:t>vệ</a:t>
            </a:r>
            <a:r>
              <a:rPr lang="en-US" sz="2800" dirty="0"/>
              <a:t> </a:t>
            </a:r>
            <a:r>
              <a:rPr lang="en-US" sz="2800" dirty="0" err="1"/>
              <a:t>môi</a:t>
            </a:r>
            <a:r>
              <a:rPr lang="en-US" sz="2800" dirty="0"/>
              <a:t> </a:t>
            </a:r>
            <a:r>
              <a:rPr lang="en-US" sz="2800" dirty="0" err="1"/>
              <a:t>trường</a:t>
            </a:r>
            <a:r>
              <a:rPr lang="en-US" sz="2800" dirty="0"/>
              <a:t> </a:t>
            </a:r>
          </a:p>
        </p:txBody>
      </p:sp>
    </p:spTree>
    <p:extLst>
      <p:ext uri="{BB962C8B-B14F-4D97-AF65-F5344CB8AC3E}">
        <p14:creationId xmlns:p14="http://schemas.microsoft.com/office/powerpoint/2010/main" val="41465033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9829"/>
          </a:xfrm>
        </p:spPr>
        <p:txBody>
          <a:bodyPr>
            <a:noAutofit/>
          </a:bodyPr>
          <a:lstStyle/>
          <a:p>
            <a:r>
              <a:rPr lang="en-US" sz="2800" b="1" dirty="0"/>
              <a:t>CÁC VẤN ĐỀ MÔI TRƯỜNG </a:t>
            </a:r>
            <a:br>
              <a:rPr lang="en-US" sz="2800" b="1" dirty="0"/>
            </a:br>
            <a:r>
              <a:rPr lang="en-US" sz="2800" b="1" dirty="0"/>
              <a:t>CỦA VN TRONG QUÁ TRÌNH HỘI NHẬP KINH TẾ</a:t>
            </a:r>
            <a:endParaRPr lang="en-US" sz="2800" dirty="0"/>
          </a:p>
        </p:txBody>
      </p:sp>
      <p:sp>
        <p:nvSpPr>
          <p:cNvPr id="3" name="Content Placeholder 2"/>
          <p:cNvSpPr>
            <a:spLocks noGrp="1"/>
          </p:cNvSpPr>
          <p:nvPr>
            <p:ph idx="1"/>
          </p:nvPr>
        </p:nvSpPr>
        <p:spPr>
          <a:xfrm>
            <a:off x="183607" y="5247732"/>
            <a:ext cx="8782524" cy="1487876"/>
          </a:xfrm>
        </p:spPr>
        <p:txBody>
          <a:bodyPr>
            <a:noAutofit/>
          </a:bodyPr>
          <a:lstStyle/>
          <a:p>
            <a:pPr marL="0" indent="0" algn="just">
              <a:spcBef>
                <a:spcPts val="600"/>
              </a:spcBef>
              <a:spcAft>
                <a:spcPts val="600"/>
              </a:spcAft>
              <a:buNone/>
            </a:pPr>
            <a:r>
              <a:rPr lang="en-GB" sz="2000" dirty="0" err="1" smtClean="0"/>
              <a:t>Nếu</a:t>
            </a:r>
            <a:r>
              <a:rPr lang="en-GB" sz="2000" dirty="0" smtClean="0"/>
              <a:t> </a:t>
            </a:r>
            <a:r>
              <a:rPr lang="en-GB" sz="2000" dirty="0"/>
              <a:t>chia </a:t>
            </a:r>
            <a:r>
              <a:rPr lang="en-GB" sz="2000" dirty="0" err="1"/>
              <a:t>mức</a:t>
            </a:r>
            <a:r>
              <a:rPr lang="en-GB" sz="2000" dirty="0"/>
              <a:t> </a:t>
            </a:r>
            <a:r>
              <a:rPr lang="en-GB" sz="2000" dirty="0" err="1"/>
              <a:t>độ</a:t>
            </a:r>
            <a:r>
              <a:rPr lang="en-GB" sz="2000" dirty="0"/>
              <a:t> </a:t>
            </a:r>
            <a:r>
              <a:rPr lang="en-GB" sz="2000" dirty="0" err="1"/>
              <a:t>quản</a:t>
            </a:r>
            <a:r>
              <a:rPr lang="en-GB" sz="2000" dirty="0"/>
              <a:t> </a:t>
            </a:r>
            <a:r>
              <a:rPr lang="en-GB" sz="2000" dirty="0" err="1"/>
              <a:t>lý</a:t>
            </a:r>
            <a:r>
              <a:rPr lang="en-GB" sz="2000" dirty="0"/>
              <a:t> </a:t>
            </a:r>
            <a:r>
              <a:rPr lang="en-GB" sz="2000" dirty="0" err="1"/>
              <a:t>môi</a:t>
            </a:r>
            <a:r>
              <a:rPr lang="en-GB" sz="2000" dirty="0"/>
              <a:t> </a:t>
            </a:r>
            <a:r>
              <a:rPr lang="en-GB" sz="2000" dirty="0" err="1"/>
              <a:t>trường</a:t>
            </a:r>
            <a:r>
              <a:rPr lang="en-GB" sz="2000" dirty="0"/>
              <a:t> </a:t>
            </a:r>
            <a:r>
              <a:rPr lang="en-GB" sz="2000" dirty="0" err="1"/>
              <a:t>thành</a:t>
            </a:r>
            <a:r>
              <a:rPr lang="en-GB" sz="2000" dirty="0"/>
              <a:t> </a:t>
            </a:r>
            <a:r>
              <a:rPr lang="en-GB" sz="2000" dirty="0" err="1"/>
              <a:t>bốn</a:t>
            </a:r>
            <a:r>
              <a:rPr lang="en-GB" sz="2000" dirty="0"/>
              <a:t> </a:t>
            </a:r>
            <a:r>
              <a:rPr lang="en-GB" sz="2000" dirty="0" err="1"/>
              <a:t>nhóm</a:t>
            </a:r>
            <a:r>
              <a:rPr lang="en-GB" sz="2000" dirty="0"/>
              <a:t>: </a:t>
            </a:r>
            <a:r>
              <a:rPr lang="en-GB" sz="2000" dirty="0" err="1"/>
              <a:t>rất</a:t>
            </a:r>
            <a:r>
              <a:rPr lang="en-GB" sz="2000" dirty="0"/>
              <a:t> </a:t>
            </a:r>
            <a:r>
              <a:rPr lang="en-GB" sz="2000" dirty="0" err="1" smtClean="0"/>
              <a:t>tốt</a:t>
            </a:r>
            <a:r>
              <a:rPr lang="en-GB" sz="2000" dirty="0" smtClean="0"/>
              <a:t>, </a:t>
            </a:r>
            <a:r>
              <a:rPr lang="en-GB" sz="2000" dirty="0" err="1" smtClean="0"/>
              <a:t>tốt</a:t>
            </a:r>
            <a:r>
              <a:rPr lang="en-GB" sz="2000" dirty="0" smtClean="0"/>
              <a:t>, </a:t>
            </a:r>
            <a:r>
              <a:rPr lang="en-GB" sz="2000" dirty="0" err="1"/>
              <a:t>trung</a:t>
            </a:r>
            <a:r>
              <a:rPr lang="en-GB" sz="2000" dirty="0"/>
              <a:t> </a:t>
            </a:r>
            <a:r>
              <a:rPr lang="en-GB" sz="2000" dirty="0" err="1"/>
              <a:t>bình</a:t>
            </a:r>
            <a:r>
              <a:rPr lang="en-GB" sz="2000" dirty="0"/>
              <a:t> </a:t>
            </a:r>
            <a:r>
              <a:rPr lang="en-GB" sz="2000" dirty="0" err="1" smtClean="0"/>
              <a:t>và</a:t>
            </a:r>
            <a:r>
              <a:rPr lang="en-GB" sz="2000" dirty="0" smtClean="0"/>
              <a:t> </a:t>
            </a:r>
            <a:r>
              <a:rPr lang="en-GB" sz="2000" dirty="0" err="1"/>
              <a:t>kém</a:t>
            </a:r>
            <a:r>
              <a:rPr lang="en-GB" sz="2000" dirty="0"/>
              <a:t> </a:t>
            </a:r>
            <a:r>
              <a:rPr lang="en-GB" sz="2000" dirty="0" err="1" smtClean="0"/>
              <a:t>thì</a:t>
            </a:r>
            <a:r>
              <a:rPr lang="en-GB" sz="2000" dirty="0" smtClean="0"/>
              <a:t> </a:t>
            </a:r>
            <a:r>
              <a:rPr lang="en-GB" sz="2000" dirty="0" err="1"/>
              <a:t>trong</a:t>
            </a:r>
            <a:r>
              <a:rPr lang="en-GB" sz="2000" dirty="0"/>
              <a:t> </a:t>
            </a:r>
            <a:r>
              <a:rPr lang="en-GB" sz="2000" dirty="0" err="1"/>
              <a:t>số</a:t>
            </a:r>
            <a:r>
              <a:rPr lang="en-GB" sz="2000" dirty="0"/>
              <a:t> 178 </a:t>
            </a:r>
            <a:r>
              <a:rPr lang="en-GB" sz="2000" dirty="0" err="1"/>
              <a:t>quốc</a:t>
            </a:r>
            <a:r>
              <a:rPr lang="en-GB" sz="2000" dirty="0"/>
              <a:t> </a:t>
            </a:r>
            <a:r>
              <a:rPr lang="en-GB" sz="2000" dirty="0" err="1"/>
              <a:t>gia</a:t>
            </a:r>
            <a:r>
              <a:rPr lang="en-GB" sz="2000" dirty="0"/>
              <a:t> </a:t>
            </a:r>
            <a:r>
              <a:rPr lang="en-GB" sz="2000" dirty="0" err="1"/>
              <a:t>được</a:t>
            </a:r>
            <a:r>
              <a:rPr lang="en-GB" sz="2000" dirty="0"/>
              <a:t> </a:t>
            </a:r>
            <a:r>
              <a:rPr lang="en-GB" sz="2000" dirty="0" err="1"/>
              <a:t>xếp</a:t>
            </a:r>
            <a:r>
              <a:rPr lang="en-GB" sz="2000" dirty="0"/>
              <a:t> </a:t>
            </a:r>
            <a:r>
              <a:rPr lang="en-GB" sz="2000" dirty="0" err="1"/>
              <a:t>hạng</a:t>
            </a:r>
            <a:r>
              <a:rPr lang="en-GB" sz="2000" dirty="0"/>
              <a:t> </a:t>
            </a:r>
            <a:r>
              <a:rPr lang="en-GB" sz="2000" dirty="0" err="1"/>
              <a:t>năm</a:t>
            </a:r>
            <a:r>
              <a:rPr lang="en-GB" sz="2000" dirty="0"/>
              <a:t> 2014, </a:t>
            </a:r>
            <a:r>
              <a:rPr lang="en-GB" sz="2000" b="1" i="1" dirty="0" err="1"/>
              <a:t>Việt</a:t>
            </a:r>
            <a:r>
              <a:rPr lang="en-GB" sz="2000" b="1" i="1" dirty="0"/>
              <a:t> Nam </a:t>
            </a:r>
            <a:r>
              <a:rPr lang="en-GB" sz="2000" b="1" i="1" dirty="0" err="1"/>
              <a:t>đứng</a:t>
            </a:r>
            <a:r>
              <a:rPr lang="en-GB" sz="2000" b="1" i="1" dirty="0"/>
              <a:t> </a:t>
            </a:r>
            <a:r>
              <a:rPr lang="en-GB" sz="2000" b="1" i="1" dirty="0" err="1"/>
              <a:t>thứ</a:t>
            </a:r>
            <a:r>
              <a:rPr lang="en-GB" sz="2000" b="1" i="1" dirty="0"/>
              <a:t> 136, </a:t>
            </a:r>
            <a:r>
              <a:rPr lang="en-GB" sz="2000" b="1" i="1" dirty="0" err="1"/>
              <a:t>nằm</a:t>
            </a:r>
            <a:r>
              <a:rPr lang="en-GB" sz="2000" b="1" i="1" dirty="0"/>
              <a:t> </a:t>
            </a:r>
            <a:r>
              <a:rPr lang="en-GB" sz="2000" b="1" i="1" dirty="0" err="1"/>
              <a:t>cuối</a:t>
            </a:r>
            <a:r>
              <a:rPr lang="en-GB" sz="2000" b="1" i="1" dirty="0"/>
              <a:t> </a:t>
            </a:r>
            <a:r>
              <a:rPr lang="en-GB" sz="2000" b="1" i="1" dirty="0" err="1"/>
              <a:t>nhóm</a:t>
            </a:r>
            <a:r>
              <a:rPr lang="en-GB" sz="2000" b="1" i="1" dirty="0"/>
              <a:t> 3 (</a:t>
            </a:r>
            <a:r>
              <a:rPr lang="en-GB" sz="2000" b="1" i="1" dirty="0" err="1"/>
              <a:t>điểm</a:t>
            </a:r>
            <a:r>
              <a:rPr lang="en-GB" sz="2000" b="1" i="1" dirty="0"/>
              <a:t> </a:t>
            </a:r>
            <a:r>
              <a:rPr lang="en-GB" sz="2000" b="1" i="1" dirty="0" err="1"/>
              <a:t>trung</a:t>
            </a:r>
            <a:r>
              <a:rPr lang="en-GB" sz="2000" b="1" i="1" dirty="0"/>
              <a:t> </a:t>
            </a:r>
            <a:r>
              <a:rPr lang="en-GB" sz="2000" b="1" i="1" dirty="0" err="1"/>
              <a:t>bình</a:t>
            </a:r>
            <a:r>
              <a:rPr lang="en-GB" sz="2000" b="1" i="1" dirty="0"/>
              <a:t> </a:t>
            </a:r>
            <a:r>
              <a:rPr lang="en-GB" sz="2000" b="1" i="1" dirty="0" err="1"/>
              <a:t>là</a:t>
            </a:r>
            <a:r>
              <a:rPr lang="en-GB" sz="2000" b="1" i="1" dirty="0"/>
              <a:t> 38.17/100, </a:t>
            </a:r>
            <a:r>
              <a:rPr lang="en-GB" sz="2000" b="1" i="1" dirty="0" err="1"/>
              <a:t>điểm</a:t>
            </a:r>
            <a:r>
              <a:rPr lang="en-GB" sz="2000" b="1" i="1" dirty="0"/>
              <a:t> </a:t>
            </a:r>
            <a:r>
              <a:rPr lang="en-GB" sz="2000" b="1" i="1" dirty="0" err="1"/>
              <a:t>số</a:t>
            </a:r>
            <a:r>
              <a:rPr lang="en-GB" sz="2000" b="1" i="1" dirty="0"/>
              <a:t> </a:t>
            </a:r>
            <a:r>
              <a:rPr lang="en-GB" sz="2000" b="1" i="1" dirty="0" err="1"/>
              <a:t>thành</a:t>
            </a:r>
            <a:r>
              <a:rPr lang="en-GB" sz="2000" b="1" i="1" dirty="0"/>
              <a:t> </a:t>
            </a:r>
            <a:r>
              <a:rPr lang="en-GB" sz="2000" b="1" i="1" dirty="0" err="1"/>
              <a:t>phần</a:t>
            </a:r>
            <a:r>
              <a:rPr lang="en-GB" sz="2000" b="1" i="1" dirty="0"/>
              <a:t> </a:t>
            </a:r>
            <a:r>
              <a:rPr lang="en-GB" sz="2000" b="1" i="1" dirty="0" err="1"/>
              <a:t>kém</a:t>
            </a:r>
            <a:r>
              <a:rPr lang="en-GB" sz="2000" b="1" i="1" dirty="0"/>
              <a:t> </a:t>
            </a:r>
            <a:r>
              <a:rPr lang="en-GB" sz="2000" b="1" i="1" dirty="0" err="1"/>
              <a:t>nhất</a:t>
            </a:r>
            <a:r>
              <a:rPr lang="en-GB" sz="2000" b="1" i="1" dirty="0"/>
              <a:t> </a:t>
            </a:r>
            <a:r>
              <a:rPr lang="en-GB" sz="2000" b="1" i="1" dirty="0" err="1"/>
              <a:t>liên</a:t>
            </a:r>
            <a:r>
              <a:rPr lang="en-GB" sz="2000" b="1" i="1" dirty="0"/>
              <a:t> </a:t>
            </a:r>
            <a:r>
              <a:rPr lang="en-GB" sz="2000" b="1" i="1" dirty="0" err="1"/>
              <a:t>quan</a:t>
            </a:r>
            <a:r>
              <a:rPr lang="en-GB" sz="2000" b="1" i="1" dirty="0"/>
              <a:t> </a:t>
            </a:r>
            <a:r>
              <a:rPr lang="en-GB" sz="2000" b="1" i="1" dirty="0" err="1"/>
              <a:t>đến</a:t>
            </a:r>
            <a:r>
              <a:rPr lang="en-GB" sz="2000" b="1" i="1" dirty="0"/>
              <a:t> </a:t>
            </a:r>
            <a:r>
              <a:rPr lang="en-GB" sz="2000" b="1" i="1" dirty="0" err="1"/>
              <a:t>tài</a:t>
            </a:r>
            <a:r>
              <a:rPr lang="en-GB" sz="2000" b="1" i="1" dirty="0"/>
              <a:t> </a:t>
            </a:r>
            <a:r>
              <a:rPr lang="en-GB" sz="2000" b="1" i="1" dirty="0" err="1"/>
              <a:t>nguyên</a:t>
            </a:r>
            <a:r>
              <a:rPr lang="en-GB" sz="2000" b="1" i="1" dirty="0"/>
              <a:t> </a:t>
            </a:r>
            <a:r>
              <a:rPr lang="en-GB" sz="2000" b="1" i="1" dirty="0" err="1"/>
              <a:t>nước</a:t>
            </a:r>
            <a:r>
              <a:rPr lang="en-GB" sz="2000" b="1" i="1" dirty="0"/>
              <a:t>, </a:t>
            </a:r>
            <a:r>
              <a:rPr lang="en-GB" sz="2000" b="1" i="1" dirty="0" err="1"/>
              <a:t>rừng</a:t>
            </a:r>
            <a:r>
              <a:rPr lang="en-GB" sz="2000" b="1" i="1" dirty="0"/>
              <a:t> </a:t>
            </a:r>
            <a:r>
              <a:rPr lang="en-GB" sz="2000" b="1" i="1" dirty="0" err="1"/>
              <a:t>và</a:t>
            </a:r>
            <a:r>
              <a:rPr lang="en-GB" sz="2000" b="1" i="1" dirty="0"/>
              <a:t> </a:t>
            </a:r>
            <a:r>
              <a:rPr lang="en-GB" sz="2000" b="1" i="1" dirty="0" err="1"/>
              <a:t>thủy</a:t>
            </a:r>
            <a:r>
              <a:rPr lang="en-GB" sz="2000" b="1" i="1" dirty="0"/>
              <a:t> </a:t>
            </a:r>
            <a:r>
              <a:rPr lang="en-GB" sz="2000" b="1" i="1" dirty="0" err="1"/>
              <a:t>sản</a:t>
            </a:r>
            <a:r>
              <a:rPr lang="en-GB" sz="2000" b="1" i="1" dirty="0"/>
              <a:t>)</a:t>
            </a:r>
            <a:r>
              <a:rPr lang="en-GB" sz="2000" dirty="0"/>
              <a:t>. </a:t>
            </a: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361750" y="1755247"/>
            <a:ext cx="6441538" cy="3492482"/>
          </a:xfrm>
          <a:prstGeom prst="rect">
            <a:avLst/>
          </a:prstGeom>
          <a:noFill/>
          <a:ln>
            <a:noFill/>
          </a:ln>
        </p:spPr>
      </p:pic>
      <p:sp>
        <p:nvSpPr>
          <p:cNvPr id="4" name="Rectangle 3"/>
          <p:cNvSpPr/>
          <p:nvPr/>
        </p:nvSpPr>
        <p:spPr>
          <a:xfrm>
            <a:off x="656108" y="1217984"/>
            <a:ext cx="7774504" cy="523220"/>
          </a:xfrm>
          <a:prstGeom prst="rect">
            <a:avLst/>
          </a:prstGeom>
        </p:spPr>
        <p:txBody>
          <a:bodyPr wrap="square">
            <a:spAutoFit/>
          </a:bodyPr>
          <a:lstStyle/>
          <a:p>
            <a:pPr algn="ctr"/>
            <a:r>
              <a:rPr lang="en-US" sz="1400" dirty="0" err="1"/>
              <a:t>Thống</a:t>
            </a:r>
            <a:r>
              <a:rPr lang="en-US" sz="1400" dirty="0"/>
              <a:t> </a:t>
            </a:r>
            <a:r>
              <a:rPr lang="en-US" sz="1400" dirty="0" err="1"/>
              <a:t>kê</a:t>
            </a:r>
            <a:r>
              <a:rPr lang="en-US" sz="1400" dirty="0"/>
              <a:t> </a:t>
            </a:r>
            <a:r>
              <a:rPr lang="en-US" sz="1400" dirty="0" err="1"/>
              <a:t>chỉ</a:t>
            </a:r>
            <a:r>
              <a:rPr lang="en-US" sz="1400" dirty="0"/>
              <a:t> </a:t>
            </a:r>
            <a:r>
              <a:rPr lang="en-US" sz="1400" dirty="0" err="1"/>
              <a:t>số</a:t>
            </a:r>
            <a:r>
              <a:rPr lang="en-US" sz="1400" dirty="0"/>
              <a:t> </a:t>
            </a:r>
            <a:r>
              <a:rPr lang="en-US" sz="1400" dirty="0" err="1" smtClean="0"/>
              <a:t>thành</a:t>
            </a:r>
            <a:r>
              <a:rPr lang="en-US" sz="1400" dirty="0" smtClean="0"/>
              <a:t> </a:t>
            </a:r>
            <a:r>
              <a:rPr lang="en-US" sz="1400" dirty="0" err="1" smtClean="0"/>
              <a:t>tích</a:t>
            </a:r>
            <a:r>
              <a:rPr lang="en-US" sz="1400" dirty="0" smtClean="0"/>
              <a:t> </a:t>
            </a:r>
            <a:r>
              <a:rPr lang="en-US" sz="1400" dirty="0" err="1" smtClean="0"/>
              <a:t>môi</a:t>
            </a:r>
            <a:r>
              <a:rPr lang="en-US" sz="1400" dirty="0" smtClean="0"/>
              <a:t> </a:t>
            </a:r>
            <a:r>
              <a:rPr lang="en-US" sz="1400" dirty="0" err="1" smtClean="0"/>
              <a:t>trường</a:t>
            </a:r>
            <a:r>
              <a:rPr lang="en-US" sz="1400" dirty="0" smtClean="0"/>
              <a:t> EPI </a:t>
            </a:r>
            <a:r>
              <a:rPr lang="en-US" sz="1400" dirty="0"/>
              <a:t>(</a:t>
            </a:r>
            <a:r>
              <a:rPr lang="en-US" sz="1400" dirty="0" err="1"/>
              <a:t>thang</a:t>
            </a:r>
            <a:r>
              <a:rPr lang="en-US" sz="1400" dirty="0"/>
              <a:t> </a:t>
            </a:r>
            <a:r>
              <a:rPr lang="en-US" sz="1400" dirty="0" err="1"/>
              <a:t>điểm</a:t>
            </a:r>
            <a:r>
              <a:rPr lang="en-US" sz="1400" dirty="0"/>
              <a:t> 100) </a:t>
            </a:r>
            <a:r>
              <a:rPr lang="en-US" sz="1400" dirty="0" err="1"/>
              <a:t>và</a:t>
            </a:r>
            <a:r>
              <a:rPr lang="en-US" sz="1400" dirty="0"/>
              <a:t> </a:t>
            </a:r>
            <a:r>
              <a:rPr lang="en-US" sz="1400" dirty="0" err="1"/>
              <a:t>xếp</a:t>
            </a:r>
            <a:r>
              <a:rPr lang="en-US" sz="1400" dirty="0"/>
              <a:t> </a:t>
            </a:r>
            <a:r>
              <a:rPr lang="en-US" sz="1400" dirty="0" err="1"/>
              <a:t>hạng</a:t>
            </a:r>
            <a:r>
              <a:rPr lang="en-US" sz="1400" dirty="0"/>
              <a:t> </a:t>
            </a:r>
            <a:r>
              <a:rPr lang="en-US" sz="1400" dirty="0" err="1"/>
              <a:t>của</a:t>
            </a:r>
            <a:r>
              <a:rPr lang="en-US" sz="1400" dirty="0"/>
              <a:t> </a:t>
            </a:r>
            <a:r>
              <a:rPr lang="en-US" sz="1400" dirty="0" err="1"/>
              <a:t>Việt</a:t>
            </a:r>
            <a:r>
              <a:rPr lang="en-US" sz="1400" dirty="0"/>
              <a:t> Nam qua </a:t>
            </a:r>
            <a:r>
              <a:rPr lang="en-US" sz="1400" dirty="0" err="1"/>
              <a:t>các</a:t>
            </a:r>
            <a:r>
              <a:rPr lang="en-US" sz="1400" dirty="0"/>
              <a:t> </a:t>
            </a:r>
            <a:r>
              <a:rPr lang="en-US" sz="1400" dirty="0" err="1" smtClean="0"/>
              <a:t>năm</a:t>
            </a:r>
            <a:r>
              <a:rPr lang="en-US" sz="1400" dirty="0" smtClean="0"/>
              <a:t> </a:t>
            </a:r>
            <a:r>
              <a:rPr lang="en-US" sz="1400" dirty="0" err="1" smtClean="0"/>
              <a:t>Nguồn</a:t>
            </a:r>
            <a:r>
              <a:rPr lang="en-US" sz="1400" dirty="0"/>
              <a:t>: </a:t>
            </a:r>
            <a:r>
              <a:rPr lang="en-US" sz="1400" dirty="0" err="1"/>
              <a:t>dữ</a:t>
            </a:r>
            <a:r>
              <a:rPr lang="en-US" sz="1400" dirty="0"/>
              <a:t> </a:t>
            </a:r>
            <a:r>
              <a:rPr lang="en-US" sz="1400" dirty="0" err="1"/>
              <a:t>liệu</a:t>
            </a:r>
            <a:r>
              <a:rPr lang="en-US" sz="1400" dirty="0"/>
              <a:t> </a:t>
            </a:r>
            <a:r>
              <a:rPr lang="en-US" sz="1400" dirty="0" err="1"/>
              <a:t>từ</a:t>
            </a:r>
            <a:r>
              <a:rPr lang="en-US" sz="1400" dirty="0"/>
              <a:t> YCELP</a:t>
            </a:r>
          </a:p>
        </p:txBody>
      </p:sp>
    </p:spTree>
    <p:extLst>
      <p:ext uri="{BB962C8B-B14F-4D97-AF65-F5344CB8AC3E}">
        <p14:creationId xmlns:p14="http://schemas.microsoft.com/office/powerpoint/2010/main" val="2365828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838"/>
            <a:ext cx="7696200" cy="563562"/>
          </a:xfrm>
        </p:spPr>
        <p:txBody>
          <a:bodyPr>
            <a:noAutofit/>
          </a:bodyPr>
          <a:lstStyle/>
          <a:p>
            <a:r>
              <a:rPr lang="en-US" sz="2800" b="1" dirty="0"/>
              <a:t>CÁC VẤN ĐỀ MÔI TRƯỜNG </a:t>
            </a:r>
            <a:br>
              <a:rPr lang="en-US" sz="2800" b="1" dirty="0"/>
            </a:br>
            <a:r>
              <a:rPr lang="en-US" sz="2800" b="1" dirty="0"/>
              <a:t>CỦA VN TRONG QUÁ TRÌNH HỘI NHẬP KINH TẾ</a:t>
            </a:r>
            <a:endParaRPr lang="en-US" sz="2800" dirty="0"/>
          </a:p>
        </p:txBody>
      </p:sp>
      <p:graphicFrame>
        <p:nvGraphicFramePr>
          <p:cNvPr id="4" name="Content Placeholder 3"/>
          <p:cNvGraphicFramePr>
            <a:graphicFrameLocks noGrp="1"/>
          </p:cNvGraphicFramePr>
          <p:nvPr>
            <p:ph idx="1"/>
          </p:nvPr>
        </p:nvGraphicFramePr>
        <p:xfrm>
          <a:off x="381000" y="1295400"/>
          <a:ext cx="8382000" cy="4648200"/>
        </p:xfrm>
        <a:graphic>
          <a:graphicData uri="http://schemas.openxmlformats.org/drawingml/2006/table">
            <a:tbl>
              <a:tblPr firstRow="1" bandRow="1">
                <a:tableStyleId>{5C22544A-7EE6-4342-B048-85BDC9FD1C3A}</a:tableStyleId>
              </a:tblPr>
              <a:tblGrid>
                <a:gridCol w="5486400"/>
                <a:gridCol w="1295400"/>
                <a:gridCol w="1600200"/>
              </a:tblGrid>
              <a:tr h="533400">
                <a:tc>
                  <a:txBody>
                    <a:bodyPr/>
                    <a:lstStyle/>
                    <a:p>
                      <a:pPr algn="ctr"/>
                      <a:r>
                        <a:rPr lang="en-US" sz="2400" dirty="0" err="1" smtClean="0">
                          <a:latin typeface="Arial" pitchFamily="34" charset="0"/>
                          <a:cs typeface="Arial" pitchFamily="34" charset="0"/>
                        </a:rPr>
                        <a:t>Chỉ</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số</a:t>
                      </a:r>
                      <a:endParaRPr lang="en-US" sz="2400" dirty="0">
                        <a:latin typeface="Arial" pitchFamily="34" charset="0"/>
                        <a:cs typeface="Arial" pitchFamily="34" charset="0"/>
                      </a:endParaRPr>
                    </a:p>
                  </a:txBody>
                  <a:tcPr anchor="ctr"/>
                </a:tc>
                <a:tc>
                  <a:txBody>
                    <a:bodyPr/>
                    <a:lstStyle/>
                    <a:p>
                      <a:pPr algn="ctr"/>
                      <a:r>
                        <a:rPr lang="en-US" sz="2400" dirty="0" err="1" smtClean="0">
                          <a:latin typeface="Arial" pitchFamily="34" charset="0"/>
                          <a:cs typeface="Arial" pitchFamily="34" charset="0"/>
                        </a:rPr>
                        <a:t>Điểm</a:t>
                      </a:r>
                      <a:endParaRPr lang="en-US" sz="2400" dirty="0">
                        <a:latin typeface="Arial" pitchFamily="34" charset="0"/>
                        <a:cs typeface="Arial" pitchFamily="34" charset="0"/>
                      </a:endParaRPr>
                    </a:p>
                  </a:txBody>
                  <a:tcPr anchor="ctr"/>
                </a:tc>
                <a:tc>
                  <a:txBody>
                    <a:bodyPr/>
                    <a:lstStyle/>
                    <a:p>
                      <a:pPr algn="ctr"/>
                      <a:r>
                        <a:rPr lang="en-US" sz="2400" dirty="0" err="1" smtClean="0">
                          <a:latin typeface="Arial" pitchFamily="34" charset="0"/>
                          <a:cs typeface="Arial" pitchFamily="34" charset="0"/>
                        </a:rPr>
                        <a:t>Xếp</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hạng</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Tác</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động</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sức</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khỏe</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62,83</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111</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Chất</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lượng</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không</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khí</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51,32</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170</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Nước</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và</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vệ</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sinh</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môi</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trường</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43,15</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95</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Nguồn</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nước</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0,14</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140</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Nông</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nghiệp</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58,25</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118</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Rừng</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17,25</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101</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Đánh</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bắt</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thủy</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sản</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20,11</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76</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Đa</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dạng</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sinh</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học</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và</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môi</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trường</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sống</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43,39</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116</a:t>
                      </a:r>
                      <a:endParaRPr lang="en-US" sz="2400" dirty="0">
                        <a:latin typeface="Arial" pitchFamily="34" charset="0"/>
                        <a:cs typeface="Arial" pitchFamily="34" charset="0"/>
                      </a:endParaRPr>
                    </a:p>
                  </a:txBody>
                  <a:tcPr anchor="ctr"/>
                </a:tc>
              </a:tr>
              <a:tr h="393700">
                <a:tc>
                  <a:txBody>
                    <a:bodyPr/>
                    <a:lstStyle/>
                    <a:p>
                      <a:pPr algn="ctr"/>
                      <a:r>
                        <a:rPr lang="en-US" sz="2400" dirty="0" err="1" smtClean="0">
                          <a:latin typeface="Arial" pitchFamily="34" charset="0"/>
                          <a:cs typeface="Arial" pitchFamily="34" charset="0"/>
                        </a:rPr>
                        <a:t>Khí</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hậu</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và</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năng</a:t>
                      </a:r>
                      <a:r>
                        <a:rPr lang="en-US" sz="2400" baseline="0" dirty="0" smtClean="0">
                          <a:latin typeface="Arial" pitchFamily="34" charset="0"/>
                          <a:cs typeface="Arial" pitchFamily="34" charset="0"/>
                        </a:rPr>
                        <a:t> </a:t>
                      </a:r>
                      <a:r>
                        <a:rPr lang="en-US" sz="2400" baseline="0" dirty="0" err="1" smtClean="0">
                          <a:latin typeface="Arial" pitchFamily="34" charset="0"/>
                          <a:cs typeface="Arial" pitchFamily="34" charset="0"/>
                        </a:rPr>
                        <a:t>lượng</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44,51</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81</a:t>
                      </a:r>
                      <a:endParaRPr lang="en-US" sz="2400" dirty="0">
                        <a:latin typeface="Arial" pitchFamily="34" charset="0"/>
                        <a:cs typeface="Arial" pitchFamily="34" charset="0"/>
                      </a:endParaRPr>
                    </a:p>
                  </a:txBody>
                  <a:tcPr anchor="ctr"/>
                </a:tc>
              </a:tr>
            </a:tbl>
          </a:graphicData>
        </a:graphic>
      </p:graphicFrame>
      <p:sp>
        <p:nvSpPr>
          <p:cNvPr id="5" name="Subtitle 10"/>
          <p:cNvSpPr txBox="1">
            <a:spLocks/>
          </p:cNvSpPr>
          <p:nvPr/>
        </p:nvSpPr>
        <p:spPr bwMode="gray">
          <a:xfrm>
            <a:off x="1143000" y="6248400"/>
            <a:ext cx="6934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buClr>
                <a:schemeClr val="tx1"/>
              </a:buClr>
            </a:pP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Nguồn</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a:t>
            </a:r>
            <a:r>
              <a:rPr kumimoji="0" lang="en-US" sz="2000" i="0" u="none" strike="noStrike" kern="0" cap="none" spc="0" normalizeH="0" noProof="0" dirty="0" smtClean="0">
                <a:ln>
                  <a:noFill/>
                </a:ln>
                <a:solidFill>
                  <a:schemeClr val="tx1"/>
                </a:solidFill>
                <a:effectLst/>
                <a:uLnTx/>
                <a:uFillTx/>
                <a:latin typeface="Arial" pitchFamily="34" charset="0"/>
                <a:cs typeface="Arial" pitchFamily="34" charset="0"/>
              </a:rPr>
              <a:t> Yale University 2014</a:t>
            </a:r>
            <a:endPar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38538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838200" y="304800"/>
            <a:ext cx="7239000" cy="990600"/>
          </a:xfrm>
        </p:spPr>
        <p:txBody>
          <a:bodyPr>
            <a:noAutofit/>
          </a:bodyPr>
          <a:lstStyle/>
          <a:p>
            <a:pPr>
              <a:defRPr/>
            </a:pPr>
            <a:r>
              <a:rPr lang="en-US" sz="2800" dirty="0" smtClean="0">
                <a:latin typeface="Arial" pitchFamily="34" charset="0"/>
                <a:cs typeface="Arial" pitchFamily="34" charset="0"/>
              </a:rPr>
              <a:t> </a:t>
            </a:r>
            <a:r>
              <a:rPr lang="en-US" sz="2800" b="1" dirty="0"/>
              <a:t>CÁC VẤN ĐỀ MÔI TRƯỜNG </a:t>
            </a:r>
            <a:br>
              <a:rPr lang="en-US" sz="2800" b="1" dirty="0"/>
            </a:br>
            <a:r>
              <a:rPr lang="en-US" sz="2800" b="1" dirty="0"/>
              <a:t>CỦA VN TRONG QUÁ TRÌNH HỘI NHẬP KINH TẾ</a:t>
            </a:r>
            <a:endParaRPr lang="en-US" sz="1600" dirty="0" smtClean="0">
              <a:latin typeface="Arial" pitchFamily="34" charset="0"/>
              <a:cs typeface="Arial" pitchFamily="34" charset="0"/>
            </a:endParaRPr>
          </a:p>
        </p:txBody>
      </p:sp>
      <p:pic>
        <p:nvPicPr>
          <p:cNvPr id="48" name="Content Placeholder 47" descr="viet_nam.png"/>
          <p:cNvPicPr>
            <a:picLocks noGrp="1" noChangeAspect="1"/>
          </p:cNvPicPr>
          <p:nvPr>
            <p:ph idx="1"/>
          </p:nvPr>
        </p:nvPicPr>
        <p:blipFill>
          <a:blip r:embed="rId3"/>
          <a:stretch>
            <a:fillRect/>
          </a:stretch>
        </p:blipFill>
        <p:spPr>
          <a:xfrm>
            <a:off x="609600" y="1371600"/>
            <a:ext cx="7924800" cy="4724400"/>
          </a:xfrm>
        </p:spPr>
      </p:pic>
      <p:sp>
        <p:nvSpPr>
          <p:cNvPr id="49" name="Subtitle 10"/>
          <p:cNvSpPr txBox="1">
            <a:spLocks/>
          </p:cNvSpPr>
          <p:nvPr/>
        </p:nvSpPr>
        <p:spPr bwMode="gray">
          <a:xfrm>
            <a:off x="1143000" y="6172200"/>
            <a:ext cx="6934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buClr>
                <a:schemeClr val="tx1"/>
              </a:buClr>
            </a:pP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Nguồn</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a:t>
            </a:r>
            <a:r>
              <a:rPr kumimoji="0" lang="en-US" sz="2000" i="0" u="none" strike="noStrike" kern="0" cap="none" spc="0" normalizeH="0" noProof="0" dirty="0" smtClean="0">
                <a:ln>
                  <a:noFill/>
                </a:ln>
                <a:solidFill>
                  <a:schemeClr val="tx1"/>
                </a:solidFill>
                <a:effectLst/>
                <a:uLnTx/>
                <a:uFillTx/>
                <a:latin typeface="Arial" pitchFamily="34" charset="0"/>
                <a:cs typeface="Arial" pitchFamily="34" charset="0"/>
              </a:rPr>
              <a:t> Global Footprint Network</a:t>
            </a:r>
            <a:endPar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1383228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68"/>
            <a:ext cx="8229600" cy="1143000"/>
          </a:xfrm>
        </p:spPr>
        <p:txBody>
          <a:bodyPr>
            <a:noAutofit/>
          </a:bodyPr>
          <a:lstStyle/>
          <a:p>
            <a:r>
              <a:rPr lang="en-US" sz="3200" b="1" dirty="0"/>
              <a:t>CÁC VẤN ĐỀ MÔI TRƯỜNG </a:t>
            </a:r>
            <a:br>
              <a:rPr lang="en-US" sz="3200" b="1" dirty="0"/>
            </a:br>
            <a:r>
              <a:rPr lang="en-US" sz="3200" b="1" dirty="0"/>
              <a:t>CỦA VN TRONG QUÁ TRÌNH HỘI NHẬP KINH TẾ</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8959896"/>
              </p:ext>
            </p:extLst>
          </p:nvPr>
        </p:nvGraphicFramePr>
        <p:xfrm>
          <a:off x="152400" y="1371600"/>
          <a:ext cx="8763001" cy="4267200"/>
        </p:xfrm>
        <a:graphic>
          <a:graphicData uri="http://schemas.openxmlformats.org/drawingml/2006/table">
            <a:tbl>
              <a:tblPr firstRow="1" bandRow="1">
                <a:tableStyleId>{5C22544A-7EE6-4342-B048-85BDC9FD1C3A}</a:tableStyleId>
              </a:tblPr>
              <a:tblGrid>
                <a:gridCol w="876300"/>
                <a:gridCol w="955964"/>
                <a:gridCol w="1433945"/>
                <a:gridCol w="1035627"/>
                <a:gridCol w="2057155"/>
                <a:gridCol w="1261009"/>
                <a:gridCol w="1143001"/>
              </a:tblGrid>
              <a:tr h="853440">
                <a:tc>
                  <a:txBody>
                    <a:bodyPr/>
                    <a:lstStyle/>
                    <a:p>
                      <a:pPr algn="ctr"/>
                      <a:r>
                        <a:rPr lang="en-US" sz="1800" dirty="0" err="1" smtClean="0">
                          <a:latin typeface="Arial" pitchFamily="34" charset="0"/>
                          <a:cs typeface="Arial" pitchFamily="34" charset="0"/>
                        </a:rPr>
                        <a:t>Năm</a:t>
                      </a:r>
                      <a:endParaRPr lang="en-US" sz="1800" dirty="0">
                        <a:latin typeface="Arial" pitchFamily="34" charset="0"/>
                        <a:cs typeface="Arial" pitchFamily="34" charset="0"/>
                      </a:endParaRPr>
                    </a:p>
                  </a:txBody>
                  <a:tcPr anchor="ctr"/>
                </a:tc>
                <a:tc>
                  <a:txBody>
                    <a:bodyPr/>
                    <a:lstStyle/>
                    <a:p>
                      <a:pPr algn="ctr"/>
                      <a:r>
                        <a:rPr lang="en-US" sz="1800" dirty="0" smtClean="0">
                          <a:latin typeface="Arial" pitchFamily="34" charset="0"/>
                          <a:cs typeface="Arial" pitchFamily="34" charset="0"/>
                        </a:rPr>
                        <a:t>ESI</a:t>
                      </a:r>
                      <a:endParaRPr lang="en-US" sz="1800" dirty="0">
                        <a:latin typeface="Arial" pitchFamily="34" charset="0"/>
                        <a:cs typeface="Arial" pitchFamily="34" charset="0"/>
                      </a:endParaRPr>
                    </a:p>
                  </a:txBody>
                  <a:tcPr anchor="ctr"/>
                </a:tc>
                <a:tc>
                  <a:txBody>
                    <a:bodyPr/>
                    <a:lstStyle/>
                    <a:p>
                      <a:pPr algn="ctr"/>
                      <a:r>
                        <a:rPr lang="en-US" sz="1800" dirty="0" err="1" smtClean="0">
                          <a:latin typeface="Arial" pitchFamily="34" charset="0"/>
                          <a:cs typeface="Arial" pitchFamily="34" charset="0"/>
                        </a:rPr>
                        <a:t>Hệ</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thống</a:t>
                      </a:r>
                      <a:r>
                        <a:rPr lang="en-US" sz="1800" baseline="0" dirty="0" smtClean="0">
                          <a:latin typeface="Arial" pitchFamily="34" charset="0"/>
                          <a:cs typeface="Arial" pitchFamily="34" charset="0"/>
                        </a:rPr>
                        <a:t> MT</a:t>
                      </a:r>
                      <a:endParaRPr lang="en-US" sz="1800" dirty="0">
                        <a:latin typeface="Arial" pitchFamily="34" charset="0"/>
                        <a:cs typeface="Arial" pitchFamily="34" charset="0"/>
                      </a:endParaRPr>
                    </a:p>
                  </a:txBody>
                  <a:tcPr anchor="ctr"/>
                </a:tc>
                <a:tc>
                  <a:txBody>
                    <a:bodyPr/>
                    <a:lstStyle/>
                    <a:p>
                      <a:pPr algn="ctr"/>
                      <a:r>
                        <a:rPr lang="en-US" sz="1800" baseline="0" dirty="0" err="1" smtClean="0">
                          <a:latin typeface="Arial" pitchFamily="34" charset="0"/>
                          <a:cs typeface="Arial" pitchFamily="34" charset="0"/>
                        </a:rPr>
                        <a:t>Rủi</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ro</a:t>
                      </a:r>
                      <a:r>
                        <a:rPr lang="en-US" sz="1800" baseline="0" dirty="0" smtClean="0">
                          <a:latin typeface="Arial" pitchFamily="34" charset="0"/>
                          <a:cs typeface="Arial" pitchFamily="34" charset="0"/>
                        </a:rPr>
                        <a:t> MT</a:t>
                      </a:r>
                      <a:endParaRPr lang="en-US" sz="1800" dirty="0">
                        <a:latin typeface="Arial" pitchFamily="34" charset="0"/>
                        <a:cs typeface="Arial" pitchFamily="34" charset="0"/>
                      </a:endParaRPr>
                    </a:p>
                  </a:txBody>
                  <a:tcPr anchor="ctr"/>
                </a:tc>
                <a:tc>
                  <a:txBody>
                    <a:bodyPr/>
                    <a:lstStyle/>
                    <a:p>
                      <a:pPr algn="ctr"/>
                      <a:r>
                        <a:rPr lang="en-US" sz="1800" dirty="0" err="1" smtClean="0">
                          <a:latin typeface="Arial" pitchFamily="34" charset="0"/>
                          <a:cs typeface="Arial" pitchFamily="34" charset="0"/>
                        </a:rPr>
                        <a:t>Tính</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tổn</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thương</a:t>
                      </a:r>
                      <a:r>
                        <a:rPr lang="en-US" sz="1800" baseline="0" dirty="0" smtClean="0">
                          <a:latin typeface="Arial" pitchFamily="34" charset="0"/>
                          <a:cs typeface="Arial" pitchFamily="34" charset="0"/>
                        </a:rPr>
                        <a:t> con </a:t>
                      </a:r>
                      <a:r>
                        <a:rPr lang="en-US" sz="1800" baseline="0" dirty="0" err="1" smtClean="0">
                          <a:latin typeface="Arial" pitchFamily="34" charset="0"/>
                          <a:cs typeface="Arial" pitchFamily="34" charset="0"/>
                        </a:rPr>
                        <a:t>người</a:t>
                      </a:r>
                      <a:endParaRPr lang="en-US" sz="1800" dirty="0">
                        <a:latin typeface="Arial" pitchFamily="34" charset="0"/>
                        <a:cs typeface="Arial" pitchFamily="34" charset="0"/>
                      </a:endParaRPr>
                    </a:p>
                  </a:txBody>
                  <a:tcPr anchor="ctr"/>
                </a:tc>
                <a:tc>
                  <a:txBody>
                    <a:bodyPr/>
                    <a:lstStyle/>
                    <a:p>
                      <a:pPr algn="ctr"/>
                      <a:r>
                        <a:rPr lang="en-US" sz="1800" dirty="0" err="1" smtClean="0">
                          <a:latin typeface="Arial" pitchFamily="34" charset="0"/>
                          <a:cs typeface="Arial" pitchFamily="34" charset="0"/>
                        </a:rPr>
                        <a:t>Năng</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lực</a:t>
                      </a:r>
                      <a:r>
                        <a:rPr lang="en-US" sz="1800" baseline="0" dirty="0" smtClean="0">
                          <a:latin typeface="Arial" pitchFamily="34" charset="0"/>
                          <a:cs typeface="Arial" pitchFamily="34" charset="0"/>
                        </a:rPr>
                        <a:t> </a:t>
                      </a:r>
                    </a:p>
                    <a:p>
                      <a:pPr algn="ctr"/>
                      <a:r>
                        <a:rPr lang="en-US" sz="1800" baseline="0" dirty="0" err="1" smtClean="0">
                          <a:latin typeface="Arial" pitchFamily="34" charset="0"/>
                          <a:cs typeface="Arial" pitchFamily="34" charset="0"/>
                        </a:rPr>
                        <a:t>thể</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chế</a:t>
                      </a:r>
                      <a:endParaRPr lang="en-US" sz="1800" dirty="0">
                        <a:latin typeface="Arial" pitchFamily="34" charset="0"/>
                        <a:cs typeface="Arial" pitchFamily="34" charset="0"/>
                      </a:endParaRPr>
                    </a:p>
                  </a:txBody>
                  <a:tcPr anchor="ctr"/>
                </a:tc>
                <a:tc>
                  <a:txBody>
                    <a:bodyPr/>
                    <a:lstStyle/>
                    <a:p>
                      <a:pPr algn="ctr"/>
                      <a:r>
                        <a:rPr lang="en-US" sz="1800" dirty="0" err="1" smtClean="0">
                          <a:latin typeface="Arial" pitchFamily="34" charset="0"/>
                          <a:cs typeface="Arial" pitchFamily="34" charset="0"/>
                        </a:rPr>
                        <a:t>Quản</a:t>
                      </a:r>
                      <a:r>
                        <a:rPr lang="en-US" sz="1800" baseline="0" dirty="0" smtClean="0">
                          <a:latin typeface="Arial" pitchFamily="34" charset="0"/>
                          <a:cs typeface="Arial" pitchFamily="34" charset="0"/>
                        </a:rPr>
                        <a:t> </a:t>
                      </a:r>
                      <a:r>
                        <a:rPr lang="en-US" sz="1800" baseline="0" dirty="0" err="1" smtClean="0">
                          <a:latin typeface="Arial" pitchFamily="34" charset="0"/>
                          <a:cs typeface="Arial" pitchFamily="34" charset="0"/>
                        </a:rPr>
                        <a:t>lý</a:t>
                      </a:r>
                      <a:endParaRPr lang="en-US" sz="1800" dirty="0">
                        <a:latin typeface="Arial" pitchFamily="34" charset="0"/>
                        <a:cs typeface="Arial" pitchFamily="34" charset="0"/>
                      </a:endParaRPr>
                    </a:p>
                  </a:txBody>
                  <a:tcPr anchor="ctr"/>
                </a:tc>
              </a:tr>
              <a:tr h="853440">
                <a:tc>
                  <a:txBody>
                    <a:bodyPr/>
                    <a:lstStyle/>
                    <a:p>
                      <a:pPr algn="ctr"/>
                      <a:r>
                        <a:rPr lang="en-US" sz="2000" b="1" dirty="0" smtClean="0">
                          <a:latin typeface="Arial" pitchFamily="34" charset="0"/>
                          <a:cs typeface="Arial" pitchFamily="34" charset="0"/>
                        </a:rPr>
                        <a:t>2000</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43</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37</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67</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69</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10</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60</a:t>
                      </a:r>
                      <a:endParaRPr lang="en-US" sz="2000" b="1" dirty="0">
                        <a:latin typeface="Arial" pitchFamily="34" charset="0"/>
                        <a:cs typeface="Arial" pitchFamily="34" charset="0"/>
                      </a:endParaRPr>
                    </a:p>
                  </a:txBody>
                  <a:tcPr anchor="ctr"/>
                </a:tc>
              </a:tr>
              <a:tr h="853440">
                <a:tc>
                  <a:txBody>
                    <a:bodyPr/>
                    <a:lstStyle/>
                    <a:p>
                      <a:pPr algn="ctr"/>
                      <a:r>
                        <a:rPr lang="en-US" sz="2000" b="1" dirty="0" smtClean="0">
                          <a:latin typeface="Arial" pitchFamily="34" charset="0"/>
                          <a:cs typeface="Arial" pitchFamily="34" charset="0"/>
                        </a:rPr>
                        <a:t>2001</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34,2</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33,2</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45,8</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36</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23,9</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42,4</a:t>
                      </a:r>
                      <a:endParaRPr lang="en-US" sz="2000" b="1" dirty="0">
                        <a:latin typeface="Arial" pitchFamily="34" charset="0"/>
                        <a:cs typeface="Arial" pitchFamily="34" charset="0"/>
                      </a:endParaRPr>
                    </a:p>
                  </a:txBody>
                  <a:tcPr anchor="ctr"/>
                </a:tc>
              </a:tr>
              <a:tr h="853440">
                <a:tc>
                  <a:txBody>
                    <a:bodyPr/>
                    <a:lstStyle/>
                    <a:p>
                      <a:pPr algn="ctr"/>
                      <a:r>
                        <a:rPr lang="en-US" sz="2000" b="1" dirty="0" smtClean="0">
                          <a:latin typeface="Arial" pitchFamily="34" charset="0"/>
                          <a:cs typeface="Arial" pitchFamily="34" charset="0"/>
                        </a:rPr>
                        <a:t>2002</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45,7</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42,7</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51,2</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50,5</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33,2</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60</a:t>
                      </a:r>
                      <a:endParaRPr lang="en-US" sz="2000" b="1" dirty="0">
                        <a:latin typeface="Arial" pitchFamily="34" charset="0"/>
                        <a:cs typeface="Arial" pitchFamily="34" charset="0"/>
                      </a:endParaRPr>
                    </a:p>
                  </a:txBody>
                  <a:tcPr anchor="ctr"/>
                </a:tc>
              </a:tr>
              <a:tr h="853440">
                <a:tc>
                  <a:txBody>
                    <a:bodyPr/>
                    <a:lstStyle/>
                    <a:p>
                      <a:pPr algn="ctr"/>
                      <a:r>
                        <a:rPr lang="en-US" sz="2000" b="1" dirty="0" smtClean="0">
                          <a:latin typeface="Arial" pitchFamily="34" charset="0"/>
                          <a:cs typeface="Arial" pitchFamily="34" charset="0"/>
                        </a:rPr>
                        <a:t>2005</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42,3</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36,2</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45</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33,9</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43,9</a:t>
                      </a:r>
                      <a:endParaRPr lang="en-US" sz="2000" b="1" dirty="0">
                        <a:latin typeface="Arial" pitchFamily="34" charset="0"/>
                        <a:cs typeface="Arial" pitchFamily="34" charset="0"/>
                      </a:endParaRPr>
                    </a:p>
                  </a:txBody>
                  <a:tcPr anchor="ctr"/>
                </a:tc>
                <a:tc>
                  <a:txBody>
                    <a:bodyPr/>
                    <a:lstStyle/>
                    <a:p>
                      <a:pPr algn="ctr"/>
                      <a:r>
                        <a:rPr lang="en-US" sz="2000" b="1" dirty="0" smtClean="0">
                          <a:latin typeface="Arial" pitchFamily="34" charset="0"/>
                          <a:cs typeface="Arial" pitchFamily="34" charset="0"/>
                        </a:rPr>
                        <a:t>54,8</a:t>
                      </a:r>
                      <a:endParaRPr lang="en-US" sz="2000" b="1" dirty="0">
                        <a:latin typeface="Arial" pitchFamily="34" charset="0"/>
                        <a:cs typeface="Arial" pitchFamily="34" charset="0"/>
                      </a:endParaRPr>
                    </a:p>
                  </a:txBody>
                  <a:tcPr anchor="ctr"/>
                </a:tc>
              </a:tr>
            </a:tbl>
          </a:graphicData>
        </a:graphic>
      </p:graphicFrame>
      <p:sp>
        <p:nvSpPr>
          <p:cNvPr id="5" name="Subtitle 10"/>
          <p:cNvSpPr txBox="1">
            <a:spLocks/>
          </p:cNvSpPr>
          <p:nvPr/>
        </p:nvSpPr>
        <p:spPr bwMode="gray">
          <a:xfrm>
            <a:off x="1143000" y="5943600"/>
            <a:ext cx="6934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buClr>
                <a:schemeClr val="tx1"/>
              </a:buClr>
            </a:pP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Chỉ</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số</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bền</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vững</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môi</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trường</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(ESI) </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của</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Việt</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 Nam </a:t>
            </a:r>
          </a:p>
          <a:p>
            <a:pPr marL="342900" indent="-342900" algn="ctr">
              <a:spcBef>
                <a:spcPct val="20000"/>
              </a:spcBef>
              <a:buClr>
                <a:schemeClr val="tx1"/>
              </a:buClr>
            </a:pP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a:t>
            </a:r>
            <a:r>
              <a:rPr kumimoji="0" lang="en-US" sz="2000" i="0" u="none" strike="noStrike" kern="0" cap="none" spc="0" normalizeH="0" baseline="0" noProof="0" dirty="0" err="1" smtClean="0">
                <a:ln>
                  <a:noFill/>
                </a:ln>
                <a:solidFill>
                  <a:schemeClr val="tx1"/>
                </a:solidFill>
                <a:effectLst/>
                <a:uLnTx/>
                <a:uFillTx/>
                <a:latin typeface="Arial" pitchFamily="34" charset="0"/>
                <a:cs typeface="Arial" pitchFamily="34" charset="0"/>
              </a:rPr>
              <a:t>Nguồn</a:t>
            </a:r>
            <a:r>
              <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rPr>
              <a:t>:</a:t>
            </a:r>
            <a:r>
              <a:rPr kumimoji="0" lang="en-US" sz="2000" i="0" u="none" strike="noStrike" kern="0" cap="none" spc="0" normalizeH="0" noProof="0" dirty="0" smtClean="0">
                <a:ln>
                  <a:noFill/>
                </a:ln>
                <a:solidFill>
                  <a:schemeClr val="tx1"/>
                </a:solidFill>
                <a:effectLst/>
                <a:uLnTx/>
                <a:uFillTx/>
                <a:latin typeface="Arial" pitchFamily="34" charset="0"/>
                <a:cs typeface="Arial" pitchFamily="34" charset="0"/>
              </a:rPr>
              <a:t> Yale University 2014)</a:t>
            </a:r>
            <a:endParaRPr kumimoji="0" lang="en-US" sz="200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65147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3331"/>
          </a:xfrm>
        </p:spPr>
        <p:txBody>
          <a:bodyPr>
            <a:noAutofit/>
          </a:bodyPr>
          <a:lstStyle/>
          <a:p>
            <a:r>
              <a:rPr lang="en-US" sz="3200" b="1" dirty="0"/>
              <a:t>CÁC VẤN ĐỀ MÔI TRƯỜNG </a:t>
            </a:r>
            <a:br>
              <a:rPr lang="en-US" sz="3200" b="1" dirty="0"/>
            </a:br>
            <a:r>
              <a:rPr lang="en-US" sz="3200" b="1" dirty="0"/>
              <a:t>CỦA VN TRONG QUÁ TRÌNH HỘI NHẬP KINH TẾ</a:t>
            </a:r>
            <a:endParaRPr lang="en-US" sz="3200" dirty="0"/>
          </a:p>
        </p:txBody>
      </p:sp>
      <p:pic>
        <p:nvPicPr>
          <p:cNvPr id="4" name="Content Placeholder 3" descr="Capture_2.PNG"/>
          <p:cNvPicPr>
            <a:picLocks noGrp="1" noChangeAspect="1"/>
          </p:cNvPicPr>
          <p:nvPr>
            <p:ph idx="1"/>
          </p:nvPr>
        </p:nvPicPr>
        <p:blipFill>
          <a:blip r:embed="rId3"/>
          <a:stretch>
            <a:fillRect/>
          </a:stretch>
        </p:blipFill>
        <p:spPr>
          <a:xfrm>
            <a:off x="1574148" y="1143000"/>
            <a:ext cx="5995705" cy="5014624"/>
          </a:xfrm>
        </p:spPr>
      </p:pic>
      <p:sp>
        <p:nvSpPr>
          <p:cNvPr id="5" name="Subtitle 10"/>
          <p:cNvSpPr txBox="1">
            <a:spLocks/>
          </p:cNvSpPr>
          <p:nvPr/>
        </p:nvSpPr>
        <p:spPr bwMode="gray">
          <a:xfrm>
            <a:off x="894737" y="6157624"/>
            <a:ext cx="7182463" cy="471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buClr>
                <a:schemeClr val="tx1"/>
              </a:buClr>
            </a:pPr>
            <a:r>
              <a:rPr lang="en-US" sz="2000" dirty="0" err="1" smtClean="0"/>
              <a:t>Chỉ</a:t>
            </a:r>
            <a:r>
              <a:rPr lang="en-US" sz="2000" dirty="0" smtClean="0"/>
              <a:t> </a:t>
            </a:r>
            <a:r>
              <a:rPr lang="en-US" sz="2000" dirty="0" err="1" smtClean="0"/>
              <a:t>số</a:t>
            </a:r>
            <a:r>
              <a:rPr lang="en-US" sz="2000" dirty="0" smtClean="0"/>
              <a:t> </a:t>
            </a:r>
            <a:r>
              <a:rPr lang="en-US" sz="2000" dirty="0" err="1" smtClean="0"/>
              <a:t>chất</a:t>
            </a:r>
            <a:r>
              <a:rPr lang="en-US" sz="2000" dirty="0" smtClean="0"/>
              <a:t> </a:t>
            </a:r>
            <a:r>
              <a:rPr lang="en-US" sz="2000" dirty="0" err="1" smtClean="0"/>
              <a:t>lượng</a:t>
            </a:r>
            <a:r>
              <a:rPr lang="en-US" sz="2000" dirty="0" smtClean="0"/>
              <a:t> </a:t>
            </a:r>
            <a:r>
              <a:rPr lang="en-US" sz="2000" dirty="0" err="1" smtClean="0"/>
              <a:t>cuộc</a:t>
            </a:r>
            <a:r>
              <a:rPr lang="en-US" sz="2000" dirty="0" smtClean="0"/>
              <a:t> </a:t>
            </a:r>
            <a:r>
              <a:rPr lang="en-US" sz="2000" dirty="0" err="1" smtClean="0"/>
              <a:t>sống</a:t>
            </a:r>
            <a:r>
              <a:rPr lang="en-US" sz="2000" dirty="0"/>
              <a:t> </a:t>
            </a:r>
            <a:r>
              <a:rPr lang="en-US" sz="2000" dirty="0" smtClean="0"/>
              <a:t>(</a:t>
            </a:r>
            <a:r>
              <a:rPr kumimoji="0" lang="en-US" sz="1600" i="0" u="none" strike="noStrike" kern="0" cap="none" spc="0" normalizeH="0" baseline="0" noProof="0" dirty="0" err="1" smtClean="0">
                <a:ln>
                  <a:noFill/>
                </a:ln>
                <a:solidFill>
                  <a:schemeClr val="tx1"/>
                </a:solidFill>
                <a:effectLst/>
                <a:uLnTx/>
                <a:uFillTx/>
                <a:latin typeface="Arial" pitchFamily="34" charset="0"/>
                <a:cs typeface="Arial" pitchFamily="34" charset="0"/>
              </a:rPr>
              <a:t>Nguồn</a:t>
            </a:r>
            <a:r>
              <a:rPr kumimoji="0" lang="en-US" sz="1600" i="0" u="none" strike="noStrike" kern="0" cap="none" spc="0" normalizeH="0" baseline="0" noProof="0" dirty="0" smtClean="0">
                <a:ln>
                  <a:noFill/>
                </a:ln>
                <a:solidFill>
                  <a:schemeClr val="tx1"/>
                </a:solidFill>
                <a:effectLst/>
                <a:uLnTx/>
                <a:uFillTx/>
                <a:latin typeface="Arial" pitchFamily="34" charset="0"/>
                <a:cs typeface="Arial" pitchFamily="34" charset="0"/>
              </a:rPr>
              <a:t>:</a:t>
            </a:r>
            <a:r>
              <a:rPr kumimoji="0" lang="en-US" sz="1600" i="0" u="none" strike="noStrike" kern="0" cap="none" spc="0" normalizeH="0" noProof="0" dirty="0" smtClean="0">
                <a:ln>
                  <a:noFill/>
                </a:ln>
                <a:solidFill>
                  <a:schemeClr val="tx1"/>
                </a:solidFill>
                <a:effectLst/>
                <a:uLnTx/>
                <a:uFillTx/>
                <a:latin typeface="Arial" pitchFamily="34" charset="0"/>
                <a:cs typeface="Arial" pitchFamily="34" charset="0"/>
              </a:rPr>
              <a:t> SEDAC 1990-2000)</a:t>
            </a:r>
            <a:endParaRPr kumimoji="0" lang="en-US" sz="1600" i="0" u="none" strike="noStrike" kern="0" cap="none" spc="0" normalizeH="0" baseline="0" noProof="0" dirty="0" smtClean="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512176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CÁC VẤN ĐỀ MÔI TRƯỜNG </a:t>
            </a:r>
            <a:br>
              <a:rPr lang="en-US" sz="3200" b="1" dirty="0"/>
            </a:br>
            <a:r>
              <a:rPr lang="en-US" sz="3200" b="1" dirty="0"/>
              <a:t>CỦA VN TRONG QUÁ TRÌNH HỘI NHẬP KINH TẾ</a:t>
            </a:r>
            <a:endParaRPr lang="en-US" sz="3200" dirty="0"/>
          </a:p>
        </p:txBody>
      </p:sp>
      <p:sp>
        <p:nvSpPr>
          <p:cNvPr id="3" name="Content Placeholder 2"/>
          <p:cNvSpPr>
            <a:spLocks noGrp="1"/>
          </p:cNvSpPr>
          <p:nvPr>
            <p:ph idx="1"/>
          </p:nvPr>
        </p:nvSpPr>
        <p:spPr>
          <a:xfrm>
            <a:off x="230900" y="1746066"/>
            <a:ext cx="2929543" cy="5007314"/>
          </a:xfrm>
        </p:spPr>
        <p:txBody>
          <a:bodyPr>
            <a:noAutofit/>
          </a:bodyPr>
          <a:lstStyle/>
          <a:p>
            <a:pPr>
              <a:lnSpc>
                <a:spcPct val="120000"/>
              </a:lnSpc>
              <a:spcBef>
                <a:spcPts val="600"/>
              </a:spcBef>
              <a:spcAft>
                <a:spcPts val="600"/>
              </a:spcAft>
              <a:buNone/>
            </a:pPr>
            <a:r>
              <a:rPr lang="en-US" sz="1800" dirty="0" err="1" smtClean="0">
                <a:latin typeface="Arial" pitchFamily="34" charset="0"/>
                <a:cs typeface="Arial" pitchFamily="34" charset="0"/>
              </a:rPr>
              <a:t>Các</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chỉ</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số</a:t>
            </a:r>
            <a:r>
              <a:rPr lang="en-US" sz="1800" dirty="0" smtClean="0">
                <a:latin typeface="Arial" pitchFamily="34" charset="0"/>
                <a:cs typeface="Arial" pitchFamily="34" charset="0"/>
              </a:rPr>
              <a:t> PTBV </a:t>
            </a:r>
            <a:r>
              <a:rPr lang="en-US" sz="1800" dirty="0" err="1" smtClean="0">
                <a:latin typeface="Arial" pitchFamily="34" charset="0"/>
                <a:cs typeface="Arial" pitchFamily="34" charset="0"/>
              </a:rPr>
              <a:t>của</a:t>
            </a:r>
            <a:r>
              <a:rPr lang="en-US" sz="1800" dirty="0" smtClean="0">
                <a:latin typeface="Arial" pitchFamily="34" charset="0"/>
                <a:cs typeface="Arial" pitchFamily="34" charset="0"/>
              </a:rPr>
              <a:t> VN </a:t>
            </a:r>
            <a:r>
              <a:rPr lang="en-US" sz="1800" dirty="0" err="1" smtClean="0">
                <a:latin typeface="Arial" pitchFamily="34" charset="0"/>
                <a:cs typeface="Arial" pitchFamily="34" charset="0"/>
              </a:rPr>
              <a:t>còn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khá</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khiêm</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tốn</a:t>
            </a:r>
            <a:r>
              <a:rPr lang="en-US" sz="1800" dirty="0" smtClean="0">
                <a:latin typeface="Arial" pitchFamily="34" charset="0"/>
                <a:cs typeface="Arial" pitchFamily="34" charset="0"/>
              </a:rPr>
              <a:t>:</a:t>
            </a:r>
          </a:p>
          <a:p>
            <a:pPr>
              <a:lnSpc>
                <a:spcPct val="120000"/>
              </a:lnSpc>
              <a:spcBef>
                <a:spcPts val="600"/>
              </a:spcBef>
              <a:spcAft>
                <a:spcPts val="600"/>
              </a:spcAft>
            </a:pPr>
            <a:r>
              <a:rPr lang="en-US" sz="1800" b="0" dirty="0" smtClean="0">
                <a:latin typeface="Arial" pitchFamily="34" charset="0"/>
                <a:cs typeface="Arial" pitchFamily="34" charset="0"/>
              </a:rPr>
              <a:t>EF </a:t>
            </a:r>
            <a:r>
              <a:rPr lang="en-US" sz="1800" b="0" dirty="0" err="1" smtClean="0">
                <a:latin typeface="Arial" pitchFamily="34" charset="0"/>
                <a:cs typeface="Arial" pitchFamily="34" charset="0"/>
              </a:rPr>
              <a:t>có</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xu</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hướng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tăng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vượt</a:t>
            </a:r>
            <a:r>
              <a:rPr lang="en-US" sz="1800" b="0" dirty="0" smtClean="0">
                <a:latin typeface="Arial" pitchFamily="34" charset="0"/>
                <a:cs typeface="Arial" pitchFamily="34" charset="0"/>
              </a:rPr>
              <a:t> BC</a:t>
            </a:r>
          </a:p>
          <a:p>
            <a:pPr>
              <a:lnSpc>
                <a:spcPct val="120000"/>
              </a:lnSpc>
              <a:spcBef>
                <a:spcPts val="600"/>
              </a:spcBef>
              <a:spcAft>
                <a:spcPts val="600"/>
              </a:spcAft>
            </a:pPr>
            <a:r>
              <a:rPr lang="en-US" sz="1800" b="0" dirty="0" smtClean="0">
                <a:latin typeface="Arial" pitchFamily="34" charset="0"/>
                <a:cs typeface="Arial" pitchFamily="34" charset="0"/>
              </a:rPr>
              <a:t>ESI, EPI, EVI ở </a:t>
            </a:r>
            <a:r>
              <a:rPr lang="en-US" sz="1800" b="0" dirty="0" err="1" smtClean="0">
                <a:latin typeface="Arial" pitchFamily="34" charset="0"/>
                <a:cs typeface="Arial" pitchFamily="34" charset="0"/>
              </a:rPr>
              <a:t>mức</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trung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bình</a:t>
            </a:r>
            <a:endParaRPr lang="en-US" sz="1800" b="0" dirty="0" smtClean="0">
              <a:latin typeface="Arial" pitchFamily="34" charset="0"/>
              <a:cs typeface="Arial" pitchFamily="34" charset="0"/>
            </a:endParaRPr>
          </a:p>
          <a:p>
            <a:pPr>
              <a:lnSpc>
                <a:spcPct val="120000"/>
              </a:lnSpc>
              <a:spcBef>
                <a:spcPts val="600"/>
              </a:spcBef>
              <a:spcAft>
                <a:spcPts val="600"/>
              </a:spcAft>
            </a:pPr>
            <a:r>
              <a:rPr lang="en-US" sz="1800" b="0" dirty="0" smtClean="0">
                <a:latin typeface="Arial" pitchFamily="34" charset="0"/>
                <a:cs typeface="Arial" pitchFamily="34" charset="0"/>
              </a:rPr>
              <a:t>EVI </a:t>
            </a:r>
            <a:r>
              <a:rPr lang="en-US" sz="1800" b="0" dirty="0" err="1" smtClean="0">
                <a:latin typeface="Arial" pitchFamily="34" charset="0"/>
                <a:cs typeface="Arial" pitchFamily="34" charset="0"/>
              </a:rPr>
              <a:t>cao</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đáng</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báo</a:t>
            </a:r>
            <a:r>
              <a:rPr lang="en-US" sz="1800" b="0" dirty="0" smtClean="0">
                <a:latin typeface="Arial" pitchFamily="34" charset="0"/>
                <a:cs typeface="Arial" pitchFamily="34" charset="0"/>
              </a:rPr>
              <a:t> </a:t>
            </a:r>
            <a:r>
              <a:rPr lang="en-US" sz="1800" b="0" dirty="0" err="1" smtClean="0">
                <a:latin typeface="Arial" pitchFamily="34" charset="0"/>
                <a:cs typeface="Arial" pitchFamily="34" charset="0"/>
              </a:rPr>
              <a:t>động</a:t>
            </a:r>
            <a:endParaRPr lang="en-US" sz="1800" dirty="0" smtClean="0">
              <a:latin typeface="Arial" pitchFamily="34" charset="0"/>
              <a:cs typeface="Arial" pitchFamily="34" charset="0"/>
            </a:endParaRPr>
          </a:p>
          <a:p>
            <a:pPr marL="0" indent="0">
              <a:lnSpc>
                <a:spcPct val="120000"/>
              </a:lnSpc>
              <a:spcBef>
                <a:spcPts val="600"/>
              </a:spcBef>
              <a:spcAft>
                <a:spcPts val="600"/>
              </a:spcAft>
              <a:buNone/>
            </a:pPr>
            <a:r>
              <a:rPr lang="en-US" sz="1800" dirty="0" smtClean="0">
                <a:latin typeface="Arial" pitchFamily="34" charset="0"/>
                <a:cs typeface="Arial" pitchFamily="34" charset="0"/>
              </a:rPr>
              <a:t>Do </a:t>
            </a:r>
            <a:r>
              <a:rPr lang="en-US" sz="1800" dirty="0" err="1" smtClean="0">
                <a:latin typeface="Arial" pitchFamily="34" charset="0"/>
                <a:cs typeface="Arial" pitchFamily="34" charset="0"/>
              </a:rPr>
              <a:t>vậy</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cần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tăng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cường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công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tác</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bảo</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vệ</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môi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trường</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hoàn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thiện</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thể</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chế</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pháp</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lý</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về</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môi</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trường</a:t>
            </a:r>
            <a:endParaRPr lang="en-US" sz="1800" dirty="0" smtClean="0">
              <a:latin typeface="Arial" pitchFamily="34" charset="0"/>
              <a:cs typeface="Arial" pitchFamily="34" charset="0"/>
            </a:endParaRPr>
          </a:p>
          <a:p>
            <a:pPr>
              <a:buNone/>
            </a:pPr>
            <a:endParaRPr lang="en-US" sz="1800" dirty="0" smtClean="0">
              <a:latin typeface="Arial" pitchFamily="34" charset="0"/>
              <a:cs typeface="Arial" pitchFamily="34" charset="0"/>
            </a:endParaRPr>
          </a:p>
        </p:txBody>
      </p:sp>
      <p:grpSp>
        <p:nvGrpSpPr>
          <p:cNvPr id="5" name="Group 2"/>
          <p:cNvGrpSpPr>
            <a:grpSpLocks/>
          </p:cNvGrpSpPr>
          <p:nvPr/>
        </p:nvGrpSpPr>
        <p:grpSpPr bwMode="auto">
          <a:xfrm>
            <a:off x="3791658" y="1869334"/>
            <a:ext cx="4710571" cy="4587512"/>
            <a:chOff x="3405" y="2088"/>
            <a:chExt cx="6060" cy="8535"/>
          </a:xfrm>
        </p:grpSpPr>
        <p:grpSp>
          <p:nvGrpSpPr>
            <p:cNvPr id="6" name="Group 3"/>
            <p:cNvGrpSpPr>
              <a:grpSpLocks/>
            </p:cNvGrpSpPr>
            <p:nvPr/>
          </p:nvGrpSpPr>
          <p:grpSpPr bwMode="auto">
            <a:xfrm>
              <a:off x="3405" y="2088"/>
              <a:ext cx="6060" cy="8535"/>
              <a:chOff x="4125" y="1365"/>
              <a:chExt cx="6060" cy="8535"/>
            </a:xfrm>
          </p:grpSpPr>
          <p:sp>
            <p:nvSpPr>
              <p:cNvPr id="10" name="Rectangle 4"/>
              <p:cNvSpPr>
                <a:spLocks noChangeArrowheads="1"/>
              </p:cNvSpPr>
              <p:nvPr/>
            </p:nvSpPr>
            <p:spPr bwMode="auto">
              <a:xfrm>
                <a:off x="4125" y="1365"/>
                <a:ext cx="6060" cy="85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EF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HDI</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ESI</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EPI</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EVI</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GS</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WI</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smtClean="0">
                  <a:ln>
                    <a:noFill/>
                  </a:ln>
                  <a:solidFill>
                    <a:schemeClr val="tx1"/>
                  </a:solidFill>
                  <a:effectLst/>
                  <a:latin typeface="Times New Roman" pitchFamily="18"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GNH</a:t>
                </a:r>
                <a:endParaRPr kumimoji="0" lang="en-US" sz="1800" b="0" i="0" u="none" strike="noStrike" cap="none" normalizeH="0" baseline="0" smtClean="0">
                  <a:ln>
                    <a:noFill/>
                  </a:ln>
                  <a:solidFill>
                    <a:schemeClr val="tx1"/>
                  </a:solidFill>
                  <a:effectLst/>
                  <a:latin typeface="Arial" pitchFamily="34" charset="0"/>
                </a:endParaRPr>
              </a:p>
            </p:txBody>
          </p:sp>
          <p:grpSp>
            <p:nvGrpSpPr>
              <p:cNvPr id="11" name="Group 5"/>
              <p:cNvGrpSpPr>
                <a:grpSpLocks/>
              </p:cNvGrpSpPr>
              <p:nvPr/>
            </p:nvGrpSpPr>
            <p:grpSpPr bwMode="auto">
              <a:xfrm>
                <a:off x="4680" y="1635"/>
                <a:ext cx="5400" cy="660"/>
                <a:chOff x="4680" y="1635"/>
                <a:chExt cx="5400" cy="660"/>
              </a:xfrm>
            </p:grpSpPr>
            <p:grpSp>
              <p:nvGrpSpPr>
                <p:cNvPr id="55" name="Group 6"/>
                <p:cNvGrpSpPr>
                  <a:grpSpLocks/>
                </p:cNvGrpSpPr>
                <p:nvPr/>
              </p:nvGrpSpPr>
              <p:grpSpPr bwMode="auto">
                <a:xfrm>
                  <a:off x="4680" y="1635"/>
                  <a:ext cx="5400" cy="660"/>
                  <a:chOff x="4680" y="1635"/>
                  <a:chExt cx="5400" cy="660"/>
                </a:xfrm>
              </p:grpSpPr>
              <p:grpSp>
                <p:nvGrpSpPr>
                  <p:cNvPr id="57" name="Group 7"/>
                  <p:cNvGrpSpPr>
                    <a:grpSpLocks/>
                  </p:cNvGrpSpPr>
                  <p:nvPr/>
                </p:nvGrpSpPr>
                <p:grpSpPr bwMode="auto">
                  <a:xfrm>
                    <a:off x="4680" y="1635"/>
                    <a:ext cx="5400" cy="512"/>
                    <a:chOff x="4680" y="1635"/>
                    <a:chExt cx="5400" cy="512"/>
                  </a:xfrm>
                </p:grpSpPr>
                <p:cxnSp>
                  <p:nvCxnSpPr>
                    <p:cNvPr id="59" name="AutoShape 8"/>
                    <p:cNvCxnSpPr>
                      <a:cxnSpLocks noChangeShapeType="1"/>
                    </p:cNvCxnSpPr>
                    <p:nvPr/>
                  </p:nvCxnSpPr>
                  <p:spPr bwMode="auto">
                    <a:xfrm>
                      <a:off x="5145" y="2147"/>
                      <a:ext cx="4590" cy="0"/>
                    </a:xfrm>
                    <a:prstGeom prst="straightConnector1">
                      <a:avLst/>
                    </a:prstGeom>
                    <a:noFill/>
                    <a:ln w="9525">
                      <a:solidFill>
                        <a:srgbClr val="000000"/>
                      </a:solidFill>
                      <a:round/>
                      <a:headEnd type="triangle" w="med" len="med"/>
                      <a:tailEnd type="triangle" w="med" len="med"/>
                    </a:ln>
                  </p:spPr>
                </p:cxnSp>
                <p:sp>
                  <p:nvSpPr>
                    <p:cNvPr id="60" name="Rectangle 9"/>
                    <p:cNvSpPr>
                      <a:spLocks noChangeArrowheads="1"/>
                    </p:cNvSpPr>
                    <p:nvPr/>
                  </p:nvSpPr>
                  <p:spPr bwMode="auto">
                    <a:xfrm>
                      <a:off x="4680" y="1635"/>
                      <a:ext cx="1350"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2 gha/người</a:t>
                      </a:r>
                      <a:endParaRPr kumimoji="0" lang="en-US" sz="1800" b="0" i="0" u="none" strike="noStrike" cap="none" normalizeH="0" baseline="0" smtClean="0">
                        <a:ln>
                          <a:noFill/>
                        </a:ln>
                        <a:solidFill>
                          <a:schemeClr val="tx1"/>
                        </a:solidFill>
                        <a:effectLst/>
                        <a:latin typeface="Arial" pitchFamily="34" charset="0"/>
                      </a:endParaRPr>
                    </a:p>
                  </p:txBody>
                </p:sp>
                <p:sp>
                  <p:nvSpPr>
                    <p:cNvPr id="61" name="Rectangle 10"/>
                    <p:cNvSpPr>
                      <a:spLocks noChangeArrowheads="1"/>
                    </p:cNvSpPr>
                    <p:nvPr/>
                  </p:nvSpPr>
                  <p:spPr bwMode="auto">
                    <a:xfrm>
                      <a:off x="8790" y="1635"/>
                      <a:ext cx="1290"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 gha/người</a:t>
                      </a:r>
                      <a:endParaRPr kumimoji="0" lang="en-US" sz="1800" b="0" i="0" u="none" strike="noStrike" cap="none" normalizeH="0" baseline="0" smtClean="0">
                        <a:ln>
                          <a:noFill/>
                        </a:ln>
                        <a:solidFill>
                          <a:schemeClr val="tx1"/>
                        </a:solidFill>
                        <a:effectLst/>
                        <a:latin typeface="Arial" pitchFamily="34" charset="0"/>
                      </a:endParaRPr>
                    </a:p>
                  </p:txBody>
                </p:sp>
              </p:grpSp>
              <p:sp>
                <p:nvSpPr>
                  <p:cNvPr id="58" name="AutoShape 11"/>
                  <p:cNvSpPr>
                    <a:spLocks noChangeArrowheads="1"/>
                  </p:cNvSpPr>
                  <p:nvPr/>
                </p:nvSpPr>
                <p:spPr bwMode="auto">
                  <a:xfrm>
                    <a:off x="6330" y="2055"/>
                    <a:ext cx="255" cy="24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Rectangle 12"/>
                <p:cNvSpPr>
                  <a:spLocks noChangeArrowheads="1"/>
                </p:cNvSpPr>
                <p:nvPr/>
              </p:nvSpPr>
              <p:spPr bwMode="auto">
                <a:xfrm>
                  <a:off x="6585" y="1635"/>
                  <a:ext cx="1470"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1,4 gha/người</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2" name="Group 13"/>
              <p:cNvGrpSpPr>
                <a:grpSpLocks/>
              </p:cNvGrpSpPr>
              <p:nvPr/>
            </p:nvGrpSpPr>
            <p:grpSpPr bwMode="auto">
              <a:xfrm>
                <a:off x="5025" y="2625"/>
                <a:ext cx="4710" cy="660"/>
                <a:chOff x="5025" y="2625"/>
                <a:chExt cx="4710" cy="660"/>
              </a:xfrm>
            </p:grpSpPr>
            <p:grpSp>
              <p:nvGrpSpPr>
                <p:cNvPr id="49" name="Group 14"/>
                <p:cNvGrpSpPr>
                  <a:grpSpLocks/>
                </p:cNvGrpSpPr>
                <p:nvPr/>
              </p:nvGrpSpPr>
              <p:grpSpPr bwMode="auto">
                <a:xfrm>
                  <a:off x="5025" y="2625"/>
                  <a:ext cx="4710" cy="481"/>
                  <a:chOff x="5025" y="2625"/>
                  <a:chExt cx="4710" cy="481"/>
                </a:xfrm>
              </p:grpSpPr>
              <p:cxnSp>
                <p:nvCxnSpPr>
                  <p:cNvPr id="52" name="AutoShape 15"/>
                  <p:cNvCxnSpPr>
                    <a:cxnSpLocks noChangeShapeType="1"/>
                  </p:cNvCxnSpPr>
                  <p:nvPr/>
                </p:nvCxnSpPr>
                <p:spPr bwMode="auto">
                  <a:xfrm>
                    <a:off x="5145" y="3106"/>
                    <a:ext cx="4590" cy="0"/>
                  </a:xfrm>
                  <a:prstGeom prst="straightConnector1">
                    <a:avLst/>
                  </a:prstGeom>
                  <a:noFill/>
                  <a:ln w="9525">
                    <a:solidFill>
                      <a:srgbClr val="000000"/>
                    </a:solidFill>
                    <a:round/>
                    <a:headEnd type="triangle" w="med" len="med"/>
                    <a:tailEnd type="triangle" w="med" len="med"/>
                  </a:ln>
                </p:spPr>
              </p:cxnSp>
              <p:sp>
                <p:nvSpPr>
                  <p:cNvPr id="53" name="Rectangle 16"/>
                  <p:cNvSpPr>
                    <a:spLocks noChangeArrowheads="1"/>
                  </p:cNvSpPr>
                  <p:nvPr/>
                </p:nvSpPr>
                <p:spPr bwMode="auto">
                  <a:xfrm>
                    <a:off x="5025" y="2625"/>
                    <a:ext cx="345"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54" name="Rectangle 17"/>
                  <p:cNvSpPr>
                    <a:spLocks noChangeArrowheads="1"/>
                  </p:cNvSpPr>
                  <p:nvPr/>
                </p:nvSpPr>
                <p:spPr bwMode="auto">
                  <a:xfrm>
                    <a:off x="9435" y="2625"/>
                    <a:ext cx="300"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1</a:t>
                    </a:r>
                    <a:endParaRPr kumimoji="0" lang="en-US" sz="1800" b="0" i="0" u="none" strike="noStrike" cap="none" normalizeH="0" baseline="0" smtClean="0">
                      <a:ln>
                        <a:noFill/>
                      </a:ln>
                      <a:solidFill>
                        <a:schemeClr val="tx1"/>
                      </a:solidFill>
                      <a:effectLst/>
                      <a:latin typeface="Arial" pitchFamily="34" charset="0"/>
                    </a:endParaRPr>
                  </a:p>
                </p:txBody>
              </p:sp>
            </p:grpSp>
            <p:sp>
              <p:nvSpPr>
                <p:cNvPr id="50" name="AutoShape 18"/>
                <p:cNvSpPr>
                  <a:spLocks noChangeArrowheads="1"/>
                </p:cNvSpPr>
                <p:nvPr/>
              </p:nvSpPr>
              <p:spPr bwMode="auto">
                <a:xfrm>
                  <a:off x="7890" y="3015"/>
                  <a:ext cx="270" cy="27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19"/>
                <p:cNvSpPr>
                  <a:spLocks noChangeArrowheads="1"/>
                </p:cNvSpPr>
                <p:nvPr/>
              </p:nvSpPr>
              <p:spPr bwMode="auto">
                <a:xfrm>
                  <a:off x="8055" y="2625"/>
                  <a:ext cx="810" cy="39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0,617</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3" name="Group 20"/>
              <p:cNvGrpSpPr>
                <a:grpSpLocks/>
              </p:cNvGrpSpPr>
              <p:nvPr/>
            </p:nvGrpSpPr>
            <p:grpSpPr bwMode="auto">
              <a:xfrm>
                <a:off x="5025" y="3630"/>
                <a:ext cx="4935" cy="614"/>
                <a:chOff x="5025" y="3630"/>
                <a:chExt cx="4935" cy="614"/>
              </a:xfrm>
            </p:grpSpPr>
            <p:cxnSp>
              <p:nvCxnSpPr>
                <p:cNvPr id="44" name="AutoShape 21"/>
                <p:cNvCxnSpPr>
                  <a:cxnSpLocks noChangeShapeType="1"/>
                </p:cNvCxnSpPr>
                <p:nvPr/>
              </p:nvCxnSpPr>
              <p:spPr bwMode="auto">
                <a:xfrm>
                  <a:off x="5145" y="4096"/>
                  <a:ext cx="4590" cy="0"/>
                </a:xfrm>
                <a:prstGeom prst="straightConnector1">
                  <a:avLst/>
                </a:prstGeom>
                <a:noFill/>
                <a:ln w="9525">
                  <a:solidFill>
                    <a:srgbClr val="000000"/>
                  </a:solidFill>
                  <a:round/>
                  <a:headEnd type="triangle" w="med" len="med"/>
                  <a:tailEnd type="triangle" w="med" len="med"/>
                </a:ln>
              </p:spPr>
            </p:cxnSp>
            <p:sp>
              <p:nvSpPr>
                <p:cNvPr id="45" name="Rectangle 22"/>
                <p:cNvSpPr>
                  <a:spLocks noChangeArrowheads="1"/>
                </p:cNvSpPr>
                <p:nvPr/>
              </p:nvSpPr>
              <p:spPr bwMode="auto">
                <a:xfrm>
                  <a:off x="5025" y="3630"/>
                  <a:ext cx="225"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46" name="Rectangle 23"/>
                <p:cNvSpPr>
                  <a:spLocks noChangeArrowheads="1"/>
                </p:cNvSpPr>
                <p:nvPr/>
              </p:nvSpPr>
              <p:spPr bwMode="auto">
                <a:xfrm>
                  <a:off x="9300" y="3630"/>
                  <a:ext cx="660"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100</a:t>
                  </a:r>
                  <a:endParaRPr kumimoji="0" lang="en-US" sz="1800" b="0" i="0" u="none" strike="noStrike" cap="none" normalizeH="0" baseline="0" smtClean="0">
                    <a:ln>
                      <a:noFill/>
                    </a:ln>
                    <a:solidFill>
                      <a:schemeClr val="tx1"/>
                    </a:solidFill>
                    <a:effectLst/>
                    <a:latin typeface="Arial" pitchFamily="34" charset="0"/>
                  </a:endParaRPr>
                </a:p>
              </p:txBody>
            </p:sp>
            <p:sp>
              <p:nvSpPr>
                <p:cNvPr id="47" name="AutoShape 24"/>
                <p:cNvSpPr>
                  <a:spLocks noChangeArrowheads="1"/>
                </p:cNvSpPr>
                <p:nvPr/>
              </p:nvSpPr>
              <p:spPr bwMode="auto">
                <a:xfrm>
                  <a:off x="6720" y="3975"/>
                  <a:ext cx="270" cy="269"/>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25"/>
                <p:cNvSpPr>
                  <a:spLocks noChangeArrowheads="1"/>
                </p:cNvSpPr>
                <p:nvPr/>
              </p:nvSpPr>
              <p:spPr bwMode="auto">
                <a:xfrm>
                  <a:off x="6855" y="3630"/>
                  <a:ext cx="750" cy="34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42,3</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4" name="Group 26"/>
              <p:cNvGrpSpPr>
                <a:grpSpLocks/>
              </p:cNvGrpSpPr>
              <p:nvPr/>
            </p:nvGrpSpPr>
            <p:grpSpPr bwMode="auto">
              <a:xfrm>
                <a:off x="5025" y="4680"/>
                <a:ext cx="4935" cy="585"/>
                <a:chOff x="5025" y="4680"/>
                <a:chExt cx="4935" cy="585"/>
              </a:xfrm>
            </p:grpSpPr>
            <p:cxnSp>
              <p:nvCxnSpPr>
                <p:cNvPr id="39" name="AutoShape 27"/>
                <p:cNvCxnSpPr>
                  <a:cxnSpLocks noChangeShapeType="1"/>
                </p:cNvCxnSpPr>
                <p:nvPr/>
              </p:nvCxnSpPr>
              <p:spPr bwMode="auto">
                <a:xfrm>
                  <a:off x="5145" y="5101"/>
                  <a:ext cx="4590" cy="0"/>
                </a:xfrm>
                <a:prstGeom prst="straightConnector1">
                  <a:avLst/>
                </a:prstGeom>
                <a:noFill/>
                <a:ln w="9525">
                  <a:solidFill>
                    <a:srgbClr val="000000"/>
                  </a:solidFill>
                  <a:round/>
                  <a:headEnd type="triangle" w="med" len="med"/>
                  <a:tailEnd type="triangle" w="med" len="med"/>
                </a:ln>
              </p:spPr>
            </p:cxnSp>
            <p:sp>
              <p:nvSpPr>
                <p:cNvPr id="40" name="Rectangle 28"/>
                <p:cNvSpPr>
                  <a:spLocks noChangeArrowheads="1"/>
                </p:cNvSpPr>
                <p:nvPr/>
              </p:nvSpPr>
              <p:spPr bwMode="auto">
                <a:xfrm>
                  <a:off x="5025" y="4680"/>
                  <a:ext cx="22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29"/>
                <p:cNvSpPr>
                  <a:spLocks noChangeArrowheads="1"/>
                </p:cNvSpPr>
                <p:nvPr/>
              </p:nvSpPr>
              <p:spPr bwMode="auto">
                <a:xfrm>
                  <a:off x="9300" y="4680"/>
                  <a:ext cx="660"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100</a:t>
                  </a:r>
                  <a:endParaRPr kumimoji="0" lang="en-US" sz="1800" b="0" i="0" u="none" strike="noStrike" cap="none" normalizeH="0" baseline="0" smtClean="0">
                    <a:ln>
                      <a:noFill/>
                    </a:ln>
                    <a:solidFill>
                      <a:schemeClr val="tx1"/>
                    </a:solidFill>
                    <a:effectLst/>
                    <a:latin typeface="Arial" pitchFamily="34" charset="0"/>
                  </a:endParaRPr>
                </a:p>
              </p:txBody>
            </p:sp>
            <p:sp>
              <p:nvSpPr>
                <p:cNvPr id="42" name="AutoShape 30"/>
                <p:cNvSpPr>
                  <a:spLocks noChangeArrowheads="1"/>
                </p:cNvSpPr>
                <p:nvPr/>
              </p:nvSpPr>
              <p:spPr bwMode="auto">
                <a:xfrm>
                  <a:off x="6240" y="5010"/>
                  <a:ext cx="270" cy="255"/>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1"/>
                <p:cNvSpPr>
                  <a:spLocks noChangeArrowheads="1"/>
                </p:cNvSpPr>
                <p:nvPr/>
              </p:nvSpPr>
              <p:spPr bwMode="auto">
                <a:xfrm>
                  <a:off x="6195" y="4680"/>
                  <a:ext cx="79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38,17</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5" name="Group 32"/>
              <p:cNvGrpSpPr>
                <a:grpSpLocks/>
              </p:cNvGrpSpPr>
              <p:nvPr/>
            </p:nvGrpSpPr>
            <p:grpSpPr bwMode="auto">
              <a:xfrm>
                <a:off x="4905" y="5610"/>
                <a:ext cx="4845" cy="645"/>
                <a:chOff x="4905" y="5610"/>
                <a:chExt cx="4845" cy="645"/>
              </a:xfrm>
            </p:grpSpPr>
            <p:cxnSp>
              <p:nvCxnSpPr>
                <p:cNvPr id="34" name="AutoShape 33"/>
                <p:cNvCxnSpPr>
                  <a:cxnSpLocks noChangeShapeType="1"/>
                </p:cNvCxnSpPr>
                <p:nvPr/>
              </p:nvCxnSpPr>
              <p:spPr bwMode="auto">
                <a:xfrm>
                  <a:off x="5145" y="6091"/>
                  <a:ext cx="4590" cy="0"/>
                </a:xfrm>
                <a:prstGeom prst="straightConnector1">
                  <a:avLst/>
                </a:prstGeom>
                <a:noFill/>
                <a:ln w="9525">
                  <a:solidFill>
                    <a:srgbClr val="000000"/>
                  </a:solidFill>
                  <a:round/>
                  <a:headEnd type="triangle" w="med" len="med"/>
                  <a:tailEnd type="triangle" w="med" len="med"/>
                </a:ln>
              </p:spPr>
            </p:cxnSp>
            <p:sp>
              <p:nvSpPr>
                <p:cNvPr id="35" name="Rectangle 34"/>
                <p:cNvSpPr>
                  <a:spLocks noChangeArrowheads="1"/>
                </p:cNvSpPr>
                <p:nvPr/>
              </p:nvSpPr>
              <p:spPr bwMode="auto">
                <a:xfrm>
                  <a:off x="4905" y="5610"/>
                  <a:ext cx="64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365</a:t>
                  </a:r>
                  <a:endParaRPr kumimoji="0" lang="en-US" sz="1800" b="0" i="0" u="none" strike="noStrike" cap="none" normalizeH="0" baseline="0" smtClean="0">
                    <a:ln>
                      <a:noFill/>
                    </a:ln>
                    <a:solidFill>
                      <a:schemeClr val="tx1"/>
                    </a:solidFill>
                    <a:effectLst/>
                    <a:latin typeface="Arial" pitchFamily="34" charset="0"/>
                  </a:endParaRPr>
                </a:p>
              </p:txBody>
            </p:sp>
            <p:sp>
              <p:nvSpPr>
                <p:cNvPr id="36" name="Rectangle 35"/>
                <p:cNvSpPr>
                  <a:spLocks noChangeArrowheads="1"/>
                </p:cNvSpPr>
                <p:nvPr/>
              </p:nvSpPr>
              <p:spPr bwMode="auto">
                <a:xfrm>
                  <a:off x="9435" y="5610"/>
                  <a:ext cx="31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37" name="AutoShape 36"/>
                <p:cNvSpPr>
                  <a:spLocks noChangeArrowheads="1"/>
                </p:cNvSpPr>
                <p:nvPr/>
              </p:nvSpPr>
              <p:spPr bwMode="auto">
                <a:xfrm>
                  <a:off x="5445" y="5985"/>
                  <a:ext cx="270" cy="27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5370" y="5610"/>
                  <a:ext cx="70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357</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6" name="Group 38"/>
              <p:cNvGrpSpPr>
                <a:grpSpLocks/>
              </p:cNvGrpSpPr>
              <p:nvPr/>
            </p:nvGrpSpPr>
            <p:grpSpPr bwMode="auto">
              <a:xfrm>
                <a:off x="4905" y="6540"/>
                <a:ext cx="5175" cy="630"/>
                <a:chOff x="4905" y="6540"/>
                <a:chExt cx="5175" cy="630"/>
              </a:xfrm>
            </p:grpSpPr>
            <p:cxnSp>
              <p:nvCxnSpPr>
                <p:cNvPr id="29" name="AutoShape 39"/>
                <p:cNvCxnSpPr>
                  <a:cxnSpLocks noChangeShapeType="1"/>
                </p:cNvCxnSpPr>
                <p:nvPr/>
              </p:nvCxnSpPr>
              <p:spPr bwMode="auto">
                <a:xfrm>
                  <a:off x="5145" y="7035"/>
                  <a:ext cx="4590" cy="0"/>
                </a:xfrm>
                <a:prstGeom prst="straightConnector1">
                  <a:avLst/>
                </a:prstGeom>
                <a:noFill/>
                <a:ln w="9525">
                  <a:solidFill>
                    <a:srgbClr val="000000"/>
                  </a:solidFill>
                  <a:round/>
                  <a:headEnd type="triangle" w="med" len="med"/>
                  <a:tailEnd type="triangle" w="med" len="med"/>
                </a:ln>
              </p:spPr>
            </p:cxnSp>
            <p:sp>
              <p:nvSpPr>
                <p:cNvPr id="30" name="Rectangle 40"/>
                <p:cNvSpPr>
                  <a:spLocks noChangeArrowheads="1"/>
                </p:cNvSpPr>
                <p:nvPr/>
              </p:nvSpPr>
              <p:spPr bwMode="auto">
                <a:xfrm>
                  <a:off x="4905" y="6630"/>
                  <a:ext cx="112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0 % GNI</a:t>
                  </a:r>
                  <a:endParaRPr kumimoji="0" lang="en-US" sz="1800" b="0" i="0" u="none" strike="noStrike" cap="none" normalizeH="0" baseline="0" smtClean="0">
                    <a:ln>
                      <a:noFill/>
                    </a:ln>
                    <a:solidFill>
                      <a:schemeClr val="tx1"/>
                    </a:solidFill>
                    <a:effectLst/>
                    <a:latin typeface="Arial" pitchFamily="34" charset="0"/>
                  </a:endParaRPr>
                </a:p>
              </p:txBody>
            </p:sp>
            <p:sp>
              <p:nvSpPr>
                <p:cNvPr id="31" name="Rectangle 41"/>
                <p:cNvSpPr>
                  <a:spLocks noChangeArrowheads="1"/>
                </p:cNvSpPr>
                <p:nvPr/>
              </p:nvSpPr>
              <p:spPr bwMode="auto">
                <a:xfrm>
                  <a:off x="8640" y="6630"/>
                  <a:ext cx="1440"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   100 % GNI</a:t>
                  </a:r>
                  <a:endParaRPr kumimoji="0" lang="en-US" sz="1800" b="0" i="0" u="none" strike="noStrike" cap="none" normalizeH="0" baseline="0" smtClean="0">
                    <a:ln>
                      <a:noFill/>
                    </a:ln>
                    <a:solidFill>
                      <a:schemeClr val="tx1"/>
                    </a:solidFill>
                    <a:effectLst/>
                    <a:latin typeface="Arial" pitchFamily="34" charset="0"/>
                  </a:endParaRPr>
                </a:p>
              </p:txBody>
            </p:sp>
            <p:sp>
              <p:nvSpPr>
                <p:cNvPr id="32" name="AutoShape 42"/>
                <p:cNvSpPr>
                  <a:spLocks noChangeArrowheads="1"/>
                </p:cNvSpPr>
                <p:nvPr/>
              </p:nvSpPr>
              <p:spPr bwMode="auto">
                <a:xfrm>
                  <a:off x="6450" y="6885"/>
                  <a:ext cx="270" cy="285"/>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43"/>
                <p:cNvSpPr>
                  <a:spLocks noChangeArrowheads="1"/>
                </p:cNvSpPr>
                <p:nvPr/>
              </p:nvSpPr>
              <p:spPr bwMode="auto">
                <a:xfrm>
                  <a:off x="6720" y="6540"/>
                  <a:ext cx="780" cy="42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12,71</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7" name="Group 44"/>
              <p:cNvGrpSpPr>
                <a:grpSpLocks/>
              </p:cNvGrpSpPr>
              <p:nvPr/>
            </p:nvGrpSpPr>
            <p:grpSpPr bwMode="auto">
              <a:xfrm>
                <a:off x="5025" y="7560"/>
                <a:ext cx="5055" cy="600"/>
                <a:chOff x="5025" y="7560"/>
                <a:chExt cx="5055" cy="600"/>
              </a:xfrm>
            </p:grpSpPr>
            <p:cxnSp>
              <p:nvCxnSpPr>
                <p:cNvPr id="24" name="AutoShape 45"/>
                <p:cNvCxnSpPr>
                  <a:cxnSpLocks noChangeShapeType="1"/>
                </p:cNvCxnSpPr>
                <p:nvPr/>
              </p:nvCxnSpPr>
              <p:spPr bwMode="auto">
                <a:xfrm>
                  <a:off x="5145" y="8025"/>
                  <a:ext cx="4590" cy="0"/>
                </a:xfrm>
                <a:prstGeom prst="straightConnector1">
                  <a:avLst/>
                </a:prstGeom>
                <a:noFill/>
                <a:ln w="9525">
                  <a:solidFill>
                    <a:srgbClr val="000000"/>
                  </a:solidFill>
                  <a:round/>
                  <a:headEnd type="triangle" w="med" len="med"/>
                  <a:tailEnd type="triangle" w="med" len="med"/>
                </a:ln>
              </p:spPr>
            </p:cxnSp>
            <p:sp>
              <p:nvSpPr>
                <p:cNvPr id="25" name="Rectangle 46"/>
                <p:cNvSpPr>
                  <a:spLocks noChangeArrowheads="1"/>
                </p:cNvSpPr>
                <p:nvPr/>
              </p:nvSpPr>
              <p:spPr bwMode="auto">
                <a:xfrm>
                  <a:off x="5025" y="7560"/>
                  <a:ext cx="30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26" name="Rectangle 47"/>
                <p:cNvSpPr>
                  <a:spLocks noChangeArrowheads="1"/>
                </p:cNvSpPr>
                <p:nvPr/>
              </p:nvSpPr>
              <p:spPr bwMode="auto">
                <a:xfrm>
                  <a:off x="9435" y="7560"/>
                  <a:ext cx="64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100</a:t>
                  </a:r>
                  <a:endParaRPr kumimoji="0" lang="en-US" sz="1800" b="0" i="0" u="none" strike="noStrike" cap="none" normalizeH="0" baseline="0" smtClean="0">
                    <a:ln>
                      <a:noFill/>
                    </a:ln>
                    <a:solidFill>
                      <a:schemeClr val="tx1"/>
                    </a:solidFill>
                    <a:effectLst/>
                    <a:latin typeface="Arial" pitchFamily="34" charset="0"/>
                  </a:endParaRPr>
                </a:p>
              </p:txBody>
            </p:sp>
            <p:sp>
              <p:nvSpPr>
                <p:cNvPr id="27" name="AutoShape 48"/>
                <p:cNvSpPr>
                  <a:spLocks noChangeArrowheads="1"/>
                </p:cNvSpPr>
                <p:nvPr/>
              </p:nvSpPr>
              <p:spPr bwMode="auto">
                <a:xfrm>
                  <a:off x="6585" y="7860"/>
                  <a:ext cx="270" cy="3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49"/>
                <p:cNvSpPr>
                  <a:spLocks noChangeArrowheads="1"/>
                </p:cNvSpPr>
                <p:nvPr/>
              </p:nvSpPr>
              <p:spPr bwMode="auto">
                <a:xfrm>
                  <a:off x="6780" y="7560"/>
                  <a:ext cx="72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38,5</a:t>
                  </a:r>
                  <a:endParaRPr kumimoji="0" lang="en-US" sz="1800" b="0" i="0" u="none" strike="noStrike" cap="none" normalizeH="0" baseline="0" smtClean="0">
                    <a:ln>
                      <a:noFill/>
                    </a:ln>
                    <a:solidFill>
                      <a:schemeClr val="tx1"/>
                    </a:solidFill>
                    <a:effectLst/>
                    <a:latin typeface="Arial" pitchFamily="34" charset="0"/>
                  </a:endParaRPr>
                </a:p>
              </p:txBody>
            </p:sp>
          </p:grpSp>
          <p:grpSp>
            <p:nvGrpSpPr>
              <p:cNvPr id="18" name="Group 50"/>
              <p:cNvGrpSpPr>
                <a:grpSpLocks/>
              </p:cNvGrpSpPr>
              <p:nvPr/>
            </p:nvGrpSpPr>
            <p:grpSpPr bwMode="auto">
              <a:xfrm>
                <a:off x="5025" y="8520"/>
                <a:ext cx="5055" cy="615"/>
                <a:chOff x="5025" y="8520"/>
                <a:chExt cx="5055" cy="615"/>
              </a:xfrm>
            </p:grpSpPr>
            <p:cxnSp>
              <p:nvCxnSpPr>
                <p:cNvPr id="19" name="AutoShape 51"/>
                <p:cNvCxnSpPr>
                  <a:cxnSpLocks noChangeShapeType="1"/>
                </p:cNvCxnSpPr>
                <p:nvPr/>
              </p:nvCxnSpPr>
              <p:spPr bwMode="auto">
                <a:xfrm>
                  <a:off x="5145" y="9000"/>
                  <a:ext cx="4590" cy="0"/>
                </a:xfrm>
                <a:prstGeom prst="straightConnector1">
                  <a:avLst/>
                </a:prstGeom>
                <a:noFill/>
                <a:ln w="9525">
                  <a:solidFill>
                    <a:srgbClr val="000000"/>
                  </a:solidFill>
                  <a:round/>
                  <a:headEnd type="triangle" w="med" len="med"/>
                  <a:tailEnd type="triangle" w="med" len="med"/>
                </a:ln>
              </p:spPr>
            </p:cxnSp>
            <p:sp>
              <p:nvSpPr>
                <p:cNvPr id="20" name="Rectangle 52"/>
                <p:cNvSpPr>
                  <a:spLocks noChangeArrowheads="1"/>
                </p:cNvSpPr>
                <p:nvPr/>
              </p:nvSpPr>
              <p:spPr bwMode="auto">
                <a:xfrm>
                  <a:off x="5025" y="8595"/>
                  <a:ext cx="22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0</a:t>
                  </a:r>
                  <a:endParaRPr kumimoji="0" lang="en-US" sz="1800" b="0" i="0" u="none" strike="noStrike" cap="none" normalizeH="0" baseline="0" smtClean="0">
                    <a:ln>
                      <a:noFill/>
                    </a:ln>
                    <a:solidFill>
                      <a:schemeClr val="tx1"/>
                    </a:solidFill>
                    <a:effectLst/>
                    <a:latin typeface="Arial" pitchFamily="34" charset="0"/>
                  </a:endParaRPr>
                </a:p>
              </p:txBody>
            </p:sp>
            <p:sp>
              <p:nvSpPr>
                <p:cNvPr id="21" name="Rectangle 53"/>
                <p:cNvSpPr>
                  <a:spLocks noChangeArrowheads="1"/>
                </p:cNvSpPr>
                <p:nvPr/>
              </p:nvSpPr>
              <p:spPr bwMode="auto">
                <a:xfrm>
                  <a:off x="9300" y="8595"/>
                  <a:ext cx="780"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10000</a:t>
                  </a:r>
                  <a:endParaRPr kumimoji="0" lang="en-US" sz="1800" b="0" i="0" u="none" strike="noStrike" cap="none" normalizeH="0" baseline="0" smtClean="0">
                    <a:ln>
                      <a:noFill/>
                    </a:ln>
                    <a:solidFill>
                      <a:schemeClr val="tx1"/>
                    </a:solidFill>
                    <a:effectLst/>
                    <a:latin typeface="Arial" pitchFamily="34" charset="0"/>
                  </a:endParaRPr>
                </a:p>
              </p:txBody>
            </p:sp>
            <p:sp>
              <p:nvSpPr>
                <p:cNvPr id="22" name="AutoShape 54"/>
                <p:cNvSpPr>
                  <a:spLocks noChangeArrowheads="1"/>
                </p:cNvSpPr>
                <p:nvPr/>
              </p:nvSpPr>
              <p:spPr bwMode="auto">
                <a:xfrm>
                  <a:off x="8235" y="8850"/>
                  <a:ext cx="255" cy="285"/>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55"/>
                <p:cNvSpPr>
                  <a:spLocks noChangeArrowheads="1"/>
                </p:cNvSpPr>
                <p:nvPr/>
              </p:nvSpPr>
              <p:spPr bwMode="auto">
                <a:xfrm>
                  <a:off x="8055" y="8520"/>
                  <a:ext cx="705" cy="33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5533</a:t>
                  </a:r>
                  <a:endParaRPr kumimoji="0" lang="en-US" sz="1800" b="0" i="0" u="none" strike="noStrike" cap="none" normalizeH="0" baseline="0" smtClean="0">
                    <a:ln>
                      <a:noFill/>
                    </a:ln>
                    <a:solidFill>
                      <a:schemeClr val="tx1"/>
                    </a:solidFill>
                    <a:effectLst/>
                    <a:latin typeface="Arial" pitchFamily="34" charset="0"/>
                  </a:endParaRPr>
                </a:p>
              </p:txBody>
            </p:sp>
          </p:grpSp>
        </p:grpSp>
        <p:sp>
          <p:nvSpPr>
            <p:cNvPr id="7" name="Rectangle 56"/>
            <p:cNvSpPr>
              <a:spLocks noChangeArrowheads="1"/>
            </p:cNvSpPr>
            <p:nvPr/>
          </p:nvSpPr>
          <p:spPr bwMode="auto">
            <a:xfrm>
              <a:off x="7770" y="10020"/>
              <a:ext cx="1470"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     Mức tốt nhất</a:t>
              </a:r>
              <a:endParaRPr kumimoji="0" lang="en-US" sz="1800" b="0" i="0" u="none" strike="noStrike" cap="none" normalizeH="0" baseline="0" smtClean="0">
                <a:ln>
                  <a:noFill/>
                </a:ln>
                <a:solidFill>
                  <a:schemeClr val="tx1"/>
                </a:solidFill>
                <a:effectLst/>
                <a:latin typeface="Arial" pitchFamily="34" charset="0"/>
              </a:endParaRPr>
            </a:p>
          </p:txBody>
        </p:sp>
        <p:sp>
          <p:nvSpPr>
            <p:cNvPr id="8" name="Rectangle 57"/>
            <p:cNvSpPr>
              <a:spLocks noChangeArrowheads="1"/>
            </p:cNvSpPr>
            <p:nvPr/>
          </p:nvSpPr>
          <p:spPr bwMode="auto">
            <a:xfrm>
              <a:off x="4305" y="10020"/>
              <a:ext cx="1305" cy="3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Times New Roman" pitchFamily="18" charset="0"/>
                </a:rPr>
                <a:t>Mức xấu nhất</a:t>
              </a:r>
              <a:endParaRPr kumimoji="0" lang="en-US" sz="1800" b="0" i="0" u="none" strike="noStrike" cap="none" normalizeH="0" baseline="0" smtClean="0">
                <a:ln>
                  <a:noFill/>
                </a:ln>
                <a:solidFill>
                  <a:schemeClr val="tx1"/>
                </a:solidFill>
                <a:effectLst/>
                <a:latin typeface="Arial" pitchFamily="34" charset="0"/>
              </a:endParaRPr>
            </a:p>
          </p:txBody>
        </p:sp>
        <p:cxnSp>
          <p:nvCxnSpPr>
            <p:cNvPr id="9" name="AutoShape 58"/>
            <p:cNvCxnSpPr>
              <a:cxnSpLocks noChangeShapeType="1"/>
            </p:cNvCxnSpPr>
            <p:nvPr/>
          </p:nvCxnSpPr>
          <p:spPr bwMode="auto">
            <a:xfrm>
              <a:off x="5520" y="10215"/>
              <a:ext cx="2460" cy="0"/>
            </a:xfrm>
            <a:prstGeom prst="straightConnector1">
              <a:avLst/>
            </a:prstGeom>
            <a:noFill/>
            <a:ln w="9525">
              <a:solidFill>
                <a:srgbClr val="000000"/>
              </a:solidFill>
              <a:round/>
              <a:headEnd type="triangle" w="med" len="med"/>
              <a:tailEnd type="triangle" w="med" len="med"/>
            </a:ln>
          </p:spPr>
        </p:cxnSp>
      </p:grpSp>
    </p:spTree>
    <p:extLst>
      <p:ext uri="{BB962C8B-B14F-4D97-AF65-F5344CB8AC3E}">
        <p14:creationId xmlns:p14="http://schemas.microsoft.com/office/powerpoint/2010/main" val="4009847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10" y="316505"/>
            <a:ext cx="8690720" cy="566082"/>
          </a:xfrm>
        </p:spPr>
        <p:txBody>
          <a:bodyPr>
            <a:noAutofit/>
          </a:bodyPr>
          <a:lstStyle/>
          <a:p>
            <a:pPr lvl="0"/>
            <a:r>
              <a:rPr lang="en-US" sz="2800" b="1" dirty="0" smtClean="0"/>
              <a:t>CÁC KHUÔN KHỔ LUẬT PHÁP VỀ BẢO VỆ MÔI TRƯỜNG </a:t>
            </a:r>
            <a:br>
              <a:rPr lang="en-US" sz="2800" b="1" dirty="0" smtClean="0"/>
            </a:br>
            <a:endParaRPr lang="en-US" sz="2800" b="1" dirty="0"/>
          </a:p>
        </p:txBody>
      </p:sp>
      <p:sp>
        <p:nvSpPr>
          <p:cNvPr id="9" name="Rectangle 8"/>
          <p:cNvSpPr/>
          <p:nvPr/>
        </p:nvSpPr>
        <p:spPr>
          <a:xfrm>
            <a:off x="443716" y="755049"/>
            <a:ext cx="8354109" cy="5663088"/>
          </a:xfrm>
          <a:prstGeom prst="rect">
            <a:avLst/>
          </a:prstGeom>
        </p:spPr>
        <p:txBody>
          <a:bodyPr wrap="square">
            <a:spAutoFit/>
          </a:bodyPr>
          <a:lstStyle/>
          <a:p>
            <a:pPr lvl="0">
              <a:spcBef>
                <a:spcPts val="600"/>
              </a:spcBef>
              <a:spcAft>
                <a:spcPts val="600"/>
              </a:spcAft>
            </a:pPr>
            <a:r>
              <a:rPr lang="en-US" sz="2400" b="1" i="1" u="sng" dirty="0" err="1"/>
              <a:t>Luật</a:t>
            </a:r>
            <a:r>
              <a:rPr lang="en-US" sz="2400" b="1" i="1" u="sng" dirty="0"/>
              <a:t> </a:t>
            </a:r>
            <a:r>
              <a:rPr lang="en-US" sz="2400" b="1" i="1" u="sng" dirty="0" err="1"/>
              <a:t>bảo</a:t>
            </a:r>
            <a:r>
              <a:rPr lang="en-US" sz="2400" b="1" i="1" u="sng" dirty="0"/>
              <a:t> </a:t>
            </a:r>
            <a:r>
              <a:rPr lang="en-US" sz="2400" b="1" i="1" u="sng" dirty="0" err="1"/>
              <a:t>vệ</a:t>
            </a:r>
            <a:r>
              <a:rPr lang="en-US" sz="2400" b="1" i="1" u="sng" dirty="0"/>
              <a:t> </a:t>
            </a:r>
            <a:r>
              <a:rPr lang="en-US" sz="2400" b="1" i="1" u="sng" dirty="0" err="1"/>
              <a:t>môi</a:t>
            </a:r>
            <a:r>
              <a:rPr lang="en-US" sz="2400" b="1" i="1" u="sng" dirty="0"/>
              <a:t> </a:t>
            </a:r>
            <a:r>
              <a:rPr lang="en-US" sz="2400" b="1" i="1" u="sng" dirty="0" err="1" smtClean="0"/>
              <a:t>trường</a:t>
            </a:r>
            <a:endParaRPr lang="vi-VN" sz="2400" dirty="0"/>
          </a:p>
          <a:p>
            <a:pPr marL="285750" indent="-285750">
              <a:spcBef>
                <a:spcPts val="600"/>
              </a:spcBef>
              <a:spcAft>
                <a:spcPts val="600"/>
              </a:spcAft>
              <a:buFont typeface="Wingdings" charset="2"/>
              <a:buChar char="§"/>
            </a:pPr>
            <a:r>
              <a:rPr lang="vi-VN" sz="2400" dirty="0" smtClean="0"/>
              <a:t>Luật </a:t>
            </a:r>
            <a:r>
              <a:rPr lang="vi-VN" sz="2400" dirty="0"/>
              <a:t>bảo vệ môi trường tháng 11 năm 2005 </a:t>
            </a:r>
            <a:r>
              <a:rPr lang="en-US" sz="2400" dirty="0" smtClean="0">
                <a:solidFill>
                  <a:srgbClr val="000000"/>
                </a:solidFill>
              </a:rPr>
              <a:t>(</a:t>
            </a:r>
            <a:r>
              <a:rPr lang="en-US" sz="2400" dirty="0" err="1" smtClean="0">
                <a:solidFill>
                  <a:srgbClr val="000000"/>
                </a:solidFill>
              </a:rPr>
              <a:t>sửa</a:t>
            </a:r>
            <a:r>
              <a:rPr lang="en-US" sz="2400" dirty="0" smtClean="0">
                <a:solidFill>
                  <a:srgbClr val="000000"/>
                </a:solidFill>
              </a:rPr>
              <a:t> </a:t>
            </a:r>
            <a:r>
              <a:rPr lang="en-US" sz="2400" dirty="0" err="1" smtClean="0">
                <a:solidFill>
                  <a:srgbClr val="000000"/>
                </a:solidFill>
              </a:rPr>
              <a:t>đổi</a:t>
            </a:r>
            <a:r>
              <a:rPr lang="en-US" sz="2400" dirty="0" smtClean="0">
                <a:solidFill>
                  <a:srgbClr val="000000"/>
                </a:solidFill>
              </a:rPr>
              <a:t> 2014) </a:t>
            </a:r>
            <a:r>
              <a:rPr lang="vi-VN" sz="2400" dirty="0" smtClean="0"/>
              <a:t>là </a:t>
            </a:r>
            <a:r>
              <a:rPr lang="vi-VN" sz="2400" dirty="0"/>
              <a:t>cơ sở pháp lý quan trọng nhất cho hoạt động bảo vệ môi trường tại Việt Nam. </a:t>
            </a:r>
            <a:endParaRPr lang="vi-VN" sz="2400" dirty="0" smtClean="0"/>
          </a:p>
          <a:p>
            <a:pPr marL="285750" indent="-285750">
              <a:spcBef>
                <a:spcPts val="600"/>
              </a:spcBef>
              <a:spcAft>
                <a:spcPts val="600"/>
              </a:spcAft>
              <a:buFont typeface="Wingdings" charset="2"/>
              <a:buChar char="§"/>
            </a:pPr>
            <a:r>
              <a:rPr lang="vi-VN" sz="2400" dirty="0" smtClean="0"/>
              <a:t>Ngoài </a:t>
            </a:r>
            <a:r>
              <a:rPr lang="vi-VN" sz="2400" dirty="0"/>
              <a:t>Luật Bảo vệ môi trường, một số luật khác có liên quan quan bao gồm: </a:t>
            </a:r>
            <a:endParaRPr lang="vi-VN" sz="2400" dirty="0" smtClean="0"/>
          </a:p>
          <a:p>
            <a:pPr marL="800100" lvl="1" indent="-342900">
              <a:spcBef>
                <a:spcPts val="600"/>
              </a:spcBef>
              <a:spcAft>
                <a:spcPts val="600"/>
              </a:spcAft>
              <a:buFont typeface="Wingdings" charset="2"/>
              <a:buChar char="ü"/>
            </a:pPr>
            <a:r>
              <a:rPr lang="vi-VN" sz="2400" dirty="0" smtClean="0"/>
              <a:t>Luật </a:t>
            </a:r>
            <a:r>
              <a:rPr lang="vi-VN" sz="2400" dirty="0"/>
              <a:t>Hàng hải, Luật Đất đai, </a:t>
            </a:r>
            <a:r>
              <a:rPr lang="vi-VN" sz="2400" dirty="0" smtClean="0"/>
              <a:t>Luật </a:t>
            </a:r>
            <a:r>
              <a:rPr lang="vi-VN" sz="2400" dirty="0"/>
              <a:t>Bảo vệ và Phát triển rừng, </a:t>
            </a:r>
            <a:r>
              <a:rPr lang="vi-VN" sz="2400" dirty="0" smtClean="0"/>
              <a:t>Luật </a:t>
            </a:r>
            <a:r>
              <a:rPr lang="vi-VN" sz="2400" dirty="0"/>
              <a:t>Lao </a:t>
            </a:r>
            <a:r>
              <a:rPr lang="vi-VN" sz="2400" dirty="0" smtClean="0"/>
              <a:t>động; </a:t>
            </a:r>
          </a:p>
          <a:p>
            <a:pPr marL="800100" lvl="1" indent="-342900">
              <a:spcBef>
                <a:spcPts val="600"/>
              </a:spcBef>
              <a:spcAft>
                <a:spcPts val="600"/>
              </a:spcAft>
              <a:buFont typeface="Wingdings" charset="2"/>
              <a:buChar char="ü"/>
            </a:pPr>
            <a:r>
              <a:rPr lang="vi-VN" sz="2400" dirty="0" smtClean="0"/>
              <a:t>Luật </a:t>
            </a:r>
            <a:r>
              <a:rPr lang="vi-VN" sz="2400" dirty="0"/>
              <a:t>Dầu khí, Luật Tài nguyên nước, Luật Khoáng sản, Luật Thủy sản, Luật Bảo vệ sức khỏe nhân dân, Luật Đê điều, Luật Bảo vệ và kiểm dịch thực vật. </a:t>
            </a:r>
            <a:endParaRPr lang="vi-VN" sz="2400" dirty="0" smtClean="0"/>
          </a:p>
          <a:p>
            <a:pPr marL="285750" indent="-285750">
              <a:spcBef>
                <a:spcPts val="600"/>
              </a:spcBef>
              <a:spcAft>
                <a:spcPts val="600"/>
              </a:spcAft>
              <a:buFont typeface="Wingdings" charset="2"/>
              <a:buChar char="§"/>
            </a:pPr>
            <a:r>
              <a:rPr lang="vi-VN" sz="2400" dirty="0" smtClean="0"/>
              <a:t>Hệ </a:t>
            </a:r>
            <a:r>
              <a:rPr lang="vi-VN" sz="2400" dirty="0"/>
              <a:t>thống pháp luật về môi trường là cơ sở pháp lý quan trọng cho toàn bộ công tác bảo vệ môi trường ở nước ta.</a:t>
            </a:r>
            <a:r>
              <a:rPr lang="en-US" sz="2400" dirty="0" smtClean="0">
                <a:effectLst/>
              </a:rPr>
              <a:t> </a:t>
            </a:r>
            <a:endParaRPr lang="vi-VN" sz="2400" dirty="0"/>
          </a:p>
        </p:txBody>
      </p:sp>
    </p:spTree>
    <p:extLst>
      <p:ext uri="{BB962C8B-B14F-4D97-AF65-F5344CB8AC3E}">
        <p14:creationId xmlns:p14="http://schemas.microsoft.com/office/powerpoint/2010/main" val="2035542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17" y="461672"/>
            <a:ext cx="8262306" cy="828859"/>
          </a:xfrm>
        </p:spPr>
        <p:txBody>
          <a:bodyPr>
            <a:noAutofit/>
          </a:bodyPr>
          <a:lstStyle/>
          <a:p>
            <a:pPr lvl="0"/>
            <a:r>
              <a:rPr lang="en-US" sz="3600" b="1" dirty="0" smtClean="0"/>
              <a:t>CÁC KHUÔN KHỔ LUẬT PHÁP VỀ BẢO VỆ MÔI TRƯỜNG </a:t>
            </a:r>
            <a:br>
              <a:rPr lang="en-US" sz="3600" b="1" dirty="0" smtClean="0"/>
            </a:br>
            <a:endParaRPr lang="en-US" sz="3600" b="1" dirty="0"/>
          </a:p>
        </p:txBody>
      </p:sp>
      <p:sp>
        <p:nvSpPr>
          <p:cNvPr id="9" name="Rectangle 8"/>
          <p:cNvSpPr/>
          <p:nvPr/>
        </p:nvSpPr>
        <p:spPr>
          <a:xfrm>
            <a:off x="627322" y="1290531"/>
            <a:ext cx="7925694" cy="5262979"/>
          </a:xfrm>
          <a:prstGeom prst="rect">
            <a:avLst/>
          </a:prstGeom>
        </p:spPr>
        <p:txBody>
          <a:bodyPr wrap="square">
            <a:spAutoFit/>
          </a:bodyPr>
          <a:lstStyle/>
          <a:p>
            <a:pPr lvl="0"/>
            <a:r>
              <a:rPr lang="vi-VN" sz="2400" b="1" i="1" u="sng" dirty="0" smtClean="0"/>
              <a:t>Kế </a:t>
            </a:r>
            <a:r>
              <a:rPr lang="vi-VN" sz="2400" b="1" i="1" u="sng" dirty="0"/>
              <a:t>hoạch quốc gia về môi trường và các văn bản quy phạm pháp luật </a:t>
            </a:r>
            <a:r>
              <a:rPr lang="vi-VN" sz="2400" b="1" i="1" u="sng" dirty="0" smtClean="0"/>
              <a:t>khác:</a:t>
            </a:r>
            <a:endParaRPr lang="en-US" sz="2400" b="1" i="1" u="sng" dirty="0"/>
          </a:p>
          <a:p>
            <a:r>
              <a:rPr lang="vi-VN" sz="2400" b="1" i="1" dirty="0"/>
              <a:t>	</a:t>
            </a:r>
            <a:endParaRPr lang="vi-VN" sz="2400" b="1" i="1" dirty="0" smtClean="0"/>
          </a:p>
          <a:p>
            <a:pPr marL="285750" indent="-285750">
              <a:buFont typeface="Wingdings" charset="2"/>
              <a:buChar char="§"/>
            </a:pPr>
            <a:r>
              <a:rPr lang="vi-VN" sz="2400" dirty="0"/>
              <a:t>Năm 1986, Việt Nam công bố chiến lược quốc gia bảo vệ thiên nhiên. </a:t>
            </a:r>
            <a:endParaRPr lang="vi-VN" sz="2400" dirty="0" smtClean="0"/>
          </a:p>
          <a:p>
            <a:pPr marL="285750" indent="-285750">
              <a:buFont typeface="Wingdings" charset="2"/>
              <a:buChar char="§"/>
            </a:pPr>
            <a:endParaRPr lang="vi-VN" sz="2400" dirty="0"/>
          </a:p>
          <a:p>
            <a:pPr marL="285750" indent="-285750">
              <a:buFont typeface="Wingdings" charset="2"/>
              <a:buChar char="§"/>
            </a:pPr>
            <a:r>
              <a:rPr lang="vi-VN" sz="2400" dirty="0" smtClean="0"/>
              <a:t>Năm </a:t>
            </a:r>
            <a:r>
              <a:rPr lang="vi-VN" sz="2400" dirty="0"/>
              <a:t>1991, Chủ tịch Hội đồng Bộ trưởng thông qua kế hoạch quốc gia về môi trường và phát triển bền vững giai đoạn 1991-2000 (chỉ thị 187/CT ngày 12/6/1991). </a:t>
            </a:r>
            <a:endParaRPr lang="vi-VN" sz="2400" dirty="0" smtClean="0"/>
          </a:p>
          <a:p>
            <a:pPr marL="285750" indent="-285750">
              <a:buFont typeface="Wingdings" charset="2"/>
              <a:buChar char="§"/>
            </a:pPr>
            <a:endParaRPr lang="vi-VN" sz="2400" dirty="0"/>
          </a:p>
          <a:p>
            <a:pPr marL="285750" indent="-285750">
              <a:buFont typeface="Wingdings" charset="2"/>
              <a:buChar char="§"/>
            </a:pPr>
            <a:r>
              <a:rPr lang="vi-VN" sz="2400" dirty="0" smtClean="0"/>
              <a:t>Năm </a:t>
            </a:r>
            <a:r>
              <a:rPr lang="vi-VN" sz="2400" dirty="0"/>
              <a:t>2003, Thủ tướng Chính phủ ban hành Quyết định số 256 ngày 2/12/2003  phê duyệt Chiến lược Bảo vệ môi trường quốc gia đến năm 2010 và định hướng đến năm 2020. </a:t>
            </a:r>
            <a:endParaRPr lang="vi-VN" sz="2400" dirty="0" smtClean="0"/>
          </a:p>
        </p:txBody>
      </p:sp>
    </p:spTree>
    <p:extLst>
      <p:ext uri="{BB962C8B-B14F-4D97-AF65-F5344CB8AC3E}">
        <p14:creationId xmlns:p14="http://schemas.microsoft.com/office/powerpoint/2010/main" val="196287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18" y="183592"/>
            <a:ext cx="8262306" cy="1259927"/>
          </a:xfrm>
        </p:spPr>
        <p:txBody>
          <a:bodyPr>
            <a:noAutofit/>
          </a:bodyPr>
          <a:lstStyle/>
          <a:p>
            <a:pPr lvl="0"/>
            <a:r>
              <a:rPr lang="en-US" sz="3600" b="1" dirty="0" smtClean="0"/>
              <a:t>CÁC KHUÔN KHỔ LUẬT PHÁP VỀ BẢO VỆ MÔI TRƯỜNG </a:t>
            </a:r>
            <a:br>
              <a:rPr lang="en-US" sz="3600" b="1" dirty="0" smtClean="0"/>
            </a:br>
            <a:endParaRPr lang="en-US" sz="3600" b="1" dirty="0"/>
          </a:p>
        </p:txBody>
      </p:sp>
      <p:sp>
        <p:nvSpPr>
          <p:cNvPr id="9" name="Rectangle 8"/>
          <p:cNvSpPr/>
          <p:nvPr/>
        </p:nvSpPr>
        <p:spPr>
          <a:xfrm>
            <a:off x="520218" y="1443520"/>
            <a:ext cx="8139901" cy="5632310"/>
          </a:xfrm>
          <a:prstGeom prst="rect">
            <a:avLst/>
          </a:prstGeom>
        </p:spPr>
        <p:txBody>
          <a:bodyPr wrap="square">
            <a:spAutoFit/>
          </a:bodyPr>
          <a:lstStyle/>
          <a:p>
            <a:pPr lvl="0"/>
            <a:r>
              <a:rPr lang="vi-VN" sz="2400" b="1" i="1" u="sng" dirty="0" smtClean="0"/>
              <a:t>Kế hoạch quốc gia về môi trường và các văn bản quy phạm pháp luật khác (tiếp):</a:t>
            </a:r>
            <a:endParaRPr lang="en-US" sz="2400" b="1" i="1" u="sng" dirty="0" smtClean="0"/>
          </a:p>
          <a:p>
            <a:r>
              <a:rPr lang="vi-VN" sz="2400" b="1" i="1" dirty="0" smtClean="0"/>
              <a:t>	</a:t>
            </a:r>
            <a:endParaRPr lang="vi-VN" sz="2400" dirty="0"/>
          </a:p>
          <a:p>
            <a:pPr marL="285750" indent="-285750">
              <a:buFont typeface="Wingdings" charset="2"/>
              <a:buChar char="§"/>
            </a:pPr>
            <a:r>
              <a:rPr lang="vi-VN" sz="2400" dirty="0" smtClean="0"/>
              <a:t>Năm </a:t>
            </a:r>
            <a:r>
              <a:rPr lang="vi-VN" sz="2400" dirty="0"/>
              <a:t>2004, Thủ tướng Chính phủ ký Quyết định số 153/QĐ-TTg ngày17/8/2004 ban hành Định hướng chiến lược phát triển bền vững ở Việt Nam (Chương trình nghị sự 21 của Việt Nam). </a:t>
            </a:r>
            <a:endParaRPr lang="vi-VN" sz="2400" dirty="0" smtClean="0"/>
          </a:p>
          <a:p>
            <a:pPr marL="285750" indent="-285750">
              <a:buFont typeface="Wingdings" charset="2"/>
              <a:buChar char="§"/>
            </a:pPr>
            <a:endParaRPr lang="vi-VN" sz="2400" dirty="0"/>
          </a:p>
          <a:p>
            <a:pPr marL="285750" indent="-285750">
              <a:buFont typeface="Wingdings" charset="2"/>
              <a:buChar char="§"/>
            </a:pPr>
            <a:r>
              <a:rPr lang="vi-VN" sz="2400" dirty="0" smtClean="0"/>
              <a:t>Năm </a:t>
            </a:r>
            <a:r>
              <a:rPr lang="vi-VN" sz="2400" dirty="0"/>
              <a:t>2012, Thủ tướng Chính phủ ký Quyết định số 432/QĐ-TTg ngày12/4/2012 Phê duyệt Chiến lược Phát triển bền vững Việt Nam giai đoạn 2011-</a:t>
            </a:r>
            <a:r>
              <a:rPr lang="vi-VN" sz="2400" dirty="0" smtClean="0"/>
              <a:t>2020</a:t>
            </a:r>
          </a:p>
          <a:p>
            <a:pPr marL="285750" indent="-285750">
              <a:buFont typeface="Wingdings" charset="2"/>
              <a:buChar char="§"/>
            </a:pPr>
            <a:endParaRPr lang="vi-VN" sz="2400" dirty="0"/>
          </a:p>
          <a:p>
            <a:pPr marL="285750" indent="-285750">
              <a:buFont typeface="Wingdings" charset="2"/>
              <a:buChar char="§"/>
            </a:pPr>
            <a:r>
              <a:rPr lang="vi-VN" sz="2400" dirty="0" smtClean="0"/>
              <a:t>Quyết </a:t>
            </a:r>
            <a:r>
              <a:rPr lang="vi-VN" sz="2400" dirty="0"/>
              <a:t>định số 1393/QĐ-TTg ngày25/9/2012 Phê duyệt Chiến lược Quốc gia về tăng trưởng xanh. </a:t>
            </a:r>
            <a:endParaRPr lang="en-US" sz="2400" dirty="0"/>
          </a:p>
          <a:p>
            <a:endParaRPr lang="vi-VN" sz="2400" dirty="0"/>
          </a:p>
        </p:txBody>
      </p:sp>
    </p:spTree>
    <p:extLst>
      <p:ext uri="{BB962C8B-B14F-4D97-AF65-F5344CB8AC3E}">
        <p14:creationId xmlns:p14="http://schemas.microsoft.com/office/powerpoint/2010/main" val="3933653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18" y="183592"/>
            <a:ext cx="8262306" cy="1259927"/>
          </a:xfrm>
        </p:spPr>
        <p:txBody>
          <a:bodyPr>
            <a:noAutofit/>
          </a:bodyPr>
          <a:lstStyle/>
          <a:p>
            <a:pPr lvl="0"/>
            <a:r>
              <a:rPr lang="en-US" sz="3600" b="1" dirty="0" smtClean="0"/>
              <a:t>CÁC KHUÔN KHỔ LUẬT PHÁP VỀ BẢO VỆ MÔI TRƯỜNG </a:t>
            </a:r>
            <a:br>
              <a:rPr lang="en-US" sz="3600" b="1" dirty="0" smtClean="0"/>
            </a:br>
            <a:endParaRPr lang="en-US" sz="3600" b="1" dirty="0"/>
          </a:p>
        </p:txBody>
      </p:sp>
      <p:sp>
        <p:nvSpPr>
          <p:cNvPr id="9" name="Rectangle 8"/>
          <p:cNvSpPr/>
          <p:nvPr/>
        </p:nvSpPr>
        <p:spPr>
          <a:xfrm>
            <a:off x="520220" y="1122230"/>
            <a:ext cx="7910391" cy="338554"/>
          </a:xfrm>
          <a:prstGeom prst="rect">
            <a:avLst/>
          </a:prstGeom>
        </p:spPr>
        <p:txBody>
          <a:bodyPr wrap="square">
            <a:spAutoFit/>
          </a:bodyPr>
          <a:lstStyle/>
          <a:p>
            <a:pPr lvl="0"/>
            <a:r>
              <a:rPr lang="vi-VN" sz="1600" b="1" i="1" u="sng" dirty="0" smtClean="0"/>
              <a:t>Các </a:t>
            </a:r>
            <a:r>
              <a:rPr lang="vi-VN" sz="1600" b="1" i="1" u="sng" dirty="0"/>
              <a:t>văn bản quy phạm pháp luật </a:t>
            </a:r>
            <a:r>
              <a:rPr lang="vi-VN" sz="1600" b="1" i="1" u="sng" dirty="0" smtClean="0"/>
              <a:t>liên </a:t>
            </a:r>
            <a:r>
              <a:rPr lang="vi-VN" sz="1600" b="1" i="1" u="sng" dirty="0"/>
              <a:t>quan đến biến đổi khí </a:t>
            </a:r>
            <a:r>
              <a:rPr lang="vi-VN" sz="1600" b="1" i="1" u="sng" dirty="0" smtClean="0"/>
              <a:t>hậu của Chính phủ</a:t>
            </a:r>
            <a:r>
              <a:rPr lang="vi-VN" sz="1600" b="1" i="1" u="sng" dirty="0"/>
              <a:t>:</a:t>
            </a:r>
            <a:endParaRPr lang="en-US" sz="1600" b="1" i="1" u="sng" dirty="0" smtClean="0"/>
          </a:p>
        </p:txBody>
      </p:sp>
      <p:graphicFrame>
        <p:nvGraphicFramePr>
          <p:cNvPr id="3" name="Table 2"/>
          <p:cNvGraphicFramePr>
            <a:graphicFrameLocks noGrp="1"/>
          </p:cNvGraphicFramePr>
          <p:nvPr>
            <p:extLst>
              <p:ext uri="{D42A27DB-BD31-4B8C-83A1-F6EECF244321}">
                <p14:modId xmlns:p14="http://schemas.microsoft.com/office/powerpoint/2010/main" val="2665374676"/>
              </p:ext>
            </p:extLst>
          </p:nvPr>
        </p:nvGraphicFramePr>
        <p:xfrm>
          <a:off x="786581" y="1683666"/>
          <a:ext cx="7995943" cy="5012104"/>
        </p:xfrm>
        <a:graphic>
          <a:graphicData uri="http://schemas.openxmlformats.org/drawingml/2006/table">
            <a:tbl>
              <a:tblPr firstRow="1" firstCol="1" bandRow="1">
                <a:tableStyleId>{5940675A-B579-460E-94D1-54222C63F5DA}</a:tableStyleId>
              </a:tblPr>
              <a:tblGrid>
                <a:gridCol w="1111045"/>
                <a:gridCol w="766916"/>
                <a:gridCol w="2841523"/>
                <a:gridCol w="3276459"/>
              </a:tblGrid>
              <a:tr h="233368">
                <a:tc>
                  <a:txBody>
                    <a:bodyPr/>
                    <a:lstStyle/>
                    <a:p>
                      <a:pPr algn="ctr">
                        <a:spcBef>
                          <a:spcPts val="600"/>
                        </a:spcBef>
                        <a:spcAft>
                          <a:spcPts val="600"/>
                        </a:spcAft>
                      </a:pPr>
                      <a:r>
                        <a:rPr lang="en-GB" sz="1200">
                          <a:effectLst/>
                        </a:rPr>
                        <a:t>Cơ quan</a:t>
                      </a:r>
                      <a:endParaRPr lang="en-US" sz="1200">
                        <a:effectLst/>
                        <a:latin typeface="Cambria"/>
                        <a:ea typeface="MS Mincho"/>
                        <a:cs typeface="Times New Roman"/>
                      </a:endParaRPr>
                    </a:p>
                  </a:txBody>
                  <a:tcPr marL="55749" marR="55749" marT="0" marB="0"/>
                </a:tc>
                <a:tc>
                  <a:txBody>
                    <a:bodyPr/>
                    <a:lstStyle/>
                    <a:p>
                      <a:pPr algn="ctr">
                        <a:spcBef>
                          <a:spcPts val="600"/>
                        </a:spcBef>
                        <a:spcAft>
                          <a:spcPts val="600"/>
                        </a:spcAft>
                      </a:pPr>
                      <a:r>
                        <a:rPr lang="en-GB" sz="1200">
                          <a:effectLst/>
                        </a:rPr>
                        <a:t>Năm</a:t>
                      </a:r>
                      <a:endParaRPr lang="en-US" sz="1200">
                        <a:effectLst/>
                        <a:latin typeface="Cambria"/>
                        <a:ea typeface="MS Mincho"/>
                        <a:cs typeface="Times New Roman"/>
                      </a:endParaRPr>
                    </a:p>
                  </a:txBody>
                  <a:tcPr marL="55749" marR="55749" marT="0" marB="0"/>
                </a:tc>
                <a:tc>
                  <a:txBody>
                    <a:bodyPr/>
                    <a:lstStyle/>
                    <a:p>
                      <a:pPr algn="ctr">
                        <a:spcBef>
                          <a:spcPts val="600"/>
                        </a:spcBef>
                        <a:spcAft>
                          <a:spcPts val="600"/>
                        </a:spcAft>
                      </a:pPr>
                      <a:r>
                        <a:rPr lang="en-GB" sz="1200">
                          <a:effectLst/>
                        </a:rPr>
                        <a:t>Tên tài liệu</a:t>
                      </a:r>
                      <a:endParaRPr lang="en-US" sz="1200">
                        <a:effectLst/>
                        <a:latin typeface="Cambria"/>
                        <a:ea typeface="MS Mincho"/>
                        <a:cs typeface="Times New Roman"/>
                      </a:endParaRPr>
                    </a:p>
                  </a:txBody>
                  <a:tcPr marL="55749" marR="55749" marT="0" marB="0"/>
                </a:tc>
                <a:tc>
                  <a:txBody>
                    <a:bodyPr/>
                    <a:lstStyle/>
                    <a:p>
                      <a:pPr>
                        <a:spcBef>
                          <a:spcPts val="600"/>
                        </a:spcBef>
                        <a:spcAft>
                          <a:spcPts val="600"/>
                        </a:spcAft>
                      </a:pPr>
                      <a:r>
                        <a:rPr lang="en-GB" sz="1200">
                          <a:effectLst/>
                        </a:rPr>
                        <a:t>Văn bản kèm theo</a:t>
                      </a:r>
                      <a:endParaRPr lang="en-US" sz="1200">
                        <a:effectLst/>
                        <a:latin typeface="Cambria"/>
                        <a:ea typeface="MS Mincho"/>
                        <a:cs typeface="Times New Roman"/>
                      </a:endParaRPr>
                    </a:p>
                  </a:txBody>
                  <a:tcPr marL="55749" marR="55749" marT="0" marB="0"/>
                </a:tc>
              </a:tr>
              <a:tr h="496873">
                <a:tc rowSpan="6">
                  <a:txBody>
                    <a:bodyPr/>
                    <a:lstStyle/>
                    <a:p>
                      <a:pPr algn="ctr">
                        <a:spcAft>
                          <a:spcPts val="0"/>
                        </a:spcAft>
                      </a:pPr>
                      <a:r>
                        <a:rPr lang="en-GB" sz="1200">
                          <a:effectLst/>
                        </a:rPr>
                        <a:t>Chính phủ</a:t>
                      </a:r>
                      <a:endParaRPr lang="en-US" sz="1200">
                        <a:effectLst/>
                        <a:latin typeface="Cambria"/>
                        <a:ea typeface="MS Mincho"/>
                        <a:cs typeface="Times New Roman"/>
                      </a:endParaRPr>
                    </a:p>
                    <a:p>
                      <a:pPr algn="ctr">
                        <a:spcAft>
                          <a:spcPts val="0"/>
                        </a:spcAft>
                      </a:pPr>
                      <a:r>
                        <a:rPr lang="en-GB" sz="1200">
                          <a:effectLst/>
                        </a:rPr>
                        <a:t> </a:t>
                      </a:r>
                      <a:endParaRPr lang="en-US" sz="1200">
                        <a:effectLst/>
                        <a:latin typeface="Cambria"/>
                        <a:ea typeface="MS Mincho"/>
                        <a:cs typeface="Times New Roman"/>
                      </a:endParaRPr>
                    </a:p>
                  </a:txBody>
                  <a:tcPr marL="55749" marR="55749" marT="0" marB="0" anchor="ctr"/>
                </a:tc>
                <a:tc>
                  <a:txBody>
                    <a:bodyPr/>
                    <a:lstStyle/>
                    <a:p>
                      <a:pPr>
                        <a:spcAft>
                          <a:spcPts val="0"/>
                        </a:spcAft>
                      </a:pPr>
                      <a:r>
                        <a:rPr lang="en-GB" sz="1200">
                          <a:effectLst/>
                        </a:rPr>
                        <a:t>2006</a:t>
                      </a:r>
                      <a:endParaRPr lang="en-US" sz="1200">
                        <a:effectLst/>
                        <a:latin typeface="Cambria"/>
                        <a:ea typeface="MS Mincho"/>
                        <a:cs typeface="Times New Roman"/>
                      </a:endParaRPr>
                    </a:p>
                  </a:txBody>
                  <a:tcPr marL="55749" marR="55749" marT="0" marB="0" anchor="ctr"/>
                </a:tc>
                <a:tc>
                  <a:txBody>
                    <a:bodyPr/>
                    <a:lstStyle/>
                    <a:p>
                      <a:pPr>
                        <a:spcAft>
                          <a:spcPts val="0"/>
                        </a:spcAft>
                      </a:pPr>
                      <a:r>
                        <a:rPr lang="en-GB" sz="1200">
                          <a:effectLst/>
                        </a:rPr>
                        <a:t>Về lập, phê duyệt và quản lý quy hoạch tổng thể phát triển kinh tế xã hội</a:t>
                      </a:r>
                      <a:endParaRPr lang="en-US" sz="1200">
                        <a:effectLst/>
                        <a:latin typeface="Cambria"/>
                        <a:ea typeface="MS Mincho"/>
                        <a:cs typeface="Times New Roman"/>
                      </a:endParaRPr>
                    </a:p>
                  </a:txBody>
                  <a:tcPr marL="55749" marR="55749" marT="0" marB="0"/>
                </a:tc>
                <a:tc>
                  <a:txBody>
                    <a:bodyPr/>
                    <a:lstStyle/>
                    <a:p>
                      <a:pPr>
                        <a:spcAft>
                          <a:spcPts val="0"/>
                        </a:spcAft>
                      </a:pPr>
                      <a:r>
                        <a:rPr lang="en-GB" sz="1200">
                          <a:effectLst/>
                        </a:rPr>
                        <a:t>Nghị định của Chính phủ số 92/2006/NĐ-CP ngày 07 tháng 09 năm 2006</a:t>
                      </a:r>
                      <a:endParaRPr lang="en-US" sz="1200">
                        <a:effectLst/>
                        <a:latin typeface="Cambria"/>
                        <a:ea typeface="MS Mincho"/>
                        <a:cs typeface="Times New Roman"/>
                      </a:endParaRPr>
                    </a:p>
                  </a:txBody>
                  <a:tcPr marL="55749" marR="55749" marT="0" marB="0"/>
                </a:tc>
              </a:tr>
              <a:tr h="1324994">
                <a:tc vMerge="1">
                  <a:txBody>
                    <a:bodyPr/>
                    <a:lstStyle/>
                    <a:p>
                      <a:pPr algn="ctr">
                        <a:spcAft>
                          <a:spcPts val="0"/>
                        </a:spcAft>
                      </a:pPr>
                      <a:endParaRPr lang="en-US" sz="1200">
                        <a:effectLst/>
                        <a:latin typeface="Cambria"/>
                        <a:ea typeface="MS Mincho"/>
                        <a:cs typeface="Times New Roman"/>
                      </a:endParaRPr>
                    </a:p>
                  </a:txBody>
                  <a:tcPr marL="55749" marR="55749" marT="0" marB="0"/>
                </a:tc>
                <a:tc>
                  <a:txBody>
                    <a:bodyPr/>
                    <a:lstStyle/>
                    <a:p>
                      <a:pPr>
                        <a:spcAft>
                          <a:spcPts val="0"/>
                        </a:spcAft>
                      </a:pPr>
                      <a:r>
                        <a:rPr lang="en-GB" sz="1200">
                          <a:effectLst/>
                        </a:rPr>
                        <a:t> </a:t>
                      </a:r>
                      <a:endParaRPr lang="en-US" sz="1200">
                        <a:effectLst/>
                      </a:endParaRPr>
                    </a:p>
                    <a:p>
                      <a:pPr>
                        <a:spcAft>
                          <a:spcPts val="0"/>
                        </a:spcAft>
                      </a:pPr>
                      <a:r>
                        <a:rPr lang="en-GB" sz="1200">
                          <a:effectLst/>
                        </a:rPr>
                        <a:t>2008</a:t>
                      </a:r>
                      <a:endParaRPr lang="en-US" sz="1200">
                        <a:effectLst/>
                        <a:latin typeface="Cambria"/>
                        <a:ea typeface="MS Mincho"/>
                        <a:cs typeface="Times New Roman"/>
                      </a:endParaRPr>
                    </a:p>
                  </a:txBody>
                  <a:tcPr marL="55749" marR="55749" marT="0" marB="0" anchor="ctr"/>
                </a:tc>
                <a:tc>
                  <a:txBody>
                    <a:bodyPr/>
                    <a:lstStyle/>
                    <a:p>
                      <a:pPr>
                        <a:spcAft>
                          <a:spcPts val="0"/>
                        </a:spcAft>
                      </a:pPr>
                      <a:r>
                        <a:rPr lang="en-GB" sz="1200">
                          <a:effectLst/>
                        </a:rPr>
                        <a:t>Sửa đổi, bổ sung một số điều của Nghị định số 92/2006/NĐ-CP ngày 07 tháng 09 năm 2006 của Chính phủvề lập, phê duyệt và quản lí qui hoach tổng thể phát triển kinh tế - xã hội</a:t>
                      </a:r>
                      <a:endParaRPr lang="en-US" sz="1200">
                        <a:effectLst/>
                        <a:latin typeface="Cambria"/>
                        <a:ea typeface="MS Mincho"/>
                        <a:cs typeface="Times New Roman"/>
                      </a:endParaRPr>
                    </a:p>
                  </a:txBody>
                  <a:tcPr marL="55749" marR="55749" marT="0" marB="0"/>
                </a:tc>
                <a:tc>
                  <a:txBody>
                    <a:bodyPr/>
                    <a:lstStyle/>
                    <a:p>
                      <a:pPr>
                        <a:spcAft>
                          <a:spcPts val="0"/>
                        </a:spcAft>
                      </a:pPr>
                      <a:r>
                        <a:rPr lang="en-GB" sz="1200">
                          <a:effectLst/>
                        </a:rPr>
                        <a:t>Nghị định của Chính phủ số 04/2008/NĐ-CP ngày 11 tháng 01 năm 2008</a:t>
                      </a:r>
                      <a:endParaRPr lang="en-US" sz="1200">
                        <a:effectLst/>
                      </a:endParaRPr>
                    </a:p>
                    <a:p>
                      <a:pPr>
                        <a:spcAft>
                          <a:spcPts val="0"/>
                        </a:spcAft>
                      </a:pPr>
                      <a:r>
                        <a:rPr lang="en-GB" sz="1200">
                          <a:effectLst/>
                        </a:rPr>
                        <a:t> </a:t>
                      </a:r>
                      <a:endParaRPr lang="en-US" sz="1200">
                        <a:effectLst/>
                        <a:latin typeface="Cambria"/>
                        <a:ea typeface="MS Mincho"/>
                        <a:cs typeface="Times New Roman"/>
                      </a:endParaRPr>
                    </a:p>
                  </a:txBody>
                  <a:tcPr marL="55749" marR="55749" marT="0" marB="0"/>
                </a:tc>
              </a:tr>
              <a:tr h="662497">
                <a:tc vMerge="1">
                  <a:txBody>
                    <a:bodyPr/>
                    <a:lstStyle/>
                    <a:p>
                      <a:endParaRPr lang="en-US"/>
                    </a:p>
                  </a:txBody>
                  <a:tcPr/>
                </a:tc>
                <a:tc>
                  <a:txBody>
                    <a:bodyPr/>
                    <a:lstStyle/>
                    <a:p>
                      <a:pPr>
                        <a:spcAft>
                          <a:spcPts val="0"/>
                        </a:spcAft>
                      </a:pPr>
                      <a:r>
                        <a:rPr lang="en-GB" sz="1200">
                          <a:effectLst/>
                        </a:rPr>
                        <a:t>2008</a:t>
                      </a:r>
                      <a:endParaRPr lang="en-US" sz="1200">
                        <a:effectLst/>
                        <a:latin typeface="Cambria"/>
                        <a:ea typeface="MS Mincho"/>
                        <a:cs typeface="Times New Roman"/>
                      </a:endParaRPr>
                    </a:p>
                  </a:txBody>
                  <a:tcPr marL="55749" marR="55749" marT="0" marB="0" anchor="ctr"/>
                </a:tc>
                <a:tc>
                  <a:txBody>
                    <a:bodyPr/>
                    <a:lstStyle/>
                    <a:p>
                      <a:pPr>
                        <a:spcAft>
                          <a:spcPts val="0"/>
                        </a:spcAft>
                      </a:pPr>
                      <a:r>
                        <a:rPr lang="en-GB" sz="1200">
                          <a:effectLst/>
                        </a:rPr>
                        <a:t>Phê duyệt Chương trình mục tiêu quốc gia ứng phó với BĐKH.</a:t>
                      </a:r>
                      <a:endParaRPr lang="en-US" sz="1200">
                        <a:effectLst/>
                        <a:latin typeface="Cambria"/>
                        <a:ea typeface="MS Mincho"/>
                        <a:cs typeface="Times New Roman"/>
                      </a:endParaRPr>
                    </a:p>
                  </a:txBody>
                  <a:tcPr marL="55749" marR="55749" marT="0" marB="0"/>
                </a:tc>
                <a:tc>
                  <a:txBody>
                    <a:bodyPr/>
                    <a:lstStyle/>
                    <a:p>
                      <a:pPr>
                        <a:spcAft>
                          <a:spcPts val="0"/>
                        </a:spcAft>
                      </a:pPr>
                      <a:r>
                        <a:rPr lang="en-GB" sz="1200">
                          <a:effectLst/>
                        </a:rPr>
                        <a:t>Quyết định số 158/2008/QĐ-TTg ngày 02 tháng 12 năm 2008 của Thủ tướng Chính phủ</a:t>
                      </a:r>
                      <a:endParaRPr lang="en-US" sz="1200">
                        <a:effectLst/>
                        <a:latin typeface="Cambria"/>
                        <a:ea typeface="MS Mincho"/>
                        <a:cs typeface="Times New Roman"/>
                      </a:endParaRPr>
                    </a:p>
                  </a:txBody>
                  <a:tcPr marL="55749" marR="55749" marT="0" marB="0"/>
                </a:tc>
              </a:tr>
              <a:tr h="969378">
                <a:tc vMerge="1">
                  <a:txBody>
                    <a:bodyPr/>
                    <a:lstStyle/>
                    <a:p>
                      <a:endParaRPr lang="en-US"/>
                    </a:p>
                  </a:txBody>
                  <a:tcPr/>
                </a:tc>
                <a:tc>
                  <a:txBody>
                    <a:bodyPr/>
                    <a:lstStyle/>
                    <a:p>
                      <a:pPr>
                        <a:spcAft>
                          <a:spcPts val="0"/>
                        </a:spcAft>
                      </a:pPr>
                      <a:r>
                        <a:rPr lang="en-GB" sz="1200">
                          <a:effectLst/>
                        </a:rPr>
                        <a:t>2010</a:t>
                      </a:r>
                      <a:endParaRPr lang="en-US" sz="1200">
                        <a:effectLst/>
                        <a:latin typeface="Cambria"/>
                        <a:ea typeface="MS Mincho"/>
                        <a:cs typeface="Times New Roman"/>
                      </a:endParaRPr>
                    </a:p>
                  </a:txBody>
                  <a:tcPr marL="55749" marR="55749" marT="0" marB="0" anchor="ctr"/>
                </a:tc>
                <a:tc>
                  <a:txBody>
                    <a:bodyPr/>
                    <a:lstStyle/>
                    <a:p>
                      <a:pPr>
                        <a:spcAft>
                          <a:spcPts val="0"/>
                        </a:spcAft>
                      </a:pPr>
                      <a:r>
                        <a:rPr lang="en-GB" sz="1200">
                          <a:effectLst/>
                        </a:rPr>
                        <a:t>Hướng dẫn quản lý, sử dụng kinh phí ngân sách nhà nước thực hiện NTP ứng phó với BĐKH giai đoạn 2009 – 2015.</a:t>
                      </a:r>
                      <a:endParaRPr lang="en-US" sz="1200">
                        <a:effectLst/>
                        <a:latin typeface="Cambria"/>
                        <a:ea typeface="MS Mincho"/>
                        <a:cs typeface="Times New Roman"/>
                      </a:endParaRPr>
                    </a:p>
                  </a:txBody>
                  <a:tcPr marL="55749" marR="55749" marT="0" marB="0"/>
                </a:tc>
                <a:tc>
                  <a:txBody>
                    <a:bodyPr/>
                    <a:lstStyle/>
                    <a:p>
                      <a:pPr>
                        <a:spcAft>
                          <a:spcPts val="0"/>
                        </a:spcAft>
                      </a:pPr>
                      <a:r>
                        <a:rPr lang="en-GB" sz="1200">
                          <a:effectLst/>
                        </a:rPr>
                        <a:t>Thông tư liên tịch của Bộ TN&amp;MT-Bộ Tài chính-Bộ KH&amp;ĐT số 07/2010/TTLB-BTNMT-BTC-BKHĐT ngày 15/03/2010</a:t>
                      </a:r>
                      <a:endParaRPr lang="en-US" sz="1200">
                        <a:effectLst/>
                        <a:latin typeface="Cambria"/>
                        <a:ea typeface="MS Mincho"/>
                        <a:cs typeface="Times New Roman"/>
                      </a:endParaRPr>
                    </a:p>
                  </a:txBody>
                  <a:tcPr marL="55749" marR="55749" marT="0" marB="0"/>
                </a:tc>
              </a:tr>
              <a:tr h="496873">
                <a:tc vMerge="1">
                  <a:txBody>
                    <a:bodyPr/>
                    <a:lstStyle/>
                    <a:p>
                      <a:endParaRPr lang="en-US"/>
                    </a:p>
                  </a:txBody>
                  <a:tcPr/>
                </a:tc>
                <a:tc>
                  <a:txBody>
                    <a:bodyPr/>
                    <a:lstStyle/>
                    <a:p>
                      <a:pPr>
                        <a:spcAft>
                          <a:spcPts val="0"/>
                        </a:spcAft>
                      </a:pPr>
                      <a:r>
                        <a:rPr lang="en-GB" sz="1200">
                          <a:effectLst/>
                        </a:rPr>
                        <a:t>2011</a:t>
                      </a:r>
                      <a:endParaRPr lang="en-US" sz="1200">
                        <a:effectLst/>
                        <a:latin typeface="Cambria"/>
                        <a:ea typeface="MS Mincho"/>
                        <a:cs typeface="Times New Roman"/>
                      </a:endParaRPr>
                    </a:p>
                  </a:txBody>
                  <a:tcPr marL="55749" marR="55749" marT="0" marB="0" anchor="ctr"/>
                </a:tc>
                <a:tc>
                  <a:txBody>
                    <a:bodyPr/>
                    <a:lstStyle/>
                    <a:p>
                      <a:pPr>
                        <a:spcAft>
                          <a:spcPts val="0"/>
                        </a:spcAft>
                      </a:pPr>
                      <a:r>
                        <a:rPr lang="en-GB" sz="1200">
                          <a:effectLst/>
                        </a:rPr>
                        <a:t>Phê </a:t>
                      </a:r>
                      <a:r>
                        <a:rPr lang="en-GB" sz="1200" smtClean="0">
                          <a:effectLst/>
                        </a:rPr>
                        <a:t>duyệt </a:t>
                      </a:r>
                      <a:r>
                        <a:rPr lang="en-GB" sz="1200">
                          <a:effectLst/>
                        </a:rPr>
                        <a:t>Chiến lược quốc gia về biến đổi khí hậu</a:t>
                      </a:r>
                      <a:endParaRPr lang="en-US" sz="1200">
                        <a:effectLst/>
                        <a:latin typeface="Cambria"/>
                        <a:ea typeface="MS Mincho"/>
                        <a:cs typeface="Times New Roman"/>
                      </a:endParaRPr>
                    </a:p>
                  </a:txBody>
                  <a:tcPr marL="55749" marR="55749" marT="0" marB="0"/>
                </a:tc>
                <a:tc>
                  <a:txBody>
                    <a:bodyPr/>
                    <a:lstStyle/>
                    <a:p>
                      <a:pPr>
                        <a:spcAft>
                          <a:spcPts val="0"/>
                        </a:spcAft>
                      </a:pPr>
                      <a:r>
                        <a:rPr lang="en-GB" sz="1200">
                          <a:effectLst/>
                        </a:rPr>
                        <a:t>Quyết định số 2139/QĐ-TTg ngày 05 tháng 12 năm 2011</a:t>
                      </a:r>
                      <a:endParaRPr lang="en-US" sz="1200">
                        <a:effectLst/>
                        <a:latin typeface="Cambria"/>
                        <a:ea typeface="MS Mincho"/>
                        <a:cs typeface="Times New Roman"/>
                      </a:endParaRPr>
                    </a:p>
                  </a:txBody>
                  <a:tcPr marL="55749" marR="55749" marT="0" marB="0"/>
                </a:tc>
              </a:tr>
              <a:tr h="828121">
                <a:tc vMerge="1">
                  <a:txBody>
                    <a:bodyPr/>
                    <a:lstStyle/>
                    <a:p>
                      <a:endParaRPr lang="en-US"/>
                    </a:p>
                  </a:txBody>
                  <a:tcPr/>
                </a:tc>
                <a:tc>
                  <a:txBody>
                    <a:bodyPr/>
                    <a:lstStyle/>
                    <a:p>
                      <a:pPr>
                        <a:spcAft>
                          <a:spcPts val="0"/>
                        </a:spcAft>
                      </a:pPr>
                      <a:r>
                        <a:rPr lang="en-GB" sz="1200">
                          <a:effectLst/>
                        </a:rPr>
                        <a:t>2011</a:t>
                      </a:r>
                      <a:endParaRPr lang="en-US" sz="1200">
                        <a:effectLst/>
                        <a:latin typeface="Cambria"/>
                        <a:ea typeface="MS Mincho"/>
                        <a:cs typeface="Times New Roman"/>
                      </a:endParaRPr>
                    </a:p>
                  </a:txBody>
                  <a:tcPr marL="55749" marR="55749" marT="0" marB="0" anchor="ctr"/>
                </a:tc>
                <a:tc>
                  <a:txBody>
                    <a:bodyPr/>
                    <a:lstStyle/>
                    <a:p>
                      <a:pPr>
                        <a:spcAft>
                          <a:spcPts val="0"/>
                        </a:spcAft>
                      </a:pPr>
                      <a:r>
                        <a:rPr lang="en-GB" sz="1200">
                          <a:effectLst/>
                        </a:rPr>
                        <a:t>  Phê </a:t>
                      </a:r>
                      <a:r>
                        <a:rPr lang="en-GB" sz="1200" smtClean="0">
                          <a:effectLst/>
                        </a:rPr>
                        <a:t>duyệt </a:t>
                      </a:r>
                      <a:r>
                        <a:rPr lang="en-GB" sz="1200">
                          <a:effectLst/>
                        </a:rPr>
                        <a:t>Khung ma trận chính sách chu kỳ 3 năm 2011 thuộc Chương trình hỗ trợ ứng phó với Biến đổi khí hậu (SP-RCC);</a:t>
                      </a:r>
                      <a:endParaRPr lang="en-US" sz="1200">
                        <a:effectLst/>
                        <a:latin typeface="Cambria"/>
                        <a:ea typeface="MS Mincho"/>
                        <a:cs typeface="Times New Roman"/>
                      </a:endParaRPr>
                    </a:p>
                  </a:txBody>
                  <a:tcPr marL="55749" marR="55749" marT="0" marB="0"/>
                </a:tc>
                <a:tc>
                  <a:txBody>
                    <a:bodyPr/>
                    <a:lstStyle/>
                    <a:p>
                      <a:pPr>
                        <a:spcAft>
                          <a:spcPts val="0"/>
                        </a:spcAft>
                      </a:pPr>
                      <a:r>
                        <a:rPr lang="en-GB" sz="1200">
                          <a:effectLst/>
                        </a:rPr>
                        <a:t>Quyết định số 1410/QĐ-TTg ngày 16/8/2011</a:t>
                      </a:r>
                      <a:endParaRPr lang="en-US" sz="1200">
                        <a:effectLst/>
                        <a:latin typeface="Cambria"/>
                        <a:ea typeface="MS Mincho"/>
                        <a:cs typeface="Times New Roman"/>
                      </a:endParaRPr>
                    </a:p>
                  </a:txBody>
                  <a:tcPr marL="55749" marR="55749" marT="0" marB="0"/>
                </a:tc>
              </a:tr>
            </a:tbl>
          </a:graphicData>
        </a:graphic>
      </p:graphicFrame>
      <p:sp>
        <p:nvSpPr>
          <p:cNvPr id="4" name="Rectangle 25"/>
          <p:cNvSpPr>
            <a:spLocks noChangeArrowheads="1"/>
          </p:cNvSpPr>
          <p:nvPr/>
        </p:nvSpPr>
        <p:spPr bwMode="auto">
          <a:xfrm>
            <a:off x="2058988" y="1546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2373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54" name="Line 26"/>
          <p:cNvSpPr>
            <a:spLocks noChangeShapeType="1"/>
          </p:cNvSpPr>
          <p:nvPr/>
        </p:nvSpPr>
        <p:spPr bwMode="auto">
          <a:xfrm>
            <a:off x="1773238" y="5029200"/>
            <a:ext cx="5922962" cy="0"/>
          </a:xfrm>
          <a:prstGeom prst="line">
            <a:avLst/>
          </a:prstGeom>
          <a:ln w="25400">
            <a:solidFill>
              <a:schemeClr val="bg1"/>
            </a:solidFill>
            <a:prstDash val="sysDot"/>
            <a:round/>
            <a:headEnd/>
            <a:tailEnd type="oval" w="med" len="med"/>
          </a:ln>
          <a:extLst/>
        </p:spPr>
        <p:txBody>
          <a:bodyPr wrap="none" anchor="ctr"/>
          <a:lstStyle/>
          <a:p>
            <a:pPr eaLnBrk="1" fontAlgn="auto" hangingPunct="1">
              <a:spcBef>
                <a:spcPts val="0"/>
              </a:spcBef>
              <a:spcAft>
                <a:spcPts val="0"/>
              </a:spcAft>
              <a:defRPr/>
            </a:pPr>
            <a:endParaRPr lang="vi-VN">
              <a:solidFill>
                <a:srgbClr val="FF0000"/>
              </a:solidFill>
              <a:latin typeface="+mn-lt"/>
              <a:ea typeface="ＭＳ Ｐゴシック" charset="-128"/>
              <a:cs typeface="+mn-cs"/>
            </a:endParaRPr>
          </a:p>
        </p:txBody>
      </p:sp>
      <p:cxnSp>
        <p:nvCxnSpPr>
          <p:cNvPr id="3" name="Straight Arrow Connector 2"/>
          <p:cNvCxnSpPr/>
          <p:nvPr/>
        </p:nvCxnSpPr>
        <p:spPr>
          <a:xfrm>
            <a:off x="685800" y="3962400"/>
            <a:ext cx="75311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304800" y="4038600"/>
            <a:ext cx="76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81200" y="3962400"/>
            <a:ext cx="0" cy="68580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6200" y="3276600"/>
            <a:ext cx="1219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err="1">
                <a:solidFill>
                  <a:srgbClr val="FF0000"/>
                </a:solidFill>
                <a:cs typeface="Arial" charset="0"/>
              </a:rPr>
              <a:t>Gia</a:t>
            </a:r>
            <a:r>
              <a:rPr lang="en-US" sz="1000" dirty="0">
                <a:solidFill>
                  <a:srgbClr val="FF0000"/>
                </a:solidFill>
                <a:cs typeface="Arial" charset="0"/>
              </a:rPr>
              <a:t> </a:t>
            </a:r>
            <a:r>
              <a:rPr lang="en-US" sz="1000" dirty="0" err="1">
                <a:solidFill>
                  <a:srgbClr val="FF0000"/>
                </a:solidFill>
                <a:cs typeface="Arial" charset="0"/>
              </a:rPr>
              <a:t>nhập</a:t>
            </a:r>
            <a:r>
              <a:rPr lang="en-US" sz="1000" dirty="0">
                <a:solidFill>
                  <a:srgbClr val="FF0000"/>
                </a:solidFill>
                <a:cs typeface="Arial" charset="0"/>
              </a:rPr>
              <a:t> ASEAN</a:t>
            </a:r>
            <a:endParaRPr lang="vi-VN" sz="1000" dirty="0">
              <a:solidFill>
                <a:srgbClr val="FF0000"/>
              </a:solidFill>
              <a:cs typeface="Arial" charset="0"/>
            </a:endParaRPr>
          </a:p>
        </p:txBody>
      </p:sp>
      <p:sp>
        <p:nvSpPr>
          <p:cNvPr id="46" name="Rectangle 45"/>
          <p:cNvSpPr/>
          <p:nvPr/>
        </p:nvSpPr>
        <p:spPr>
          <a:xfrm>
            <a:off x="1371600" y="47244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0000"/>
                </a:solidFill>
                <a:latin typeface="Calibri" charset="0"/>
                <a:ea typeface="ＭＳ Ｐゴシック" charset="0"/>
                <a:cs typeface="Arial" charset="0"/>
              </a:rPr>
              <a:t>Ký HĐTM Việt-Mỹ</a:t>
            </a:r>
            <a:endParaRPr lang="vi-VN" sz="1000">
              <a:solidFill>
                <a:srgbClr val="FF0000"/>
              </a:solidFill>
              <a:latin typeface="Arial" charset="0"/>
              <a:ea typeface="ＭＳ Ｐゴシック" charset="0"/>
              <a:cs typeface="Arial" charset="0"/>
            </a:endParaRPr>
          </a:p>
        </p:txBody>
      </p:sp>
      <p:sp>
        <p:nvSpPr>
          <p:cNvPr id="47" name="Rectangle 46"/>
          <p:cNvSpPr/>
          <p:nvPr/>
        </p:nvSpPr>
        <p:spPr>
          <a:xfrm>
            <a:off x="1905000" y="29718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err="1">
                <a:solidFill>
                  <a:srgbClr val="FF0000"/>
                </a:solidFill>
                <a:cs typeface="Arial" charset="0"/>
              </a:rPr>
              <a:t>Ký</a:t>
            </a:r>
            <a:r>
              <a:rPr lang="en-US" sz="1000" dirty="0">
                <a:solidFill>
                  <a:srgbClr val="FF0000"/>
                </a:solidFill>
                <a:cs typeface="Arial" charset="0"/>
              </a:rPr>
              <a:t>  HĐ ASEAN-Trung </a:t>
            </a:r>
            <a:r>
              <a:rPr lang="en-US" sz="1000" dirty="0" err="1">
                <a:solidFill>
                  <a:srgbClr val="FF0000"/>
                </a:solidFill>
                <a:cs typeface="Arial" charset="0"/>
              </a:rPr>
              <a:t>Quốc</a:t>
            </a:r>
            <a:endParaRPr lang="vi-VN" sz="1000" dirty="0">
              <a:solidFill>
                <a:srgbClr val="FF0000"/>
              </a:solidFill>
              <a:cs typeface="Arial" charset="0"/>
            </a:endParaRPr>
          </a:p>
        </p:txBody>
      </p:sp>
      <p:sp>
        <p:nvSpPr>
          <p:cNvPr id="48" name="Rectangle 47"/>
          <p:cNvSpPr/>
          <p:nvPr/>
        </p:nvSpPr>
        <p:spPr>
          <a:xfrm>
            <a:off x="2592388" y="502285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0000"/>
                </a:solidFill>
                <a:latin typeface="Calibri" charset="0"/>
                <a:ea typeface="ＭＳ Ｐゴシック" charset="0"/>
                <a:cs typeface="Arial" charset="0"/>
              </a:rPr>
              <a:t>Ký HĐ ASEAN-Hàn Quốc</a:t>
            </a:r>
            <a:endParaRPr lang="vi-VN" sz="1000">
              <a:solidFill>
                <a:srgbClr val="FF0000"/>
              </a:solidFill>
              <a:latin typeface="Arial" charset="0"/>
              <a:ea typeface="ＭＳ Ｐゴシック" charset="0"/>
              <a:cs typeface="Arial" charset="0"/>
            </a:endParaRPr>
          </a:p>
        </p:txBody>
      </p:sp>
      <p:sp>
        <p:nvSpPr>
          <p:cNvPr id="50" name="Rectangle 49"/>
          <p:cNvSpPr/>
          <p:nvPr/>
        </p:nvSpPr>
        <p:spPr>
          <a:xfrm>
            <a:off x="3643313" y="54864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err="1">
                <a:solidFill>
                  <a:srgbClr val="FF0000"/>
                </a:solidFill>
                <a:cs typeface="Arial" charset="0"/>
              </a:rPr>
              <a:t>Ký</a:t>
            </a:r>
            <a:r>
              <a:rPr lang="en-US" sz="1000" dirty="0">
                <a:solidFill>
                  <a:srgbClr val="FF0000"/>
                </a:solidFill>
                <a:cs typeface="Arial" charset="0"/>
              </a:rPr>
              <a:t> HĐ ASEAN-</a:t>
            </a:r>
            <a:r>
              <a:rPr lang="en-US" sz="1000" dirty="0" err="1">
                <a:solidFill>
                  <a:srgbClr val="FF0000"/>
                </a:solidFill>
                <a:cs typeface="Arial" charset="0"/>
              </a:rPr>
              <a:t>Nhật</a:t>
            </a:r>
            <a:r>
              <a:rPr lang="en-US" sz="1000" dirty="0">
                <a:solidFill>
                  <a:srgbClr val="FF0000"/>
                </a:solidFill>
                <a:cs typeface="Arial" charset="0"/>
              </a:rPr>
              <a:t> </a:t>
            </a:r>
            <a:r>
              <a:rPr lang="en-US" sz="1000" dirty="0" err="1">
                <a:solidFill>
                  <a:srgbClr val="FF0000"/>
                </a:solidFill>
                <a:cs typeface="Arial" charset="0"/>
              </a:rPr>
              <a:t>Bản</a:t>
            </a:r>
            <a:endParaRPr lang="vi-VN" sz="1000" dirty="0">
              <a:solidFill>
                <a:srgbClr val="FF0000"/>
              </a:solidFill>
              <a:cs typeface="Arial" charset="0"/>
            </a:endParaRPr>
          </a:p>
        </p:txBody>
      </p:sp>
      <p:pic>
        <p:nvPicPr>
          <p:cNvPr id="286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5095875"/>
            <a:ext cx="9715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333625"/>
            <a:ext cx="762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925" y="5376863"/>
            <a:ext cx="91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traight Connector 60"/>
          <p:cNvCxnSpPr/>
          <p:nvPr/>
        </p:nvCxnSpPr>
        <p:spPr>
          <a:xfrm>
            <a:off x="2514600" y="3352800"/>
            <a:ext cx="0" cy="61118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200400" y="3963988"/>
            <a:ext cx="0" cy="100647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57600" y="3124200"/>
            <a:ext cx="0" cy="839788"/>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14800" y="3962400"/>
            <a:ext cx="14288" cy="1447800"/>
          </a:xfrm>
          <a:prstGeom prst="line">
            <a:avLst/>
          </a:prstGeom>
          <a:ln w="254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181600" y="2733675"/>
            <a:ext cx="0" cy="1230313"/>
          </a:xfrm>
          <a:prstGeom prst="line">
            <a:avLst/>
          </a:prstGeom>
          <a:ln w="254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048000" y="28194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err="1">
                <a:solidFill>
                  <a:srgbClr val="FF0000"/>
                </a:solidFill>
                <a:cs typeface="Arial" charset="0"/>
              </a:rPr>
              <a:t>Gia</a:t>
            </a:r>
            <a:r>
              <a:rPr lang="en-US" sz="1000" dirty="0">
                <a:solidFill>
                  <a:srgbClr val="FF0000"/>
                </a:solidFill>
                <a:cs typeface="Arial" charset="0"/>
              </a:rPr>
              <a:t> </a:t>
            </a:r>
            <a:r>
              <a:rPr lang="en-US" sz="1000" dirty="0" err="1">
                <a:solidFill>
                  <a:srgbClr val="FF0000"/>
                </a:solidFill>
                <a:cs typeface="Arial" charset="0"/>
              </a:rPr>
              <a:t>nhập</a:t>
            </a:r>
            <a:r>
              <a:rPr lang="en-US" sz="1000" dirty="0">
                <a:solidFill>
                  <a:srgbClr val="FF0000"/>
                </a:solidFill>
                <a:cs typeface="Arial" charset="0"/>
              </a:rPr>
              <a:t> WTO</a:t>
            </a:r>
            <a:endParaRPr lang="vi-VN" sz="1000" dirty="0">
              <a:solidFill>
                <a:srgbClr val="FF0000"/>
              </a:solidFill>
              <a:cs typeface="Arial" charset="0"/>
            </a:endParaRPr>
          </a:p>
        </p:txBody>
      </p:sp>
      <p:pic>
        <p:nvPicPr>
          <p:cNvPr id="2869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2133600"/>
            <a:ext cx="838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184785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4438" y="4983163"/>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25" y="49276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p:cNvSpPr/>
          <p:nvPr/>
        </p:nvSpPr>
        <p:spPr>
          <a:xfrm>
            <a:off x="4481513" y="2362200"/>
            <a:ext cx="1447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0000"/>
                </a:solidFill>
                <a:latin typeface="Calibri" charset="0"/>
                <a:ea typeface="ＭＳ Ｐゴシック" charset="0"/>
                <a:cs typeface="Arial" charset="0"/>
              </a:rPr>
              <a:t>Ký HĐ FTA Việt Nam – Nhật Bản</a:t>
            </a:r>
            <a:endParaRPr lang="vi-VN" sz="1000">
              <a:solidFill>
                <a:srgbClr val="FF0000"/>
              </a:solidFill>
              <a:latin typeface="Arial" charset="0"/>
              <a:ea typeface="ＭＳ Ｐゴシック" charset="0"/>
              <a:cs typeface="Arial" charset="0"/>
            </a:endParaRPr>
          </a:p>
        </p:txBody>
      </p:sp>
      <p:pic>
        <p:nvPicPr>
          <p:cNvPr id="2869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56600" y="3556000"/>
            <a:ext cx="711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8" name="Group 4"/>
          <p:cNvGrpSpPr>
            <a:grpSpLocks/>
          </p:cNvGrpSpPr>
          <p:nvPr/>
        </p:nvGrpSpPr>
        <p:grpSpPr bwMode="auto">
          <a:xfrm>
            <a:off x="7177088" y="2819400"/>
            <a:ext cx="1277937" cy="990600"/>
            <a:chOff x="7062384" y="2693158"/>
            <a:chExt cx="1277938" cy="990600"/>
          </a:xfrm>
        </p:grpSpPr>
        <p:pic>
          <p:nvPicPr>
            <p:cNvPr id="287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2384" y="2693158"/>
              <a:ext cx="12779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a:xfrm>
              <a:off x="7408459" y="3001133"/>
              <a:ext cx="533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rgbClr val="FF0000"/>
                  </a:solidFill>
                  <a:cs typeface="Arial" charset="0"/>
                </a:rPr>
                <a:t>VN-EU</a:t>
              </a:r>
              <a:endParaRPr lang="vi-VN" sz="1000" dirty="0">
                <a:solidFill>
                  <a:srgbClr val="FF0000"/>
                </a:solidFill>
                <a:cs typeface="Arial" charset="0"/>
              </a:endParaRPr>
            </a:p>
          </p:txBody>
        </p:sp>
      </p:grpSp>
      <p:grpSp>
        <p:nvGrpSpPr>
          <p:cNvPr id="28699" name="Group 1"/>
          <p:cNvGrpSpPr>
            <a:grpSpLocks/>
          </p:cNvGrpSpPr>
          <p:nvPr/>
        </p:nvGrpSpPr>
        <p:grpSpPr bwMode="auto">
          <a:xfrm>
            <a:off x="7262813" y="4076700"/>
            <a:ext cx="1231900" cy="1143000"/>
            <a:chOff x="5943600" y="4114800"/>
            <a:chExt cx="1231900" cy="1143000"/>
          </a:xfrm>
        </p:grpSpPr>
        <p:pic>
          <p:nvPicPr>
            <p:cNvPr id="28736"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114800"/>
              <a:ext cx="1231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52"/>
            <p:cNvSpPr/>
            <p:nvPr/>
          </p:nvSpPr>
          <p:spPr>
            <a:xfrm>
              <a:off x="6248400" y="4495800"/>
              <a:ext cx="609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rgbClr val="FF0000"/>
                  </a:solidFill>
                  <a:cs typeface="Arial" charset="0"/>
                </a:rPr>
                <a:t>EFTA</a:t>
              </a:r>
              <a:endParaRPr lang="vi-VN" sz="1000" dirty="0">
                <a:solidFill>
                  <a:srgbClr val="FF0000"/>
                </a:solidFill>
                <a:cs typeface="Arial" charset="0"/>
              </a:endParaRPr>
            </a:p>
          </p:txBody>
        </p:sp>
      </p:grpSp>
      <p:cxnSp>
        <p:nvCxnSpPr>
          <p:cNvPr id="49" name="Straight Connector 48"/>
          <p:cNvCxnSpPr/>
          <p:nvPr/>
        </p:nvCxnSpPr>
        <p:spPr>
          <a:xfrm>
            <a:off x="1524000" y="3517900"/>
            <a:ext cx="0" cy="44608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8701" name="AutoShape 46" descr="data:image/jpg;base64,/9j/4AAQSkZJRgABAQAAAQABAAD/2wBDAAkGBwgHBgkIBwgKCgkLDRYPDQwMDRsUFRAWIB0iIiAdHx8kKDQsJCYxJx8fLT0tMTU3Ojo6Iys/RD84QzQ5Ojf/2wBDAQoKCg0MDRoPDxo3JR8lNzc3Nzc3Nzc3Nzc3Nzc3Nzc3Nzc3Nzc3Nzc3Nzc3Nzc3Nzc3Nzc3Nzc3Nzc3Nzc3Nzf/wAARCABOAFYDASIAAhEBAxEB/8QAGwAAAgMBAQEAAAAAAAAAAAAAAAUDBAYCBwH/xAA2EAABAwMCBAMFCAEFAAAAAAABAgMEAAUREiEGEzFBI1FhFCJxodEVMkJSYoGRsYIzU3LBwv/EABoBAAIDAQEAAAAAAAAAAAAAAAMEAAUGAgH/xAAwEQABAwIEAwYFBQAAAAAAAAABAAIDBBEFITFBEiJRE2GRodHhFHGBwfAGFTJSsf/aAAwDAQACEQMRAD8A9xoooqKIrh5xLTanFnCUjJJrus9eZvOc5DZ8NB94+ZpHEK1lHCZDrsOpRYYjK6wXAujnt3POeWdtH6frWhbcS4hK0HKVDIIrG01ss7kr5Dp8NR90nsazeD4u4TGOc5OOvQ+hT1TTDh4mDRaCivgOa+1slWIoooqKIoooqKIooqvNkoisKdX26DzPlXEj2xtL3GwC9AJNgql5nezt8po+KsdR+EVnatiPMnOKd5aiVHJUdhUj1vbiI5k+bHjI/Ur64rEVcdbik3HHGeHb5fVWjHQ0zOZwvuqFFRSLzw/HyPbJEkj/AGWtv5OKoO8UWwf6MGWr1W6lP9A0xH+kcWeLiO3zKVkxygYbGT7rbWad7Q3ynT4qB1/MKZ15k1xYw08lxqG+hSTkHng/+RW5s94au0BMuMgkdFo1DUhXka1VLS19NABWMsRle4N/DdICtpKiS0Dr92n+ppRVX7QjpXodKmleTicfPpVhK0qAKSCD0INEZNHJcNcDZFLSNQuqKKKIvEUnvl4tlqCXJy0qdAy20kalH4Dt8TUV3uM91xUGxM8yQNnZC9m2P37q9N8UqicCtOOF+7zXpLyzlQQdIJ9Sdz8qZjghIvOcumpPok5p5ieGnbc9ToPVIbtxtcZZUiHphtead1n/AC7ftWbWt2S4VrWt5w9VKJUT+9evw+H7REHg29jI/EtOs/yc0zQ2hsYQlKR5JGKsGYlDCLRR/nmq1+FVE5vNL+eS8O9mkEZ9nex56DXCkKR99JT/AMhivddq+KSlQwoBQ8iM10MZP9PP2XBwEbSeXuvCaccMXtyy3AOHKozmEvIHceY9R9RXpsuw2mXnn2+OSfxBASf5GDWeuXAMRwFVukOML7Ic99P1Hzo37lTztLJQQCgnCaqneJIiCR9FrMR5sZKhpdZcSFJI3BB7ik0pp+1PBcdZLKjsDuPgaW8Muz+H5CbTeEERnVYjPg5RqP4c9s9gcb/GtPdkpVb3s42TkfGsjjNA3gdIw8zRdrh3LTUFUZAOIW2IOy6gTUTGdSRhQ2UnyNFZyFKXEcK0HqnBFFVNJj8JhHbnm3T0lG7i5NFqm20NpCUJCUjoAKT8XXsWOzrkJUgSHCGo4WQAVnoTnsNyfhTuls2yxJ1yjzpiVPGOhSW2l4LYKuqtONzjatGUvAY2yAyDIbde5YfgziyeriV60Xe4tTUOZSw+3p0lQ3GCkDYj5gVzceIJo42uFuk8QLtkBoZQrloIB0pONx3yafXjh/hybOZmrf8AZH433VRVJRuFHBI0ncEH+Knas1jTfpN7LxXIcIacS6QWwpQSAMEddh3715wPsrQ1+HmQyBtiW2tYZO6jbMdyznD3FdzEq+hyX9qwYMZbzUgthGSnoNgNjv8AxtVGycQXu5sLkyrrdk6nClKYVtS6gf5Y9elejh22cpbIVGDbiU60AABQWdKcj16VnI/C1lgpC4F5uUNmTlaUsTdKFADqNuw7k1CxyjMQoncZLA0m1sgdMjtYXPQKhxNdr1Cu1n4dhXJSXpASXZq2k6l6lkDbGBjHbrtWmttpucWW29K4gky2kg6mVsNpCsjzAz6/tS+fYbDdYsVmVOfdeipBblGR42CrbKsb7kdsjamVu4eEGWiQLtdpGjPhyJZWg5GNxjepwkHNAkqad8AbGQCAb8ozJOt9vsmz7Lb7SmnkJW2oYUlQyDSy9PhmKmMFFSldSTk6R51cnz24je/vOEe6ikDTUi4yiepJypR6JFUWL13L8JDm92VhsPdL00Iv2rsgFLaoftS1leyEjr60VoIsZEZlLTfQdT5nzoo1FhEMUDWytBduvJalznktNgpqKKKuEsl79nhP83W0fFUVrwojJIA/6/vzqVVujLbW2tvUhawtQJ2JAAHyAqy4sNp1EHHpVJ26sNfeQ4fgB9a5kqBH/Jy5bC06BQjh+3BOnkrI0aDl1W4wAB1/SKmctcVxptpSFcpvXpQFkD3gQfkT8Kr/AG2lxWllkk9PfVj61KBcJKch1llJ/KCT86TOLRuPCwlx6D3siCjDcyAFFIs9sS2oyAoJI3K3Tucgk9epwMn0riRdlL8KC2pSumoj+hVhFnaUrXJdceX5qOKutMNMp0tISgegocvx9TkT2bfF3oF2xsEWYFz4BJ49oefXzZqiM7kZyo/SnLDLbDYQ0kJSOwqSii0lBBSjkGZ1J1KkkzpNUUUUU6hL/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solidFill>
                <a:srgbClr val="FF0000"/>
              </a:solidFill>
              <a:cs typeface="Arial" charset="0"/>
            </a:endParaRPr>
          </a:p>
        </p:txBody>
      </p:sp>
      <p:sp>
        <p:nvSpPr>
          <p:cNvPr id="28702" name="AutoShape 48" descr="data:image/jpg;base64,/9j/4AAQSkZJRgABAQAAAQABAAD/2wBDAAkGBwgHBgkIBwgKCgkLDRYPDQwMDRsUFRAWIB0iIiAdHx8kKDQsJCYxJx8fLT0tMTU3Ojo6Iys/RD84QzQ5Ojf/2wBDAQoKCg0MDRoPDxo3JR8lNzc3Nzc3Nzc3Nzc3Nzc3Nzc3Nzc3Nzc3Nzc3Nzc3Nzc3Nzc3Nzc3Nzc3Nzc3Nzc3Nzf/wAARCABOAFYDASIAAhEBAxEB/8QAGwAAAgMBAQEAAAAAAAAAAAAAAAUDBAYCBwH/xAA2EAABAwMCBAMFCAEFAAAAAAABAgMEAAUREiEGEzFBI1FhFCJxodEVMkJSYoGRsYIzU3LBwv/EABoBAAIDAQEAAAAAAAAAAAAAAAMEAAUGAgH/xAAwEQABAwIEAwYFBQAAAAAAAAABAAIDBBEFITFBEiJRE2GRodHhFHGBwfAGFTJSsf/aAAwDAQACEQMRAD8A9xoooqKIrh5xLTanFnCUjJJrus9eZvOc5DZ8NB94+ZpHEK1lHCZDrsOpRYYjK6wXAujnt3POeWdtH6frWhbcS4hK0HKVDIIrG01ss7kr5Dp8NR90nsazeD4u4TGOc5OOvQ+hT1TTDh4mDRaCivgOa+1slWIoooqKIoooqKIooqvNkoisKdX26DzPlXEj2xtL3GwC9AJNgql5nezt8po+KsdR+EVnatiPMnOKd5aiVHJUdhUj1vbiI5k+bHjI/Ur64rEVcdbik3HHGeHb5fVWjHQ0zOZwvuqFFRSLzw/HyPbJEkj/AGWtv5OKoO8UWwf6MGWr1W6lP9A0xH+kcWeLiO3zKVkxygYbGT7rbWad7Q3ynT4qB1/MKZ15k1xYw08lxqG+hSTkHng/+RW5s94au0BMuMgkdFo1DUhXka1VLS19NABWMsRle4N/DdICtpKiS0Dr92n+ppRVX7QjpXodKmleTicfPpVhK0qAKSCD0INEZNHJcNcDZFLSNQuqKKKIvEUnvl4tlqCXJy0qdAy20kalH4Dt8TUV3uM91xUGxM8yQNnZC9m2P37q9N8UqicCtOOF+7zXpLyzlQQdIJ9Sdz8qZjghIvOcumpPok5p5ieGnbc9ToPVIbtxtcZZUiHphtead1n/AC7ftWbWt2S4VrWt5w9VKJUT+9evw+H7REHg29jI/EtOs/yc0zQ2hsYQlKR5JGKsGYlDCLRR/nmq1+FVE5vNL+eS8O9mkEZ9nex56DXCkKR99JT/AMhivddq+KSlQwoBQ8iM10MZP9PP2XBwEbSeXuvCaccMXtyy3AOHKozmEvIHceY9R9RXpsuw2mXnn2+OSfxBASf5GDWeuXAMRwFVukOML7Ic99P1Hzo37lTztLJQQCgnCaqneJIiCR9FrMR5sZKhpdZcSFJI3BB7ik0pp+1PBcdZLKjsDuPgaW8Muz+H5CbTeEERnVYjPg5RqP4c9s9gcb/GtPdkpVb3s42TkfGsjjNA3gdIw8zRdrh3LTUFUZAOIW2IOy6gTUTGdSRhQ2UnyNFZyFKXEcK0HqnBFFVNJj8JhHbnm3T0lG7i5NFqm20NpCUJCUjoAKT8XXsWOzrkJUgSHCGo4WQAVnoTnsNyfhTuls2yxJ1yjzpiVPGOhSW2l4LYKuqtONzjatGUvAY2yAyDIbde5YfgziyeriV60Xe4tTUOZSw+3p0lQ3GCkDYj5gVzceIJo42uFuk8QLtkBoZQrloIB0pONx3yafXjh/hybOZmrf8AZH433VRVJRuFHBI0ncEH+Knas1jTfpN7LxXIcIacS6QWwpQSAMEddh3715wPsrQ1+HmQyBtiW2tYZO6jbMdyznD3FdzEq+hyX9qwYMZbzUgthGSnoNgNjv8AxtVGycQXu5sLkyrrdk6nClKYVtS6gf5Y9elejh22cpbIVGDbiU60AABQWdKcj16VnI/C1lgpC4F5uUNmTlaUsTdKFADqNuw7k1CxyjMQoncZLA0m1sgdMjtYXPQKhxNdr1Cu1n4dhXJSXpASXZq2k6l6lkDbGBjHbrtWmttpucWW29K4gky2kg6mVsNpCsjzAz6/tS+fYbDdYsVmVOfdeipBblGR42CrbKsb7kdsjamVu4eEGWiQLtdpGjPhyJZWg5GNxjepwkHNAkqad8AbGQCAb8ozJOt9vsmz7Lb7SmnkJW2oYUlQyDSy9PhmKmMFFSldSTk6R51cnz24je/vOEe6ikDTUi4yiepJypR6JFUWL13L8JDm92VhsPdL00Iv2rsgFLaoftS1leyEjr60VoIsZEZlLTfQdT5nzoo1FhEMUDWytBduvJalznktNgpqKKKuEsl79nhP83W0fFUVrwojJIA/6/vzqVVujLbW2tvUhawtQJ2JAAHyAqy4sNp1EHHpVJ26sNfeQ4fgB9a5kqBH/Jy5bC06BQjh+3BOnkrI0aDl1W4wAB1/SKmctcVxptpSFcpvXpQFkD3gQfkT8Kr/AG2lxWllkk9PfVj61KBcJKch1llJ/KCT86TOLRuPCwlx6D3siCjDcyAFFIs9sS2oyAoJI3K3Tucgk9epwMn0riRdlL8KC2pSumoj+hVhFnaUrXJdceX5qOKutMNMp0tISgegocvx9TkT2bfF3oF2xsEWYFz4BJ49oefXzZqiM7kZyo/SnLDLbDYQ0kJSOwqSii0lBBSjkGZ1J1KkkzpNUUUUU6hL/9k="/>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solidFill>
                <a:srgbClr val="FF0000"/>
              </a:solidFill>
              <a:cs typeface="Arial" charset="0"/>
            </a:endParaRPr>
          </a:p>
        </p:txBody>
      </p:sp>
      <p:sp>
        <p:nvSpPr>
          <p:cNvPr id="28703" name="AutoShape 50" descr="data:image/jpg;base64,/9j/4AAQSkZJRgABAQAAAQABAAD/2wBDAAkGBwgHBgkIBwgKCgkLDRYPDQwMDRsUFRAWIB0iIiAdHx8kKDQsJCYxJx8fLT0tMTU3Ojo6Iys/RD84QzQ5Ojf/2wBDAQoKCg0MDRoPDxo3JR8lNzc3Nzc3Nzc3Nzc3Nzc3Nzc3Nzc3Nzc3Nzc3Nzc3Nzc3Nzc3Nzc3Nzc3Nzc3Nzc3Nzf/wAARCABOAFYDASIAAhEBAxEB/8QAGwAAAgMBAQEAAAAAAAAAAAAAAAUDBAYCBwH/xAA2EAABAwMCBAMFCAEFAAAAAAABAgMEAAUREiEGEzFBI1FhFCJxodEVMkJSYoGRsYIzU3LBwv/EABoBAAIDAQEAAAAAAAAAAAAAAAMEAAUGAgH/xAAwEQABAwIEAwYFBQAAAAAAAAABAAIDBBEFITFBEiJRE2GRodHhFHGBwfAGFTJSsf/aAAwDAQACEQMRAD8A9xoooqKIrh5xLTanFnCUjJJrus9eZvOc5DZ8NB94+ZpHEK1lHCZDrsOpRYYjK6wXAujnt3POeWdtH6frWhbcS4hK0HKVDIIrG01ss7kr5Dp8NR90nsazeD4u4TGOc5OOvQ+hT1TTDh4mDRaCivgOa+1slWIoooqKIoooqKIooqvNkoisKdX26DzPlXEj2xtL3GwC9AJNgql5nezt8po+KsdR+EVnatiPMnOKd5aiVHJUdhUj1vbiI5k+bHjI/Ur64rEVcdbik3HHGeHb5fVWjHQ0zOZwvuqFFRSLzw/HyPbJEkj/AGWtv5OKoO8UWwf6MGWr1W6lP9A0xH+kcWeLiO3zKVkxygYbGT7rbWad7Q3ynT4qB1/MKZ15k1xYw08lxqG+hSTkHng/+RW5s94au0BMuMgkdFo1DUhXka1VLS19NABWMsRle4N/DdICtpKiS0Dr92n+ppRVX7QjpXodKmleTicfPpVhK0qAKSCD0INEZNHJcNcDZFLSNQuqKKKIvEUnvl4tlqCXJy0qdAy20kalH4Dt8TUV3uM91xUGxM8yQNnZC9m2P37q9N8UqicCtOOF+7zXpLyzlQQdIJ9Sdz8qZjghIvOcumpPok5p5ieGnbc9ToPVIbtxtcZZUiHphtead1n/AC7ftWbWt2S4VrWt5w9VKJUT+9evw+H7REHg29jI/EtOs/yc0zQ2hsYQlKR5JGKsGYlDCLRR/nmq1+FVE5vNL+eS8O9mkEZ9nex56DXCkKR99JT/AMhivddq+KSlQwoBQ8iM10MZP9PP2XBwEbSeXuvCaccMXtyy3AOHKozmEvIHceY9R9RXpsuw2mXnn2+OSfxBASf5GDWeuXAMRwFVukOML7Ic99P1Hzo37lTztLJQQCgnCaqneJIiCR9FrMR5sZKhpdZcSFJI3BB7ik0pp+1PBcdZLKjsDuPgaW8Muz+H5CbTeEERnVYjPg5RqP4c9s9gcb/GtPdkpVb3s42TkfGsjjNA3gdIw8zRdrh3LTUFUZAOIW2IOy6gTUTGdSRhQ2UnyNFZyFKXEcK0HqnBFFVNJj8JhHbnm3T0lG7i5NFqm20NpCUJCUjoAKT8XXsWOzrkJUgSHCGo4WQAVnoTnsNyfhTuls2yxJ1yjzpiVPGOhSW2l4LYKuqtONzjatGUvAY2yAyDIbde5YfgziyeriV60Xe4tTUOZSw+3p0lQ3GCkDYj5gVzceIJo42uFuk8QLtkBoZQrloIB0pONx3yafXjh/hybOZmrf8AZH433VRVJRuFHBI0ncEH+Knas1jTfpN7LxXIcIacS6QWwpQSAMEddh3715wPsrQ1+HmQyBtiW2tYZO6jbMdyznD3FdzEq+hyX9qwYMZbzUgthGSnoNgNjv8AxtVGycQXu5sLkyrrdk6nClKYVtS6gf5Y9elejh22cpbIVGDbiU60AABQWdKcj16VnI/C1lgpC4F5uUNmTlaUsTdKFADqNuw7k1CxyjMQoncZLA0m1sgdMjtYXPQKhxNdr1Cu1n4dhXJSXpASXZq2k6l6lkDbGBjHbrtWmttpucWW29K4gky2kg6mVsNpCsjzAz6/tS+fYbDdYsVmVOfdeipBblGR42CrbKsb7kdsjamVu4eEGWiQLtdpGjPhyJZWg5GNxjepwkHNAkqad8AbGQCAb8ozJOt9vsmz7Lb7SmnkJW2oYUlQyDSy9PhmKmMFFSldSTk6R51cnz24je/vOEe6ikDTUi4yiepJypR6JFUWL13L8JDm92VhsPdL00Iv2rsgFLaoftS1leyEjr60VoIsZEZlLTfQdT5nzoo1FhEMUDWytBduvJalznktNgpqKKKuEsl79nhP83W0fFUVrwojJIA/6/vzqVVujLbW2tvUhawtQJ2JAAHyAqy4sNp1EHHpVJ26sNfeQ4fgB9a5kqBH/Jy5bC06BQjh+3BOnkrI0aDl1W4wAB1/SKmctcVxptpSFcpvXpQFkD3gQfkT8Kr/AG2lxWllkk9PfVj61KBcJKch1llJ/KCT86TOLRuPCwlx6D3siCjDcyAFFIs9sS2oyAoJI3K3Tucgk9epwMn0riRdlL8KC2pSumoj+hVhFnaUrXJdceX5qOKutMNMp0tISgegocvx9TkT2bfF3oF2xsEWYFz4BJ49oefXzZqiM7kZyo/SnLDLbDYQ0kJSOwqSii0lBBSjkGZ1J1KkkzpNUUUUU6hL/9k="/>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solidFill>
                <a:srgbClr val="FF0000"/>
              </a:solidFill>
              <a:cs typeface="Arial" charset="0"/>
            </a:endParaRPr>
          </a:p>
        </p:txBody>
      </p:sp>
      <p:pic>
        <p:nvPicPr>
          <p:cNvPr id="28704" name="Picture 52" descr="http://t3.gstatic.com/images?q=tbn:ANd9GcQooyfIfp1ZjoC1XZvDzeYnlUuX6MuvpXHLotoswH1FEN6GgKM&amp;t=1&amp;usg=__nyWDjGiRcDWdyOXCQ618FObnGW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2643188"/>
            <a:ext cx="8382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53"/>
          <p:cNvSpPr/>
          <p:nvPr/>
        </p:nvSpPr>
        <p:spPr>
          <a:xfrm>
            <a:off x="990600" y="30480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err="1">
                <a:solidFill>
                  <a:srgbClr val="FF0000"/>
                </a:solidFill>
                <a:cs typeface="Arial" charset="0"/>
              </a:rPr>
              <a:t>Gia</a:t>
            </a:r>
            <a:r>
              <a:rPr lang="en-US" sz="1000" dirty="0">
                <a:solidFill>
                  <a:srgbClr val="FF0000"/>
                </a:solidFill>
                <a:cs typeface="Arial" charset="0"/>
              </a:rPr>
              <a:t> </a:t>
            </a:r>
            <a:r>
              <a:rPr lang="en-US" sz="1000" dirty="0" err="1">
                <a:solidFill>
                  <a:srgbClr val="FF0000"/>
                </a:solidFill>
                <a:cs typeface="Arial" charset="0"/>
              </a:rPr>
              <a:t>nhập</a:t>
            </a:r>
            <a:r>
              <a:rPr lang="en-US" sz="1000" dirty="0">
                <a:solidFill>
                  <a:srgbClr val="FF0000"/>
                </a:solidFill>
                <a:cs typeface="Arial" charset="0"/>
              </a:rPr>
              <a:t> APEC</a:t>
            </a:r>
            <a:endParaRPr lang="vi-VN" sz="1000" dirty="0">
              <a:solidFill>
                <a:srgbClr val="FF0000"/>
              </a:solidFill>
              <a:cs typeface="Arial" charset="0"/>
            </a:endParaRPr>
          </a:p>
        </p:txBody>
      </p:sp>
      <p:cxnSp>
        <p:nvCxnSpPr>
          <p:cNvPr id="55" name="Straight Connector 54"/>
          <p:cNvCxnSpPr/>
          <p:nvPr/>
        </p:nvCxnSpPr>
        <p:spPr>
          <a:xfrm>
            <a:off x="6553200" y="2333625"/>
            <a:ext cx="0" cy="16367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715000" y="20574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0000"/>
                </a:solidFill>
                <a:latin typeface="Calibri" charset="0"/>
                <a:ea typeface="ＭＳ Ｐゴシック" charset="0"/>
                <a:cs typeface="Arial" charset="0"/>
              </a:rPr>
              <a:t>Tham gia đàm phán  HĐ TPP</a:t>
            </a:r>
            <a:endParaRPr lang="vi-VN" sz="1000">
              <a:solidFill>
                <a:srgbClr val="FF0000"/>
              </a:solidFill>
              <a:latin typeface="Arial" charset="0"/>
              <a:ea typeface="ＭＳ Ｐゴシック" charset="0"/>
              <a:cs typeface="Arial" charset="0"/>
            </a:endParaRPr>
          </a:p>
        </p:txBody>
      </p:sp>
      <p:grpSp>
        <p:nvGrpSpPr>
          <p:cNvPr id="28708" name="Group 73"/>
          <p:cNvGrpSpPr>
            <a:grpSpLocks/>
          </p:cNvGrpSpPr>
          <p:nvPr/>
        </p:nvGrpSpPr>
        <p:grpSpPr bwMode="auto">
          <a:xfrm>
            <a:off x="7567613" y="1936750"/>
            <a:ext cx="1355725" cy="1035050"/>
            <a:chOff x="6492105" y="3005299"/>
            <a:chExt cx="1728812" cy="1340097"/>
          </a:xfrm>
        </p:grpSpPr>
        <p:pic>
          <p:nvPicPr>
            <p:cNvPr id="2873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2105" y="3005299"/>
              <a:ext cx="1728812" cy="134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75"/>
            <p:cNvSpPr/>
            <p:nvPr/>
          </p:nvSpPr>
          <p:spPr>
            <a:xfrm>
              <a:off x="7006295" y="3447203"/>
              <a:ext cx="807723" cy="228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rgbClr val="FF0000"/>
                  </a:solidFill>
                  <a:cs typeface="Arial" charset="0"/>
                </a:rPr>
                <a:t>VN-Nga, BL</a:t>
              </a:r>
              <a:endParaRPr lang="vi-VN" sz="1000" dirty="0">
                <a:solidFill>
                  <a:srgbClr val="FF0000"/>
                </a:solidFill>
                <a:cs typeface="Arial" charset="0"/>
              </a:endParaRPr>
            </a:p>
          </p:txBody>
        </p:sp>
      </p:grpSp>
      <p:grpSp>
        <p:nvGrpSpPr>
          <p:cNvPr id="28709" name="Group 76"/>
          <p:cNvGrpSpPr>
            <a:grpSpLocks/>
          </p:cNvGrpSpPr>
          <p:nvPr/>
        </p:nvGrpSpPr>
        <p:grpSpPr bwMode="auto">
          <a:xfrm>
            <a:off x="7831138" y="4832350"/>
            <a:ext cx="1277937" cy="990600"/>
            <a:chOff x="7408009" y="2667000"/>
            <a:chExt cx="1277938" cy="990600"/>
          </a:xfrm>
        </p:grpSpPr>
        <p:pic>
          <p:nvPicPr>
            <p:cNvPr id="2873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08009" y="2667000"/>
              <a:ext cx="12779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Rectangle 80"/>
            <p:cNvSpPr/>
            <p:nvPr/>
          </p:nvSpPr>
          <p:spPr>
            <a:xfrm>
              <a:off x="7773134" y="2959100"/>
              <a:ext cx="533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rgbClr val="FF0000"/>
                  </a:solidFill>
                  <a:cs typeface="Arial" charset="0"/>
                </a:rPr>
                <a:t>VN-HQ</a:t>
              </a:r>
              <a:endParaRPr lang="vi-VN" sz="1000" dirty="0">
                <a:solidFill>
                  <a:srgbClr val="FF0000"/>
                </a:solidFill>
                <a:cs typeface="Arial" charset="0"/>
              </a:endParaRPr>
            </a:p>
          </p:txBody>
        </p:sp>
      </p:grpSp>
      <p:pic>
        <p:nvPicPr>
          <p:cNvPr id="2871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19788" y="4016375"/>
            <a:ext cx="12573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76200" y="3773488"/>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0000"/>
                </a:solidFill>
              </a:rPr>
              <a:t>19</a:t>
            </a:r>
            <a:r>
              <a:rPr lang="en-US" sz="1050" b="1" dirty="0">
                <a:solidFill>
                  <a:srgbClr val="FF0000"/>
                </a:solidFill>
              </a:rPr>
              <a:t>95</a:t>
            </a:r>
            <a:endParaRPr lang="en-US" b="1" dirty="0">
              <a:solidFill>
                <a:srgbClr val="FF0000"/>
              </a:solidFill>
            </a:endParaRPr>
          </a:p>
        </p:txBody>
      </p:sp>
      <p:sp>
        <p:nvSpPr>
          <p:cNvPr id="82" name="Rectangle 81"/>
          <p:cNvSpPr/>
          <p:nvPr/>
        </p:nvSpPr>
        <p:spPr>
          <a:xfrm>
            <a:off x="4597400" y="4005263"/>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0000"/>
                </a:solidFill>
              </a:rPr>
              <a:t>2009</a:t>
            </a:r>
            <a:endParaRPr lang="en-US" b="1" dirty="0">
              <a:solidFill>
                <a:srgbClr val="FF0000"/>
              </a:solidFill>
            </a:endParaRPr>
          </a:p>
        </p:txBody>
      </p:sp>
      <p:sp>
        <p:nvSpPr>
          <p:cNvPr id="83" name="Rectangle 82"/>
          <p:cNvSpPr/>
          <p:nvPr/>
        </p:nvSpPr>
        <p:spPr>
          <a:xfrm>
            <a:off x="1716088" y="3500438"/>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rgbClr val="FF0000"/>
                </a:solidFill>
              </a:rPr>
              <a:t>2000</a:t>
            </a:r>
            <a:endParaRPr lang="en-US" b="1" dirty="0">
              <a:solidFill>
                <a:srgbClr val="FF0000"/>
              </a:solidFill>
            </a:endParaRPr>
          </a:p>
        </p:txBody>
      </p:sp>
      <p:sp>
        <p:nvSpPr>
          <p:cNvPr id="84" name="Rectangle 83"/>
          <p:cNvSpPr/>
          <p:nvPr/>
        </p:nvSpPr>
        <p:spPr>
          <a:xfrm>
            <a:off x="2220913" y="3995738"/>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0000"/>
                </a:solidFill>
              </a:rPr>
              <a:t>2002</a:t>
            </a:r>
            <a:endParaRPr lang="en-US" b="1" dirty="0">
              <a:solidFill>
                <a:srgbClr val="FF0000"/>
              </a:solidFill>
            </a:endParaRPr>
          </a:p>
        </p:txBody>
      </p:sp>
      <p:sp>
        <p:nvSpPr>
          <p:cNvPr id="85" name="Rectangle 84"/>
          <p:cNvSpPr/>
          <p:nvPr/>
        </p:nvSpPr>
        <p:spPr>
          <a:xfrm>
            <a:off x="2922588" y="3595688"/>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rgbClr val="FF0000"/>
                </a:solidFill>
              </a:rPr>
              <a:t>2006</a:t>
            </a:r>
          </a:p>
        </p:txBody>
      </p:sp>
      <p:sp>
        <p:nvSpPr>
          <p:cNvPr id="86" name="Rectangle 85"/>
          <p:cNvSpPr/>
          <p:nvPr/>
        </p:nvSpPr>
        <p:spPr>
          <a:xfrm>
            <a:off x="3481388" y="4005263"/>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0000"/>
                </a:solidFill>
              </a:rPr>
              <a:t>2007</a:t>
            </a:r>
            <a:endParaRPr lang="en-US" b="1" dirty="0">
              <a:solidFill>
                <a:srgbClr val="FF0000"/>
              </a:solidFill>
            </a:endParaRPr>
          </a:p>
        </p:txBody>
      </p:sp>
      <p:sp>
        <p:nvSpPr>
          <p:cNvPr id="87" name="Rectangle 86"/>
          <p:cNvSpPr/>
          <p:nvPr/>
        </p:nvSpPr>
        <p:spPr>
          <a:xfrm>
            <a:off x="3900488" y="3517900"/>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50" b="1" dirty="0">
                <a:solidFill>
                  <a:srgbClr val="FF0000"/>
                </a:solidFill>
              </a:rPr>
              <a:t>2008</a:t>
            </a:r>
          </a:p>
        </p:txBody>
      </p:sp>
      <p:sp>
        <p:nvSpPr>
          <p:cNvPr id="88" name="Rectangle 87"/>
          <p:cNvSpPr/>
          <p:nvPr/>
        </p:nvSpPr>
        <p:spPr>
          <a:xfrm>
            <a:off x="1243013" y="4038600"/>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0000"/>
                </a:solidFill>
              </a:rPr>
              <a:t>19</a:t>
            </a:r>
            <a:r>
              <a:rPr lang="en-US" sz="1050" b="1" dirty="0">
                <a:solidFill>
                  <a:srgbClr val="FF0000"/>
                </a:solidFill>
              </a:rPr>
              <a:t>98</a:t>
            </a:r>
            <a:endParaRPr lang="en-US" b="1" dirty="0">
              <a:solidFill>
                <a:srgbClr val="FF0000"/>
              </a:solidFill>
            </a:endParaRPr>
          </a:p>
        </p:txBody>
      </p:sp>
      <p:cxnSp>
        <p:nvCxnSpPr>
          <p:cNvPr id="89" name="Straight Connector 88"/>
          <p:cNvCxnSpPr/>
          <p:nvPr/>
        </p:nvCxnSpPr>
        <p:spPr>
          <a:xfrm>
            <a:off x="5181600" y="3951288"/>
            <a:ext cx="0" cy="1525587"/>
          </a:xfrm>
          <a:prstGeom prst="line">
            <a:avLst/>
          </a:prstGeom>
          <a:ln w="254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4648200" y="56769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0000"/>
                </a:solidFill>
                <a:latin typeface="Calibri" charset="0"/>
                <a:ea typeface="ＭＳ Ｐゴシック" charset="0"/>
                <a:cs typeface="Arial" charset="0"/>
              </a:rPr>
              <a:t>Ký HĐ ASEAN-Úc &amp; NZ</a:t>
            </a:r>
            <a:endParaRPr lang="vi-VN" sz="1000">
              <a:solidFill>
                <a:srgbClr val="FF0000"/>
              </a:solidFill>
              <a:latin typeface="Arial" charset="0"/>
              <a:ea typeface="ＭＳ Ｐゴシック" charset="0"/>
              <a:cs typeface="Arial" charset="0"/>
            </a:endParaRPr>
          </a:p>
        </p:txBody>
      </p:sp>
      <p:pic>
        <p:nvPicPr>
          <p:cNvPr id="28721"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6050" y="5056188"/>
            <a:ext cx="7239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92"/>
          <p:cNvSpPr/>
          <p:nvPr/>
        </p:nvSpPr>
        <p:spPr>
          <a:xfrm>
            <a:off x="6019800" y="3530600"/>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0000"/>
                </a:solidFill>
              </a:rPr>
              <a:t>2010</a:t>
            </a:r>
            <a:endParaRPr lang="en-US" b="1" dirty="0">
              <a:solidFill>
                <a:srgbClr val="FF0000"/>
              </a:solidFill>
            </a:endParaRPr>
          </a:p>
        </p:txBody>
      </p:sp>
      <p:cxnSp>
        <p:nvCxnSpPr>
          <p:cNvPr id="95" name="Straight Connector 94"/>
          <p:cNvCxnSpPr/>
          <p:nvPr/>
        </p:nvCxnSpPr>
        <p:spPr>
          <a:xfrm>
            <a:off x="5205413" y="3962400"/>
            <a:ext cx="1239837" cy="1498600"/>
          </a:xfrm>
          <a:prstGeom prst="line">
            <a:avLst/>
          </a:prstGeom>
          <a:ln w="25400">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0744200" y="582295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5943600" y="5518150"/>
            <a:ext cx="1431925"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a:solidFill>
                  <a:srgbClr val="FF0000"/>
                </a:solidFill>
                <a:latin typeface="Calibri" charset="0"/>
                <a:ea typeface="ＭＳ Ｐゴシック" charset="0"/>
                <a:cs typeface="Arial" charset="0"/>
              </a:rPr>
              <a:t>Ký HĐ ASEAN-Ấn Độ</a:t>
            </a:r>
            <a:endParaRPr lang="vi-VN" sz="1000">
              <a:solidFill>
                <a:srgbClr val="FF0000"/>
              </a:solidFill>
              <a:latin typeface="Arial" charset="0"/>
              <a:ea typeface="ＭＳ Ｐゴシック" charset="0"/>
              <a:cs typeface="Arial" charset="0"/>
            </a:endParaRPr>
          </a:p>
        </p:txBody>
      </p:sp>
      <p:pic>
        <p:nvPicPr>
          <p:cNvPr id="28726"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8400" y="5791200"/>
            <a:ext cx="7588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5" name="Straight Connector 74"/>
          <p:cNvCxnSpPr/>
          <p:nvPr/>
        </p:nvCxnSpPr>
        <p:spPr>
          <a:xfrm>
            <a:off x="6904038" y="2325688"/>
            <a:ext cx="0" cy="16367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6992938" y="3505200"/>
            <a:ext cx="5302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b="1" dirty="0">
                <a:solidFill>
                  <a:srgbClr val="FF0000"/>
                </a:solidFill>
              </a:rPr>
              <a:t>2011</a:t>
            </a:r>
            <a:endParaRPr lang="en-US" b="1" dirty="0">
              <a:solidFill>
                <a:srgbClr val="FF0000"/>
              </a:solidFill>
            </a:endParaRPr>
          </a:p>
        </p:txBody>
      </p:sp>
      <p:sp>
        <p:nvSpPr>
          <p:cNvPr id="78" name="Rectangle 77"/>
          <p:cNvSpPr/>
          <p:nvPr/>
        </p:nvSpPr>
        <p:spPr>
          <a:xfrm>
            <a:off x="6858000" y="1752600"/>
            <a:ext cx="121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000" dirty="0">
                <a:solidFill>
                  <a:srgbClr val="FF0000"/>
                </a:solidFill>
                <a:cs typeface="Arial" charset="0"/>
              </a:rPr>
              <a:t>FTA VN-Chi </a:t>
            </a:r>
            <a:r>
              <a:rPr lang="en-US" sz="1000" dirty="0" err="1">
                <a:solidFill>
                  <a:srgbClr val="FF0000"/>
                </a:solidFill>
                <a:cs typeface="Arial" charset="0"/>
              </a:rPr>
              <a:t>lê</a:t>
            </a:r>
            <a:endParaRPr lang="vi-VN" sz="1000" dirty="0">
              <a:solidFill>
                <a:srgbClr val="FF0000"/>
              </a:solidFill>
              <a:cs typeface="Arial" charset="0"/>
            </a:endParaRPr>
          </a:p>
        </p:txBody>
      </p:sp>
      <p:pic>
        <p:nvPicPr>
          <p:cNvPr id="28730" name="Picture 7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45250" y="1566863"/>
            <a:ext cx="6540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55575" y="160338"/>
            <a:ext cx="8829675" cy="92075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algn="ctr" eaLnBrk="1" hangingPunct="1">
              <a:defRPr/>
            </a:pPr>
            <a:r>
              <a:rPr lang="en-US" sz="2400" b="1" dirty="0">
                <a:latin typeface="+mn-lt"/>
                <a:ea typeface="+mn-ea"/>
                <a:cs typeface="+mn-cs"/>
              </a:rPr>
              <a:t>TIẾN TRÌNH HỘI NHẬP KINH TẾ QUỐC TẾ CỦA VIỆT NAM</a:t>
            </a:r>
            <a:endParaRPr lang="vi-VN" b="1" dirty="0">
              <a:latin typeface="+mn-lt"/>
              <a:ea typeface="+mn-ea"/>
              <a:cs typeface="+mn-cs"/>
            </a:endParaRPr>
          </a:p>
        </p:txBody>
      </p:sp>
    </p:spTree>
    <p:extLst>
      <p:ext uri="{BB962C8B-B14F-4D97-AF65-F5344CB8AC3E}">
        <p14:creationId xmlns:p14="http://schemas.microsoft.com/office/powerpoint/2010/main" val="3526085189"/>
      </p:ext>
    </p:extLst>
  </p:cSld>
  <p:clrMapOvr>
    <a:masterClrMapping/>
  </p:clrMapOvr>
  <p:transition xmlns:p14="http://schemas.microsoft.com/office/powerpoint/2010/main" spd="slow" advClick="0">
    <p:cove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18" y="183592"/>
            <a:ext cx="8262306" cy="1259927"/>
          </a:xfrm>
        </p:spPr>
        <p:txBody>
          <a:bodyPr>
            <a:noAutofit/>
          </a:bodyPr>
          <a:lstStyle/>
          <a:p>
            <a:pPr lvl="0"/>
            <a:r>
              <a:rPr lang="en-US" sz="3600" b="1" dirty="0" smtClean="0"/>
              <a:t>CÁC KHUÔN KHỔ LUẬT PHÁP VỀ BẢO VỆ MÔI TRƯỜNG </a:t>
            </a:r>
            <a:br>
              <a:rPr lang="en-US" sz="3600" b="1" dirty="0" smtClean="0"/>
            </a:br>
            <a:endParaRPr lang="en-US" sz="3600" b="1" dirty="0"/>
          </a:p>
        </p:txBody>
      </p:sp>
      <p:sp>
        <p:nvSpPr>
          <p:cNvPr id="9" name="Rectangle 8"/>
          <p:cNvSpPr/>
          <p:nvPr/>
        </p:nvSpPr>
        <p:spPr>
          <a:xfrm>
            <a:off x="520220" y="1122230"/>
            <a:ext cx="7910391" cy="338554"/>
          </a:xfrm>
          <a:prstGeom prst="rect">
            <a:avLst/>
          </a:prstGeom>
        </p:spPr>
        <p:txBody>
          <a:bodyPr wrap="square">
            <a:spAutoFit/>
          </a:bodyPr>
          <a:lstStyle/>
          <a:p>
            <a:pPr lvl="0"/>
            <a:r>
              <a:rPr lang="vi-VN" sz="1600" b="1" i="1" u="sng" dirty="0" smtClean="0"/>
              <a:t>Các </a:t>
            </a:r>
            <a:r>
              <a:rPr lang="vi-VN" sz="1600" b="1" i="1" u="sng" dirty="0"/>
              <a:t>văn bản quy phạm pháp luật </a:t>
            </a:r>
            <a:r>
              <a:rPr lang="vi-VN" sz="1600" b="1" i="1" u="sng" dirty="0" smtClean="0"/>
              <a:t>liên </a:t>
            </a:r>
            <a:r>
              <a:rPr lang="vi-VN" sz="1600" b="1" i="1" u="sng" dirty="0"/>
              <a:t>quan đến biến đổi khí </a:t>
            </a:r>
            <a:r>
              <a:rPr lang="vi-VN" sz="1600" b="1" i="1" u="sng" dirty="0" smtClean="0"/>
              <a:t>hậu của Các Bộ:</a:t>
            </a:r>
            <a:endParaRPr lang="en-US" sz="1600" b="1" i="1" u="sng" dirty="0" smtClean="0"/>
          </a:p>
        </p:txBody>
      </p:sp>
      <p:graphicFrame>
        <p:nvGraphicFramePr>
          <p:cNvPr id="4" name="Table 3"/>
          <p:cNvGraphicFramePr>
            <a:graphicFrameLocks noGrp="1"/>
          </p:cNvGraphicFramePr>
          <p:nvPr>
            <p:extLst>
              <p:ext uri="{D42A27DB-BD31-4B8C-83A1-F6EECF244321}">
                <p14:modId xmlns:p14="http://schemas.microsoft.com/office/powerpoint/2010/main" val="940817537"/>
              </p:ext>
            </p:extLst>
          </p:nvPr>
        </p:nvGraphicFramePr>
        <p:xfrm>
          <a:off x="363791" y="1460785"/>
          <a:ext cx="8418732" cy="5255091"/>
        </p:xfrm>
        <a:graphic>
          <a:graphicData uri="http://schemas.openxmlformats.org/drawingml/2006/table">
            <a:tbl>
              <a:tblPr firstRow="1" firstCol="1" bandRow="1">
                <a:tableStyleId>{5940675A-B579-460E-94D1-54222C63F5DA}</a:tableStyleId>
              </a:tblPr>
              <a:tblGrid>
                <a:gridCol w="1655037"/>
                <a:gridCol w="971666"/>
                <a:gridCol w="2872289"/>
                <a:gridCol w="2919740"/>
              </a:tblGrid>
              <a:tr h="789907">
                <a:tc rowSpan="5">
                  <a:txBody>
                    <a:bodyPr/>
                    <a:lstStyle/>
                    <a:p>
                      <a:pPr algn="ctr">
                        <a:spcAft>
                          <a:spcPts val="0"/>
                        </a:spcAft>
                      </a:pPr>
                      <a:r>
                        <a:rPr lang="en-GB" sz="1400">
                          <a:effectLst/>
                        </a:rPr>
                        <a:t>Bộ Nông nghiệp và Phát triển nông thôn</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2010</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Chương trình khung về Thích ứng và giảm thiểu với biến đổi khí hậu ngành NN &amp; PTNT giai đoạn 2008-2020</a:t>
                      </a:r>
                      <a:endParaRPr lang="en-US" sz="1400">
                        <a:effectLst/>
                        <a:latin typeface="Cambria"/>
                        <a:ea typeface="MS Mincho"/>
                        <a:cs typeface="Times New Roman"/>
                      </a:endParaRPr>
                    </a:p>
                  </a:txBody>
                  <a:tcPr marL="43519" marR="43519" marT="0" marB="0"/>
                </a:tc>
                <a:tc>
                  <a:txBody>
                    <a:bodyPr/>
                    <a:lstStyle/>
                    <a:p>
                      <a:pPr>
                        <a:spcAft>
                          <a:spcPts val="0"/>
                        </a:spcAft>
                      </a:pPr>
                      <a:r>
                        <a:rPr lang="en-GB" sz="1400">
                          <a:effectLst/>
                        </a:rPr>
                        <a:t>Quyết định số 2730/QĐ-BNN-KHCN ngày 5/9/2010</a:t>
                      </a:r>
                      <a:endParaRPr lang="en-US" sz="1400">
                        <a:effectLst/>
                      </a:endParaRPr>
                    </a:p>
                    <a:p>
                      <a:pPr>
                        <a:spcAft>
                          <a:spcPts val="0"/>
                        </a:spcAft>
                      </a:pPr>
                      <a:r>
                        <a:rPr lang="en-GB" sz="1400">
                          <a:effectLst/>
                        </a:rPr>
                        <a:t> </a:t>
                      </a:r>
                      <a:endParaRPr lang="en-US" sz="1400">
                        <a:effectLst/>
                        <a:latin typeface="Cambria"/>
                        <a:ea typeface="MS Mincho"/>
                        <a:cs typeface="Times New Roman"/>
                      </a:endParaRPr>
                    </a:p>
                  </a:txBody>
                  <a:tcPr marL="43519" marR="43519" marT="0" marB="0"/>
                </a:tc>
              </a:tr>
              <a:tr h="789907">
                <a:tc vMerge="1">
                  <a:txBody>
                    <a:bodyPr/>
                    <a:lstStyle/>
                    <a:p>
                      <a:endParaRPr lang="en-US"/>
                    </a:p>
                  </a:txBody>
                  <a:tcPr/>
                </a:tc>
                <a:tc rowSpan="2">
                  <a:txBody>
                    <a:bodyPr/>
                    <a:lstStyle/>
                    <a:p>
                      <a:pPr>
                        <a:spcAft>
                          <a:spcPts val="0"/>
                        </a:spcAft>
                      </a:pPr>
                      <a:r>
                        <a:rPr lang="en-GB" sz="1400">
                          <a:effectLst/>
                        </a:rPr>
                        <a:t>2011</a:t>
                      </a:r>
                      <a:endParaRPr lang="en-US" sz="1400">
                        <a:effectLst/>
                        <a:latin typeface="Cambria"/>
                        <a:ea typeface="MS Mincho"/>
                        <a:cs typeface="Times New Roman"/>
                      </a:endParaRPr>
                    </a:p>
                  </a:txBody>
                  <a:tcPr marL="43519" marR="43519" marT="0" marB="0" anchor="ctr"/>
                </a:tc>
                <a:tc>
                  <a:txBody>
                    <a:bodyPr/>
                    <a:lstStyle/>
                    <a:p>
                      <a:pPr indent="21590">
                        <a:spcAft>
                          <a:spcPts val="0"/>
                        </a:spcAft>
                      </a:pPr>
                      <a:r>
                        <a:rPr lang="en-GB" sz="1400">
                          <a:effectLst/>
                        </a:rPr>
                        <a:t>Kế hoạch hành động ứng phó với Biến đổi khí hậu của ngành NN &amp; PTNT giai đoạn 2011-2015 và tầm nhìn đến năm 2050.</a:t>
                      </a:r>
                      <a:endParaRPr lang="en-US" sz="1400">
                        <a:effectLst/>
                        <a:latin typeface="Cambria"/>
                        <a:ea typeface="MS Mincho"/>
                        <a:cs typeface="Times New Roman"/>
                      </a:endParaRPr>
                    </a:p>
                  </a:txBody>
                  <a:tcPr marL="43519" marR="43519" marT="0" marB="0"/>
                </a:tc>
                <a:tc>
                  <a:txBody>
                    <a:bodyPr/>
                    <a:lstStyle/>
                    <a:p>
                      <a:pPr>
                        <a:spcAft>
                          <a:spcPts val="0"/>
                        </a:spcAft>
                      </a:pPr>
                      <a:r>
                        <a:rPr lang="en-GB" sz="1400">
                          <a:effectLst/>
                        </a:rPr>
                        <a:t>Quyết định số 543/ QĐ-BNN-KHCN ngày 23/3/2011</a:t>
                      </a:r>
                      <a:endParaRPr lang="en-US" sz="1400">
                        <a:effectLst/>
                        <a:latin typeface="Cambria"/>
                        <a:ea typeface="MS Mincho"/>
                        <a:cs typeface="Times New Roman"/>
                      </a:endParaRPr>
                    </a:p>
                  </a:txBody>
                  <a:tcPr marL="43519" marR="43519" marT="0" marB="0"/>
                </a:tc>
              </a:tr>
              <a:tr h="933365">
                <a:tc vMerge="1">
                  <a:txBody>
                    <a:bodyPr/>
                    <a:lstStyle/>
                    <a:p>
                      <a:endParaRPr lang="en-US"/>
                    </a:p>
                  </a:txBody>
                  <a:tcPr/>
                </a:tc>
                <a:tc vMerge="1">
                  <a:txBody>
                    <a:bodyPr/>
                    <a:lstStyle/>
                    <a:p>
                      <a:endParaRPr lang="en-US"/>
                    </a:p>
                  </a:txBody>
                  <a:tcPr/>
                </a:tc>
                <a:tc>
                  <a:txBody>
                    <a:bodyPr/>
                    <a:lstStyle/>
                    <a:p>
                      <a:pPr indent="21590">
                        <a:spcAft>
                          <a:spcPts val="0"/>
                        </a:spcAft>
                      </a:pPr>
                      <a:r>
                        <a:rPr lang="en-GB" sz="1400">
                          <a:effectLst/>
                        </a:rPr>
                        <a:t>Lồng ghép Biến đổi khí hậu vào xây dựng, thực hiện chiến lược, quy hoạch, kế hoạch, chương trình, dự án, đề án giai đoạn 2011-2015</a:t>
                      </a:r>
                      <a:endParaRPr lang="en-US" sz="1400">
                        <a:effectLst/>
                        <a:latin typeface="Cambria"/>
                        <a:ea typeface="MS Mincho"/>
                        <a:cs typeface="Times New Roman"/>
                      </a:endParaRPr>
                    </a:p>
                  </a:txBody>
                  <a:tcPr marL="43519" marR="43519" marT="0" marB="0"/>
                </a:tc>
                <a:tc>
                  <a:txBody>
                    <a:bodyPr/>
                    <a:lstStyle/>
                    <a:p>
                      <a:pPr indent="635">
                        <a:spcAft>
                          <a:spcPts val="0"/>
                        </a:spcAft>
                      </a:pPr>
                      <a:r>
                        <a:rPr lang="en-GB" sz="1400">
                          <a:effectLst/>
                        </a:rPr>
                        <a:t> Chỉ thị số: 809/CT-BNN-KHCN ngày 28/03/2011</a:t>
                      </a:r>
                      <a:endParaRPr lang="en-US" sz="1400">
                        <a:effectLst/>
                        <a:latin typeface="Cambria"/>
                        <a:ea typeface="MS Mincho"/>
                        <a:cs typeface="Times New Roman"/>
                      </a:endParaRPr>
                    </a:p>
                  </a:txBody>
                  <a:tcPr marL="43519" marR="43519" marT="0" marB="0"/>
                </a:tc>
              </a:tr>
              <a:tr h="592430">
                <a:tc vMerge="1">
                  <a:txBody>
                    <a:bodyPr/>
                    <a:lstStyle/>
                    <a:p>
                      <a:endParaRPr lang="en-US"/>
                    </a:p>
                  </a:txBody>
                  <a:tcPr/>
                </a:tc>
                <a:tc>
                  <a:txBody>
                    <a:bodyPr/>
                    <a:lstStyle/>
                    <a:p>
                      <a:pPr>
                        <a:spcAft>
                          <a:spcPts val="0"/>
                        </a:spcAft>
                      </a:pPr>
                      <a:r>
                        <a:rPr lang="en-GB" sz="1400">
                          <a:effectLst/>
                        </a:rPr>
                        <a:t>2011</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Đề án giảm phát thải khí nhà kính trong nông nghiệp, nông thôn đến năm 2020</a:t>
                      </a:r>
                      <a:endParaRPr lang="en-US" sz="1400">
                        <a:effectLst/>
                        <a:latin typeface="Cambria"/>
                        <a:ea typeface="MS Mincho"/>
                        <a:cs typeface="Times New Roman"/>
                      </a:endParaRPr>
                    </a:p>
                  </a:txBody>
                  <a:tcPr marL="43519" marR="43519" marT="0" marB="0"/>
                </a:tc>
                <a:tc>
                  <a:txBody>
                    <a:bodyPr/>
                    <a:lstStyle/>
                    <a:p>
                      <a:pPr>
                        <a:spcAft>
                          <a:spcPts val="0"/>
                        </a:spcAft>
                      </a:pPr>
                      <a:r>
                        <a:rPr lang="en-GB" sz="1400">
                          <a:effectLst/>
                        </a:rPr>
                        <a:t>Quyết định số 3119/QĐ-BNN-KHCN ngày 16/12/2011 </a:t>
                      </a:r>
                      <a:endParaRPr lang="en-US" sz="1400">
                        <a:effectLst/>
                        <a:latin typeface="Cambria"/>
                        <a:ea typeface="MS Mincho"/>
                        <a:cs typeface="Times New Roman"/>
                      </a:endParaRPr>
                    </a:p>
                  </a:txBody>
                  <a:tcPr marL="43519" marR="43519" marT="0" marB="0"/>
                </a:tc>
              </a:tr>
              <a:tr h="816694">
                <a:tc vMerge="1">
                  <a:txBody>
                    <a:bodyPr/>
                    <a:lstStyle/>
                    <a:p>
                      <a:endParaRPr lang="en-US"/>
                    </a:p>
                  </a:txBody>
                  <a:tcPr/>
                </a:tc>
                <a:tc>
                  <a:txBody>
                    <a:bodyPr/>
                    <a:lstStyle/>
                    <a:p>
                      <a:pPr>
                        <a:spcAft>
                          <a:spcPts val="0"/>
                        </a:spcAft>
                      </a:pPr>
                      <a:r>
                        <a:rPr lang="en-GB" sz="1400">
                          <a:effectLst/>
                        </a:rPr>
                        <a:t>2013</a:t>
                      </a:r>
                      <a:endParaRPr lang="en-US" sz="1400">
                        <a:effectLst/>
                      </a:endParaRPr>
                    </a:p>
                    <a:p>
                      <a:pPr>
                        <a:spcAft>
                          <a:spcPts val="0"/>
                        </a:spcAft>
                      </a:pPr>
                      <a:r>
                        <a:rPr lang="en-GB" sz="1400">
                          <a:effectLst/>
                        </a:rPr>
                        <a:t> </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 Kế hoạch của Bộ Nông nghiệp và Phát triển nông thôn thực hiện Kế hoạch hành động quốc gia biến đổi khí hậu giai đoạn 2012-2020</a:t>
                      </a:r>
                      <a:endParaRPr lang="en-US" sz="1400">
                        <a:effectLst/>
                        <a:latin typeface="Cambria"/>
                        <a:ea typeface="MS Mincho"/>
                        <a:cs typeface="Times New Roman"/>
                      </a:endParaRPr>
                    </a:p>
                  </a:txBody>
                  <a:tcPr marL="43519" marR="43519" marT="0" marB="0"/>
                </a:tc>
                <a:tc>
                  <a:txBody>
                    <a:bodyPr/>
                    <a:lstStyle/>
                    <a:p>
                      <a:pPr>
                        <a:spcAft>
                          <a:spcPts val="0"/>
                        </a:spcAft>
                      </a:pPr>
                      <a:r>
                        <a:rPr lang="en-GB" sz="1400">
                          <a:effectLst/>
                        </a:rPr>
                        <a:t>Quyết định số 66/QĐ-BNN-KHCN ngày 11/01/2013 </a:t>
                      </a:r>
                      <a:endParaRPr lang="en-US" sz="1400">
                        <a:effectLst/>
                      </a:endParaRPr>
                    </a:p>
                    <a:p>
                      <a:pPr>
                        <a:spcAft>
                          <a:spcPts val="0"/>
                        </a:spcAft>
                      </a:pPr>
                      <a:r>
                        <a:rPr lang="en-GB" sz="1400">
                          <a:effectLst/>
                        </a:rPr>
                        <a:t> </a:t>
                      </a:r>
                      <a:endParaRPr lang="en-US" sz="1400">
                        <a:effectLst/>
                        <a:latin typeface="Cambria"/>
                        <a:ea typeface="MS Mincho"/>
                        <a:cs typeface="Times New Roman"/>
                      </a:endParaRPr>
                    </a:p>
                  </a:txBody>
                  <a:tcPr marL="43519" marR="43519" marT="0" marB="0"/>
                </a:tc>
              </a:tr>
              <a:tr h="592430">
                <a:tc>
                  <a:txBody>
                    <a:bodyPr/>
                    <a:lstStyle/>
                    <a:p>
                      <a:pPr algn="ctr">
                        <a:spcAft>
                          <a:spcPts val="0"/>
                        </a:spcAft>
                      </a:pPr>
                      <a:r>
                        <a:rPr lang="en-GB" sz="1400">
                          <a:effectLst/>
                        </a:rPr>
                        <a:t>Bộ Công thương</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2010</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Kế hoạch hành động ứng phó với biến đổi khí hậu của ngành công thương.</a:t>
                      </a:r>
                      <a:endParaRPr lang="en-US" sz="1400">
                        <a:effectLst/>
                        <a:latin typeface="Cambria"/>
                        <a:ea typeface="MS Mincho"/>
                        <a:cs typeface="Times New Roman"/>
                      </a:endParaRPr>
                    </a:p>
                  </a:txBody>
                  <a:tcPr marL="43519" marR="43519" marT="0" marB="0"/>
                </a:tc>
                <a:tc>
                  <a:txBody>
                    <a:bodyPr/>
                    <a:lstStyle/>
                    <a:p>
                      <a:pPr>
                        <a:spcAft>
                          <a:spcPts val="0"/>
                        </a:spcAft>
                      </a:pPr>
                      <a:r>
                        <a:rPr lang="en-GB" sz="1400">
                          <a:effectLst/>
                        </a:rPr>
                        <a:t>Quyết định số 4103/QĐ-BCT ngày 3/8/ 2010 </a:t>
                      </a:r>
                      <a:endParaRPr lang="en-US" sz="1400">
                        <a:effectLst/>
                        <a:latin typeface="Cambria"/>
                        <a:ea typeface="MS Mincho"/>
                        <a:cs typeface="Times New Roman"/>
                      </a:endParaRPr>
                    </a:p>
                  </a:txBody>
                  <a:tcPr marL="43519" marR="43519" marT="0" marB="0"/>
                </a:tc>
              </a:tr>
              <a:tr h="592430">
                <a:tc>
                  <a:txBody>
                    <a:bodyPr/>
                    <a:lstStyle/>
                    <a:p>
                      <a:pPr algn="ctr">
                        <a:spcAft>
                          <a:spcPts val="0"/>
                        </a:spcAft>
                      </a:pPr>
                      <a:r>
                        <a:rPr lang="en-GB" sz="1400">
                          <a:effectLst/>
                        </a:rPr>
                        <a:t>Bộ Giao thông</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2011</a:t>
                      </a:r>
                      <a:endParaRPr lang="en-US" sz="1400">
                        <a:effectLst/>
                        <a:latin typeface="Cambria"/>
                        <a:ea typeface="MS Mincho"/>
                        <a:cs typeface="Times New Roman"/>
                      </a:endParaRPr>
                    </a:p>
                  </a:txBody>
                  <a:tcPr marL="43519" marR="43519" marT="0" marB="0" anchor="ctr"/>
                </a:tc>
                <a:tc>
                  <a:txBody>
                    <a:bodyPr/>
                    <a:lstStyle/>
                    <a:p>
                      <a:pPr>
                        <a:spcAft>
                          <a:spcPts val="0"/>
                        </a:spcAft>
                      </a:pPr>
                      <a:r>
                        <a:rPr lang="en-GB" sz="1400">
                          <a:effectLst/>
                        </a:rPr>
                        <a:t>Kế hoạch hành động ứng phó với biến đổi khí hậu giai đoạn 2011 - 2015;</a:t>
                      </a:r>
                      <a:endParaRPr lang="en-US" sz="1400">
                        <a:effectLst/>
                        <a:latin typeface="Cambria"/>
                        <a:ea typeface="MS Mincho"/>
                        <a:cs typeface="Times New Roman"/>
                      </a:endParaRPr>
                    </a:p>
                  </a:txBody>
                  <a:tcPr marL="43519" marR="43519" marT="0" marB="0"/>
                </a:tc>
                <a:tc>
                  <a:txBody>
                    <a:bodyPr/>
                    <a:lstStyle/>
                    <a:p>
                      <a:pPr>
                        <a:spcAft>
                          <a:spcPts val="0"/>
                        </a:spcAft>
                      </a:pPr>
                      <a:r>
                        <a:rPr lang="en-GB" sz="1400">
                          <a:effectLst/>
                        </a:rPr>
                        <a:t>Quyết định 199/QĐ-BGTVT ngày 26 /01/ 2011</a:t>
                      </a:r>
                      <a:endParaRPr lang="en-US" sz="1400">
                        <a:effectLst/>
                        <a:latin typeface="Cambria"/>
                        <a:ea typeface="MS Mincho"/>
                        <a:cs typeface="Times New Roman"/>
                      </a:endParaRPr>
                    </a:p>
                  </a:txBody>
                  <a:tcPr marL="43519" marR="43519" marT="0" marB="0"/>
                </a:tc>
              </a:tr>
            </a:tbl>
          </a:graphicData>
        </a:graphic>
      </p:graphicFrame>
      <p:sp>
        <p:nvSpPr>
          <p:cNvPr id="5" name="Rectangle 22"/>
          <p:cNvSpPr>
            <a:spLocks noChangeArrowheads="1"/>
          </p:cNvSpPr>
          <p:nvPr/>
        </p:nvSpPr>
        <p:spPr bwMode="auto">
          <a:xfrm>
            <a:off x="2676525" y="1241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79865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522" y="183593"/>
            <a:ext cx="8776308" cy="556159"/>
          </a:xfrm>
        </p:spPr>
        <p:txBody>
          <a:bodyPr>
            <a:noAutofit/>
          </a:bodyPr>
          <a:lstStyle/>
          <a:p>
            <a:pPr lvl="0"/>
            <a:r>
              <a:rPr lang="en-US" sz="2800" b="1" dirty="0" smtClean="0"/>
              <a:t>CÁC KHUÔN KHỔ LUẬT PHÁP VỀ BẢO VỆ MÔI TRƯỜNG </a:t>
            </a:r>
            <a:br>
              <a:rPr lang="en-US" sz="2800" b="1" dirty="0" smtClean="0"/>
            </a:br>
            <a:endParaRPr lang="en-US" sz="2800" b="1" dirty="0"/>
          </a:p>
        </p:txBody>
      </p:sp>
      <p:pic>
        <p:nvPicPr>
          <p:cNvPr id="8" name="Picture 7"/>
          <p:cNvPicPr>
            <a:picLocks noChangeAspect="1"/>
          </p:cNvPicPr>
          <p:nvPr/>
        </p:nvPicPr>
        <p:blipFill>
          <a:blip r:embed="rId3"/>
          <a:stretch>
            <a:fillRect/>
          </a:stretch>
        </p:blipFill>
        <p:spPr>
          <a:xfrm>
            <a:off x="3672136" y="547170"/>
            <a:ext cx="5278694" cy="6310830"/>
          </a:xfrm>
          <a:prstGeom prst="rect">
            <a:avLst/>
          </a:prstGeom>
        </p:spPr>
      </p:pic>
      <p:sp>
        <p:nvSpPr>
          <p:cNvPr id="9" name="Rectangle 8"/>
          <p:cNvSpPr/>
          <p:nvPr/>
        </p:nvSpPr>
        <p:spPr>
          <a:xfrm>
            <a:off x="174522" y="739753"/>
            <a:ext cx="3497614" cy="6001644"/>
          </a:xfrm>
          <a:prstGeom prst="rect">
            <a:avLst/>
          </a:prstGeom>
        </p:spPr>
        <p:txBody>
          <a:bodyPr wrap="square">
            <a:spAutoFit/>
          </a:bodyPr>
          <a:lstStyle/>
          <a:p>
            <a:pPr lvl="0"/>
            <a:r>
              <a:rPr lang="en-US" sz="1600" b="1" i="1" u="sng" dirty="0" err="1"/>
              <a:t>Các</a:t>
            </a:r>
            <a:r>
              <a:rPr lang="en-US" sz="1600" b="1" i="1" u="sng" dirty="0"/>
              <a:t> </a:t>
            </a:r>
            <a:r>
              <a:rPr lang="en-US" sz="1600" b="1" i="1" u="sng" dirty="0" err="1"/>
              <a:t>hiệp</a:t>
            </a:r>
            <a:r>
              <a:rPr lang="en-US" sz="1600" b="1" i="1" u="sng" dirty="0"/>
              <a:t> </a:t>
            </a:r>
            <a:r>
              <a:rPr lang="en-US" sz="1600" b="1" i="1" u="sng" dirty="0" err="1"/>
              <a:t>định</a:t>
            </a:r>
            <a:r>
              <a:rPr lang="en-US" sz="1600" b="1" i="1" u="sng" dirty="0"/>
              <a:t> </a:t>
            </a:r>
            <a:r>
              <a:rPr lang="en-US" sz="1600" b="1" i="1" u="sng" dirty="0" err="1"/>
              <a:t>môi</a:t>
            </a:r>
            <a:r>
              <a:rPr lang="en-US" sz="1600" b="1" i="1" u="sng" dirty="0"/>
              <a:t> </a:t>
            </a:r>
            <a:r>
              <a:rPr lang="en-US" sz="1600" b="1" i="1" u="sng" dirty="0" err="1"/>
              <a:t>trường</a:t>
            </a:r>
            <a:r>
              <a:rPr lang="en-US" sz="1600" b="1" i="1" u="sng" dirty="0"/>
              <a:t> </a:t>
            </a:r>
            <a:r>
              <a:rPr lang="en-US" sz="1600" b="1" i="1" u="sng" dirty="0" err="1"/>
              <a:t>đa</a:t>
            </a:r>
            <a:r>
              <a:rPr lang="en-US" sz="1600" b="1" i="1" u="sng" dirty="0"/>
              <a:t> </a:t>
            </a:r>
            <a:r>
              <a:rPr lang="en-US" sz="1600" b="1" i="1" u="sng" dirty="0" err="1"/>
              <a:t>phương</a:t>
            </a:r>
            <a:r>
              <a:rPr lang="en-US" sz="1600" b="1" i="1" u="sng" dirty="0"/>
              <a:t>, </a:t>
            </a:r>
            <a:r>
              <a:rPr lang="en-US" sz="1600" b="1" i="1" u="sng" dirty="0" err="1"/>
              <a:t>khu</a:t>
            </a:r>
            <a:r>
              <a:rPr lang="en-US" sz="1600" b="1" i="1" u="sng" dirty="0"/>
              <a:t> </a:t>
            </a:r>
            <a:r>
              <a:rPr lang="en-US" sz="1600" b="1" i="1" u="sng" dirty="0" err="1"/>
              <a:t>vực</a:t>
            </a:r>
            <a:r>
              <a:rPr lang="en-US" sz="1600" b="1" i="1" u="sng" dirty="0"/>
              <a:t> </a:t>
            </a:r>
            <a:r>
              <a:rPr lang="en-US" sz="1600" b="1" i="1" u="sng" dirty="0" err="1"/>
              <a:t>và</a:t>
            </a:r>
            <a:r>
              <a:rPr lang="en-US" sz="1600" b="1" i="1" u="sng" dirty="0"/>
              <a:t> song </a:t>
            </a:r>
            <a:r>
              <a:rPr lang="en-US" sz="1600" b="1" i="1" u="sng" dirty="0" err="1" smtClean="0"/>
              <a:t>phương</a:t>
            </a:r>
            <a:r>
              <a:rPr lang="en-US" sz="1600" b="1" i="1" u="sng" dirty="0" smtClean="0"/>
              <a:t>:</a:t>
            </a:r>
          </a:p>
          <a:p>
            <a:pPr lvl="0"/>
            <a:endParaRPr lang="en-US" sz="1600" dirty="0"/>
          </a:p>
          <a:p>
            <a:pPr marL="285750" indent="-285750">
              <a:buFont typeface="Wingdings" charset="2"/>
              <a:buChar char="§"/>
            </a:pPr>
            <a:r>
              <a:rPr lang="vi-VN" sz="1600" dirty="0" smtClean="0"/>
              <a:t>Việt </a:t>
            </a:r>
            <a:r>
              <a:rPr lang="vi-VN" sz="1600" dirty="0"/>
              <a:t>Nam đã thông qua 15 hiệp định </a:t>
            </a:r>
            <a:r>
              <a:rPr lang="vi-VN" sz="1600" dirty="0" smtClean="0"/>
              <a:t>MEA:</a:t>
            </a:r>
          </a:p>
          <a:p>
            <a:pPr marL="742950" lvl="1" indent="-285750">
              <a:buFont typeface="Wingdings" charset="2"/>
              <a:buChar char="ü"/>
            </a:pPr>
            <a:r>
              <a:rPr lang="vi-VN" sz="1600" dirty="0" smtClean="0"/>
              <a:t>Công </a:t>
            </a:r>
            <a:r>
              <a:rPr lang="vi-VN" sz="1600" dirty="0"/>
              <a:t>ước về buôn bán quốc tế các loài động, thực vật hoang dã nguy cấp (CITES), </a:t>
            </a:r>
            <a:endParaRPr lang="vi-VN" sz="1600" dirty="0" smtClean="0"/>
          </a:p>
          <a:p>
            <a:pPr marL="742950" lvl="1" indent="-285750">
              <a:buFont typeface="Wingdings" charset="2"/>
              <a:buChar char="ü"/>
            </a:pPr>
            <a:r>
              <a:rPr lang="vi-VN" sz="1600" dirty="0" smtClean="0"/>
              <a:t>Công </a:t>
            </a:r>
            <a:r>
              <a:rPr lang="vi-VN" sz="1600" dirty="0"/>
              <a:t>ước khung của Liên Hợp Quốc về</a:t>
            </a:r>
            <a:r>
              <a:rPr lang="vi-VN" sz="1600" dirty="0">
                <a:solidFill>
                  <a:srgbClr val="000000"/>
                </a:solidFill>
              </a:rPr>
              <a:t> </a:t>
            </a:r>
            <a:r>
              <a:rPr lang="en-US" sz="1600" dirty="0" err="1" smtClean="0">
                <a:solidFill>
                  <a:srgbClr val="000000"/>
                </a:solidFill>
              </a:rPr>
              <a:t>biến</a:t>
            </a:r>
            <a:r>
              <a:rPr lang="vi-VN" sz="1600" dirty="0" smtClean="0">
                <a:solidFill>
                  <a:srgbClr val="000000"/>
                </a:solidFill>
              </a:rPr>
              <a:t> </a:t>
            </a:r>
            <a:r>
              <a:rPr lang="vi-VN" sz="1600" dirty="0"/>
              <a:t>đổi khí hậu (UNFCCC), </a:t>
            </a:r>
            <a:endParaRPr lang="vi-VN" sz="1600" dirty="0" smtClean="0"/>
          </a:p>
          <a:p>
            <a:pPr marL="742950" lvl="1" indent="-285750">
              <a:buFont typeface="Wingdings" charset="2"/>
              <a:buChar char="ü"/>
            </a:pPr>
            <a:r>
              <a:rPr lang="vi-VN" sz="1600" dirty="0" smtClean="0"/>
              <a:t>Công </a:t>
            </a:r>
            <a:r>
              <a:rPr lang="vi-VN" sz="1600" dirty="0"/>
              <a:t>ước về Đa dạng sinh thái (CBD), </a:t>
            </a:r>
            <a:endParaRPr lang="vi-VN" sz="1600" dirty="0" smtClean="0"/>
          </a:p>
          <a:p>
            <a:pPr marL="742950" lvl="1" indent="-285750">
              <a:buFont typeface="Wingdings" charset="2"/>
              <a:buChar char="ü"/>
            </a:pPr>
            <a:r>
              <a:rPr lang="vi-VN" sz="1600" dirty="0" smtClean="0"/>
              <a:t>Công </a:t>
            </a:r>
            <a:r>
              <a:rPr lang="vi-VN" sz="1600" dirty="0"/>
              <a:t>ước Basel về Kiểm soát</a:t>
            </a:r>
            <a:r>
              <a:rPr lang="vi-VN" sz="1600" dirty="0">
                <a:solidFill>
                  <a:srgbClr val="000000"/>
                </a:solidFill>
              </a:rPr>
              <a:t> </a:t>
            </a:r>
            <a:r>
              <a:rPr lang="en-US" sz="1600" dirty="0" err="1" smtClean="0">
                <a:solidFill>
                  <a:srgbClr val="000000"/>
                </a:solidFill>
              </a:rPr>
              <a:t>vận</a:t>
            </a:r>
            <a:r>
              <a:rPr lang="vi-VN" sz="1600" dirty="0" smtClean="0">
                <a:solidFill>
                  <a:srgbClr val="000000"/>
                </a:solidFill>
              </a:rPr>
              <a:t> </a:t>
            </a:r>
            <a:r>
              <a:rPr lang="vi-VN" sz="1600" dirty="0">
                <a:solidFill>
                  <a:srgbClr val="000000"/>
                </a:solidFill>
              </a:rPr>
              <a:t>chuyển </a:t>
            </a:r>
            <a:r>
              <a:rPr lang="vi-VN" sz="1600" dirty="0"/>
              <a:t>chất thải độc hại, </a:t>
            </a:r>
            <a:endParaRPr lang="vi-VN" sz="1600" dirty="0" smtClean="0"/>
          </a:p>
          <a:p>
            <a:pPr marL="742950" lvl="1" indent="-285750">
              <a:buFont typeface="Wingdings" charset="2"/>
              <a:buChar char="ü"/>
            </a:pPr>
            <a:r>
              <a:rPr lang="vi-VN" sz="1600" dirty="0" smtClean="0"/>
              <a:t>Công </a:t>
            </a:r>
            <a:r>
              <a:rPr lang="vi-VN" sz="1600" dirty="0"/>
              <a:t>ước Ramsar về </a:t>
            </a:r>
            <a:r>
              <a:rPr lang="vi-VN" sz="1600" dirty="0" smtClean="0"/>
              <a:t>đất ngập nước.</a:t>
            </a:r>
            <a:r>
              <a:rPr lang="vi-VN" sz="1600" dirty="0"/>
              <a:t>.. </a:t>
            </a:r>
          </a:p>
          <a:p>
            <a:pPr marL="285750" indent="-285750">
              <a:buFont typeface="Wingdings" charset="2"/>
              <a:buChar char="§"/>
            </a:pPr>
            <a:r>
              <a:rPr lang="vi-VN" sz="1600" dirty="0" smtClean="0"/>
              <a:t>Việt </a:t>
            </a:r>
            <a:r>
              <a:rPr lang="vi-VN" sz="1600" dirty="0"/>
              <a:t>Nam cũng đã thông qua Kế hoạch quốc tế nhằm phòng ngừa, ngăn chặn và xóa bỏ đánh bắt cá lậu và trái phép (IPOA-IUU) theo Tổ chức FAO.</a:t>
            </a:r>
            <a:endParaRPr lang="en-US" sz="1600" dirty="0"/>
          </a:p>
        </p:txBody>
      </p:sp>
    </p:spTree>
    <p:extLst>
      <p:ext uri="{BB962C8B-B14F-4D97-AF65-F5344CB8AC3E}">
        <p14:creationId xmlns:p14="http://schemas.microsoft.com/office/powerpoint/2010/main" val="3419491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18" y="183592"/>
            <a:ext cx="8262306" cy="1259927"/>
          </a:xfrm>
        </p:spPr>
        <p:txBody>
          <a:bodyPr>
            <a:noAutofit/>
          </a:bodyPr>
          <a:lstStyle/>
          <a:p>
            <a:pPr lvl="0"/>
            <a:r>
              <a:rPr lang="en-US" sz="3600" b="1" dirty="0" smtClean="0"/>
              <a:t>CÁC KHUÔN KHỔ LUẬT PHÁP VỀ BẢO VỆ MÔI TRƯỜNG </a:t>
            </a:r>
            <a:br>
              <a:rPr lang="en-US" sz="3600" b="1" dirty="0" smtClean="0"/>
            </a:br>
            <a:endParaRPr lang="en-US" sz="3600" b="1" dirty="0"/>
          </a:p>
        </p:txBody>
      </p:sp>
      <p:sp>
        <p:nvSpPr>
          <p:cNvPr id="9" name="Rectangle 8"/>
          <p:cNvSpPr/>
          <p:nvPr/>
        </p:nvSpPr>
        <p:spPr>
          <a:xfrm>
            <a:off x="520218" y="1443520"/>
            <a:ext cx="8109670" cy="4924425"/>
          </a:xfrm>
          <a:prstGeom prst="rect">
            <a:avLst/>
          </a:prstGeom>
        </p:spPr>
        <p:txBody>
          <a:bodyPr wrap="square">
            <a:spAutoFit/>
          </a:bodyPr>
          <a:lstStyle/>
          <a:p>
            <a:pPr lvl="0">
              <a:spcBef>
                <a:spcPts val="600"/>
              </a:spcBef>
              <a:spcAft>
                <a:spcPts val="600"/>
              </a:spcAft>
            </a:pPr>
            <a:r>
              <a:rPr lang="en-US" sz="2400" b="1" i="1" u="sng" dirty="0" err="1" smtClean="0"/>
              <a:t>Các</a:t>
            </a:r>
            <a:r>
              <a:rPr lang="en-US" sz="2400" b="1" i="1" u="sng" dirty="0" smtClean="0"/>
              <a:t> </a:t>
            </a:r>
            <a:r>
              <a:rPr lang="en-US" sz="2400" b="1" i="1" u="sng" dirty="0" err="1"/>
              <a:t>sáng</a:t>
            </a:r>
            <a:r>
              <a:rPr lang="en-US" sz="2400" b="1" i="1" u="sng" dirty="0"/>
              <a:t> </a:t>
            </a:r>
            <a:r>
              <a:rPr lang="en-US" sz="2400" b="1" i="1" u="sng" dirty="0" err="1"/>
              <a:t>kiến</a:t>
            </a:r>
            <a:r>
              <a:rPr lang="en-US" sz="2400" b="1" i="1" u="sng" dirty="0"/>
              <a:t> </a:t>
            </a:r>
            <a:r>
              <a:rPr lang="en-US" sz="2400" b="1" i="1" u="sng" dirty="0" err="1"/>
              <a:t>và</a:t>
            </a:r>
            <a:r>
              <a:rPr lang="en-US" sz="2400" b="1" i="1" u="sng" dirty="0"/>
              <a:t> </a:t>
            </a:r>
            <a:r>
              <a:rPr lang="en-US" sz="2400" b="1" i="1" u="sng" dirty="0" err="1"/>
              <a:t>tiêu</a:t>
            </a:r>
            <a:r>
              <a:rPr lang="en-US" sz="2400" b="1" i="1" u="sng" dirty="0"/>
              <a:t> </a:t>
            </a:r>
            <a:r>
              <a:rPr lang="en-US" sz="2400" b="1" i="1" u="sng" dirty="0" err="1"/>
              <a:t>chuẩn</a:t>
            </a:r>
            <a:r>
              <a:rPr lang="en-US" sz="2400" b="1" i="1" u="sng" dirty="0"/>
              <a:t> </a:t>
            </a:r>
            <a:r>
              <a:rPr lang="en-US" sz="2400" b="1" i="1" u="sng" dirty="0" err="1"/>
              <a:t>mang</a:t>
            </a:r>
            <a:r>
              <a:rPr lang="en-US" sz="2400" b="1" i="1" u="sng" dirty="0"/>
              <a:t> </a:t>
            </a:r>
            <a:r>
              <a:rPr lang="en-US" sz="2400" b="1" i="1" u="sng" dirty="0" err="1"/>
              <a:t>tính</a:t>
            </a:r>
            <a:r>
              <a:rPr lang="en-US" sz="2400" b="1" i="1" u="sng" dirty="0"/>
              <a:t> </a:t>
            </a:r>
            <a:r>
              <a:rPr lang="en-US" sz="2400" b="1" i="1" u="sng" dirty="0" err="1"/>
              <a:t>tự</a:t>
            </a:r>
            <a:r>
              <a:rPr lang="en-US" sz="2400" b="1" i="1" u="sng" dirty="0"/>
              <a:t> </a:t>
            </a:r>
            <a:r>
              <a:rPr lang="en-US" sz="2400" b="1" i="1" u="sng" dirty="0" err="1" smtClean="0"/>
              <a:t>nguyện</a:t>
            </a:r>
            <a:r>
              <a:rPr lang="vi-VN" sz="2400" dirty="0"/>
              <a:t>	</a:t>
            </a:r>
          </a:p>
          <a:p>
            <a:pPr marL="285750" indent="-285750">
              <a:spcBef>
                <a:spcPts val="600"/>
              </a:spcBef>
              <a:spcAft>
                <a:spcPts val="600"/>
              </a:spcAft>
              <a:buFont typeface="Wingdings" charset="2"/>
              <a:buChar char="§"/>
            </a:pPr>
            <a:r>
              <a:rPr lang="vi-VN" sz="2400" dirty="0" smtClean="0"/>
              <a:t>Tiêu </a:t>
            </a:r>
            <a:r>
              <a:rPr lang="vi-VN" sz="2400" dirty="0"/>
              <a:t>chuẩn Global GAP </a:t>
            </a:r>
            <a:r>
              <a:rPr lang="vi-VN" sz="2400" dirty="0" smtClean="0"/>
              <a:t>được </a:t>
            </a:r>
            <a:r>
              <a:rPr lang="vi-VN" sz="2400" dirty="0"/>
              <a:t>áp dụng </a:t>
            </a:r>
            <a:r>
              <a:rPr lang="vi-VN" sz="2400" dirty="0" smtClean="0"/>
              <a:t>cho NTTS.</a:t>
            </a:r>
          </a:p>
          <a:p>
            <a:pPr marL="285750" indent="-285750">
              <a:spcBef>
                <a:spcPts val="600"/>
              </a:spcBef>
              <a:spcAft>
                <a:spcPts val="600"/>
              </a:spcAft>
              <a:buFont typeface="Wingdings" charset="2"/>
              <a:buChar char="§"/>
            </a:pPr>
            <a:r>
              <a:rPr lang="vi-VN" sz="2400" dirty="0" smtClean="0"/>
              <a:t>Tiêu chuẩn MSC cho quản lý nghề cá bền vững</a:t>
            </a:r>
          </a:p>
          <a:p>
            <a:pPr marL="285750" indent="-285750">
              <a:spcBef>
                <a:spcPts val="600"/>
              </a:spcBef>
              <a:spcAft>
                <a:spcPts val="600"/>
              </a:spcAft>
              <a:buFont typeface="Wingdings" charset="2"/>
              <a:buChar char="§"/>
            </a:pPr>
            <a:r>
              <a:rPr lang="vi-VN" sz="2400" dirty="0" smtClean="0">
                <a:solidFill>
                  <a:srgbClr val="000000"/>
                </a:solidFill>
                <a:latin typeface="+mj-lt"/>
              </a:rPr>
              <a:t>Chứng </a:t>
            </a:r>
            <a:r>
              <a:rPr lang="vi-VN" sz="2400" dirty="0">
                <a:solidFill>
                  <a:srgbClr val="000000"/>
                </a:solidFill>
                <a:latin typeface="+mj-lt"/>
              </a:rPr>
              <a:t>chỉ của Hội đồng Rừng quốc tế (FSC</a:t>
            </a:r>
            <a:r>
              <a:rPr lang="vi-VN" sz="2400" dirty="0" smtClean="0">
                <a:solidFill>
                  <a:srgbClr val="000000"/>
                </a:solidFill>
                <a:latin typeface="+mj-lt"/>
              </a:rPr>
              <a:t>)</a:t>
            </a:r>
            <a:r>
              <a:rPr lang="en-US" sz="2400" dirty="0" smtClean="0">
                <a:solidFill>
                  <a:srgbClr val="000000"/>
                </a:solidFill>
                <a:latin typeface="+mj-lt"/>
              </a:rPr>
              <a:t> </a:t>
            </a:r>
            <a:r>
              <a:rPr lang="en-US" sz="2400" dirty="0" err="1" smtClean="0">
                <a:solidFill>
                  <a:srgbClr val="000000"/>
                </a:solidFill>
                <a:latin typeface="+mj-lt"/>
              </a:rPr>
              <a:t>cho</a:t>
            </a:r>
            <a:r>
              <a:rPr lang="en-US" sz="2400" dirty="0" smtClean="0">
                <a:solidFill>
                  <a:srgbClr val="000000"/>
                </a:solidFill>
                <a:latin typeface="+mj-lt"/>
              </a:rPr>
              <a:t> </a:t>
            </a:r>
            <a:r>
              <a:rPr lang="en-US" sz="2400" dirty="0" err="1" smtClean="0">
                <a:solidFill>
                  <a:srgbClr val="000000"/>
                </a:solidFill>
                <a:latin typeface="+mj-lt"/>
              </a:rPr>
              <a:t>các</a:t>
            </a:r>
            <a:r>
              <a:rPr lang="en-US" sz="2400" dirty="0" smtClean="0">
                <a:solidFill>
                  <a:srgbClr val="000000"/>
                </a:solidFill>
                <a:latin typeface="+mj-lt"/>
              </a:rPr>
              <a:t> </a:t>
            </a:r>
            <a:r>
              <a:rPr lang="en-US" sz="2400" dirty="0" err="1" smtClean="0">
                <a:solidFill>
                  <a:srgbClr val="000000"/>
                </a:solidFill>
                <a:latin typeface="+mj-lt"/>
              </a:rPr>
              <a:t>sản</a:t>
            </a:r>
            <a:r>
              <a:rPr lang="en-US" sz="2400" dirty="0" smtClean="0">
                <a:solidFill>
                  <a:srgbClr val="000000"/>
                </a:solidFill>
                <a:latin typeface="+mj-lt"/>
              </a:rPr>
              <a:t> </a:t>
            </a:r>
            <a:r>
              <a:rPr lang="en-US" sz="2400" dirty="0" err="1" smtClean="0">
                <a:solidFill>
                  <a:srgbClr val="000000"/>
                </a:solidFill>
                <a:latin typeface="+mj-lt"/>
              </a:rPr>
              <a:t>phẩm</a:t>
            </a:r>
            <a:r>
              <a:rPr lang="en-US" sz="2400" dirty="0" smtClean="0">
                <a:solidFill>
                  <a:srgbClr val="000000"/>
                </a:solidFill>
                <a:latin typeface="+mj-lt"/>
              </a:rPr>
              <a:t> </a:t>
            </a:r>
            <a:r>
              <a:rPr lang="en-US" sz="2400" dirty="0" err="1" smtClean="0">
                <a:solidFill>
                  <a:srgbClr val="000000"/>
                </a:solidFill>
                <a:latin typeface="+mj-lt"/>
              </a:rPr>
              <a:t>gỗ</a:t>
            </a:r>
            <a:r>
              <a:rPr lang="en-US" sz="2400" dirty="0" smtClean="0">
                <a:solidFill>
                  <a:srgbClr val="000000"/>
                </a:solidFill>
                <a:latin typeface="+mj-lt"/>
              </a:rPr>
              <a:t>: </a:t>
            </a:r>
            <a:r>
              <a:rPr lang="en-US" sz="2400" dirty="0" err="1" smtClean="0">
                <a:solidFill>
                  <a:srgbClr val="000000"/>
                </a:solidFill>
                <a:latin typeface="+mj-lt"/>
              </a:rPr>
              <a:t>Ngày</a:t>
            </a:r>
            <a:r>
              <a:rPr lang="en-US" sz="2400" dirty="0" smtClean="0">
                <a:solidFill>
                  <a:srgbClr val="000000"/>
                </a:solidFill>
                <a:latin typeface="+mj-lt"/>
              </a:rPr>
              <a:t> </a:t>
            </a:r>
            <a:r>
              <a:rPr lang="en-US" sz="2400" dirty="0" err="1">
                <a:solidFill>
                  <a:srgbClr val="000000"/>
                </a:solidFill>
                <a:latin typeface="+mj-lt"/>
              </a:rPr>
              <a:t>càng</a:t>
            </a:r>
            <a:r>
              <a:rPr lang="en-US" sz="2400" dirty="0">
                <a:solidFill>
                  <a:srgbClr val="000000"/>
                </a:solidFill>
                <a:latin typeface="+mj-lt"/>
              </a:rPr>
              <a:t> </a:t>
            </a:r>
            <a:r>
              <a:rPr lang="en-US" sz="2400" dirty="0" err="1">
                <a:solidFill>
                  <a:srgbClr val="000000"/>
                </a:solidFill>
                <a:latin typeface="+mj-lt"/>
              </a:rPr>
              <a:t>nhiều</a:t>
            </a:r>
            <a:r>
              <a:rPr lang="en-US" sz="2400" dirty="0">
                <a:solidFill>
                  <a:srgbClr val="000000"/>
                </a:solidFill>
                <a:latin typeface="+mj-lt"/>
              </a:rPr>
              <a:t> </a:t>
            </a:r>
            <a:r>
              <a:rPr lang="en-US" sz="2400" dirty="0" err="1">
                <a:solidFill>
                  <a:srgbClr val="000000"/>
                </a:solidFill>
                <a:latin typeface="+mj-lt"/>
              </a:rPr>
              <a:t>doanh</a:t>
            </a:r>
            <a:r>
              <a:rPr lang="en-US" sz="2400" dirty="0">
                <a:solidFill>
                  <a:srgbClr val="000000"/>
                </a:solidFill>
                <a:latin typeface="+mj-lt"/>
              </a:rPr>
              <a:t> </a:t>
            </a:r>
            <a:r>
              <a:rPr lang="en-US" sz="2400" dirty="0" err="1">
                <a:solidFill>
                  <a:srgbClr val="000000"/>
                </a:solidFill>
                <a:latin typeface="+mj-lt"/>
              </a:rPr>
              <a:t>nghiệp</a:t>
            </a:r>
            <a:r>
              <a:rPr lang="vi-VN" sz="2400" dirty="0">
                <a:solidFill>
                  <a:srgbClr val="000000"/>
                </a:solidFill>
                <a:latin typeface="+mj-lt"/>
              </a:rPr>
              <a:t> xuất khẩu đồ nội thất của Việt Nam </a:t>
            </a:r>
            <a:r>
              <a:rPr lang="en-US" sz="2400" dirty="0" err="1">
                <a:solidFill>
                  <a:srgbClr val="000000"/>
                </a:solidFill>
                <a:latin typeface="+mj-lt"/>
              </a:rPr>
              <a:t>có</a:t>
            </a:r>
            <a:r>
              <a:rPr lang="en-US" sz="2400" dirty="0">
                <a:solidFill>
                  <a:srgbClr val="000000"/>
                </a:solidFill>
                <a:latin typeface="+mj-lt"/>
              </a:rPr>
              <a:t> </a:t>
            </a:r>
            <a:r>
              <a:rPr lang="en-US" sz="2400" dirty="0" err="1">
                <a:solidFill>
                  <a:srgbClr val="000000"/>
                </a:solidFill>
                <a:latin typeface="+mj-lt"/>
              </a:rPr>
              <a:t>được</a:t>
            </a:r>
            <a:r>
              <a:rPr lang="en-US" sz="2400" dirty="0">
                <a:solidFill>
                  <a:srgbClr val="000000"/>
                </a:solidFill>
                <a:latin typeface="+mj-lt"/>
              </a:rPr>
              <a:t> </a:t>
            </a:r>
            <a:r>
              <a:rPr lang="en-US" sz="2400" dirty="0" err="1">
                <a:solidFill>
                  <a:srgbClr val="000000"/>
                </a:solidFill>
                <a:latin typeface="+mj-lt"/>
              </a:rPr>
              <a:t>chứng</a:t>
            </a:r>
            <a:r>
              <a:rPr lang="en-US" sz="2400" dirty="0">
                <a:solidFill>
                  <a:srgbClr val="000000"/>
                </a:solidFill>
                <a:latin typeface="+mj-lt"/>
              </a:rPr>
              <a:t> </a:t>
            </a:r>
            <a:r>
              <a:rPr lang="en-US" sz="2400" dirty="0" err="1">
                <a:solidFill>
                  <a:srgbClr val="000000"/>
                </a:solidFill>
                <a:latin typeface="+mj-lt"/>
              </a:rPr>
              <a:t>chỉ</a:t>
            </a:r>
            <a:r>
              <a:rPr lang="en-US" sz="2400" dirty="0">
                <a:solidFill>
                  <a:srgbClr val="000000"/>
                </a:solidFill>
                <a:latin typeface="+mj-lt"/>
              </a:rPr>
              <a:t> </a:t>
            </a:r>
            <a:r>
              <a:rPr lang="en-US" sz="2400" dirty="0" err="1">
                <a:solidFill>
                  <a:srgbClr val="000000"/>
                </a:solidFill>
                <a:latin typeface="+mj-lt"/>
              </a:rPr>
              <a:t>này</a:t>
            </a:r>
            <a:r>
              <a:rPr lang="en-US" sz="2400" dirty="0">
                <a:solidFill>
                  <a:srgbClr val="000000"/>
                </a:solidFill>
                <a:latin typeface="+mj-lt"/>
              </a:rPr>
              <a:t>, </a:t>
            </a:r>
            <a:r>
              <a:rPr lang="en-US" sz="2400" dirty="0" err="1">
                <a:solidFill>
                  <a:srgbClr val="000000"/>
                </a:solidFill>
                <a:latin typeface="+mj-lt"/>
              </a:rPr>
              <a:t>đặc</a:t>
            </a:r>
            <a:r>
              <a:rPr lang="en-US" sz="2400" dirty="0">
                <a:solidFill>
                  <a:srgbClr val="000000"/>
                </a:solidFill>
                <a:latin typeface="+mj-lt"/>
              </a:rPr>
              <a:t> </a:t>
            </a:r>
            <a:r>
              <a:rPr lang="en-US" sz="2400" dirty="0" err="1">
                <a:solidFill>
                  <a:srgbClr val="000000"/>
                </a:solidFill>
                <a:latin typeface="+mj-lt"/>
              </a:rPr>
              <a:t>biệt</a:t>
            </a:r>
            <a:r>
              <a:rPr lang="en-US" sz="2400" dirty="0">
                <a:solidFill>
                  <a:srgbClr val="000000"/>
                </a:solidFill>
                <a:latin typeface="+mj-lt"/>
              </a:rPr>
              <a:t> </a:t>
            </a:r>
            <a:r>
              <a:rPr lang="en-US" sz="2400" dirty="0" err="1">
                <a:solidFill>
                  <a:srgbClr val="000000"/>
                </a:solidFill>
                <a:latin typeface="+mj-lt"/>
              </a:rPr>
              <a:t>là</a:t>
            </a:r>
            <a:r>
              <a:rPr lang="en-US" sz="2400" dirty="0">
                <a:solidFill>
                  <a:srgbClr val="000000"/>
                </a:solidFill>
                <a:latin typeface="+mj-lt"/>
              </a:rPr>
              <a:t> </a:t>
            </a:r>
            <a:r>
              <a:rPr lang="vi-VN" sz="2400" dirty="0">
                <a:solidFill>
                  <a:srgbClr val="000000"/>
                </a:solidFill>
                <a:latin typeface="+mj-lt"/>
              </a:rPr>
              <a:t>đồ </a:t>
            </a:r>
            <a:r>
              <a:rPr lang="en-US" sz="2400" dirty="0" err="1">
                <a:solidFill>
                  <a:srgbClr val="000000"/>
                </a:solidFill>
                <a:latin typeface="+mj-lt"/>
              </a:rPr>
              <a:t>gỗ</a:t>
            </a:r>
            <a:r>
              <a:rPr lang="en-US" sz="2400" dirty="0">
                <a:solidFill>
                  <a:srgbClr val="000000"/>
                </a:solidFill>
                <a:latin typeface="+mj-lt"/>
              </a:rPr>
              <a:t> </a:t>
            </a:r>
            <a:r>
              <a:rPr lang="vi-VN" sz="2400" dirty="0">
                <a:solidFill>
                  <a:srgbClr val="000000"/>
                </a:solidFill>
                <a:latin typeface="+mj-lt"/>
              </a:rPr>
              <a:t>cao cấp</a:t>
            </a:r>
            <a:r>
              <a:rPr lang="en-US" sz="2400" dirty="0">
                <a:solidFill>
                  <a:srgbClr val="000000"/>
                </a:solidFill>
                <a:latin typeface="+mj-lt"/>
              </a:rPr>
              <a:t> </a:t>
            </a:r>
            <a:r>
              <a:rPr lang="en-US" sz="2400" dirty="0" err="1">
                <a:solidFill>
                  <a:srgbClr val="000000"/>
                </a:solidFill>
                <a:latin typeface="+mj-lt"/>
              </a:rPr>
              <a:t>có</a:t>
            </a:r>
            <a:r>
              <a:rPr lang="en-US" sz="2400" dirty="0">
                <a:solidFill>
                  <a:srgbClr val="000000"/>
                </a:solidFill>
                <a:latin typeface="+mj-lt"/>
              </a:rPr>
              <a:t> </a:t>
            </a:r>
            <a:r>
              <a:rPr lang="en-US" sz="2400" dirty="0" err="1">
                <a:solidFill>
                  <a:srgbClr val="000000"/>
                </a:solidFill>
                <a:latin typeface="+mj-lt"/>
              </a:rPr>
              <a:t>nguồn</a:t>
            </a:r>
            <a:r>
              <a:rPr lang="en-US" sz="2400" dirty="0">
                <a:solidFill>
                  <a:srgbClr val="000000"/>
                </a:solidFill>
                <a:latin typeface="+mj-lt"/>
              </a:rPr>
              <a:t> </a:t>
            </a:r>
            <a:r>
              <a:rPr lang="en-US" sz="2400" dirty="0" err="1">
                <a:solidFill>
                  <a:srgbClr val="000000"/>
                </a:solidFill>
                <a:latin typeface="+mj-lt"/>
              </a:rPr>
              <a:t>gốc</a:t>
            </a:r>
            <a:r>
              <a:rPr lang="vi-VN" sz="2400" dirty="0">
                <a:solidFill>
                  <a:srgbClr val="000000"/>
                </a:solidFill>
                <a:latin typeface="+mj-lt"/>
              </a:rPr>
              <a:t> từ nước ngoài.</a:t>
            </a:r>
            <a:endParaRPr lang="vi-VN" sz="2400" dirty="0" smtClean="0">
              <a:solidFill>
                <a:srgbClr val="000000"/>
              </a:solidFill>
              <a:latin typeface="+mj-lt"/>
            </a:endParaRPr>
          </a:p>
          <a:p>
            <a:pPr marL="285750" indent="-285750">
              <a:spcBef>
                <a:spcPts val="600"/>
              </a:spcBef>
              <a:spcAft>
                <a:spcPts val="600"/>
              </a:spcAft>
              <a:buFont typeface="Wingdings" charset="2"/>
              <a:buChar char="§"/>
            </a:pPr>
            <a:r>
              <a:rPr lang="vi-VN" sz="2400" dirty="0"/>
              <a:t>Các tiêu chuẩn môi trường mang tính tự nguyện cũng được áp dụng như như ISO 9001, ISO 14001 (hệ thống quản lý môi trường), hoặc tiêu chuẩn Oeko-Tex 100</a:t>
            </a:r>
            <a:r>
              <a:rPr lang="vi-VN" sz="2400" dirty="0" smtClean="0"/>
              <a:t>.</a:t>
            </a:r>
          </a:p>
          <a:p>
            <a:pPr marL="285750" indent="-285750">
              <a:spcBef>
                <a:spcPts val="600"/>
              </a:spcBef>
              <a:spcAft>
                <a:spcPts val="600"/>
              </a:spcAft>
              <a:buFont typeface="Wingdings" charset="2"/>
              <a:buChar char="§"/>
            </a:pPr>
            <a:endParaRPr lang="vi-VN" sz="2400" dirty="0"/>
          </a:p>
        </p:txBody>
      </p:sp>
    </p:spTree>
    <p:extLst>
      <p:ext uri="{BB962C8B-B14F-4D97-AF65-F5344CB8AC3E}">
        <p14:creationId xmlns:p14="http://schemas.microsoft.com/office/powerpoint/2010/main" val="98085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47798"/>
            <a:ext cx="8229600" cy="1143000"/>
          </a:xfrm>
        </p:spPr>
        <p:txBody>
          <a:bodyPr>
            <a:normAutofit fontScale="90000"/>
          </a:bodyPr>
          <a:lstStyle/>
          <a:p>
            <a:pPr>
              <a:defRPr/>
            </a:pPr>
            <a:r>
              <a:rPr lang="en-US" b="1" dirty="0"/>
              <a:t>CÁC KHUÔN KHỔ LUẬT PHÁP VỀ BẢO VỆ MÔI TRƯỜNG </a:t>
            </a:r>
            <a:br>
              <a:rPr lang="en-US" b="1" dirty="0"/>
            </a:br>
            <a:endParaRPr lang="en-GB" dirty="0">
              <a:latin typeface="Tahoma" charset="0"/>
              <a:cs typeface="Arial" charset="0"/>
            </a:endParaRPr>
          </a:p>
        </p:txBody>
      </p:sp>
      <p:sp>
        <p:nvSpPr>
          <p:cNvPr id="5123" name="Rectangle 3"/>
          <p:cNvSpPr>
            <a:spLocks noGrp="1" noChangeArrowheads="1"/>
          </p:cNvSpPr>
          <p:nvPr>
            <p:ph type="body" idx="1"/>
          </p:nvPr>
        </p:nvSpPr>
        <p:spPr>
          <a:xfrm>
            <a:off x="457200" y="1524000"/>
            <a:ext cx="7967133" cy="5047865"/>
          </a:xfrm>
        </p:spPr>
        <p:txBody>
          <a:bodyPr>
            <a:normAutofit lnSpcReduction="10000"/>
          </a:bodyPr>
          <a:lstStyle/>
          <a:p>
            <a:pPr lvl="0">
              <a:lnSpc>
                <a:spcPct val="120000"/>
              </a:lnSpc>
              <a:spcBef>
                <a:spcPts val="600"/>
              </a:spcBef>
              <a:spcAft>
                <a:spcPts val="600"/>
              </a:spcAft>
              <a:buNone/>
              <a:defRPr/>
            </a:pPr>
            <a:r>
              <a:rPr lang="en-GB" sz="2800" dirty="0">
                <a:latin typeface="Tahoma" charset="0"/>
                <a:cs typeface="Arial" charset="0"/>
              </a:rPr>
              <a:t> </a:t>
            </a:r>
            <a:r>
              <a:rPr lang="en-US" sz="2800" b="1" i="1" u="sng" dirty="0" err="1"/>
              <a:t>Các</a:t>
            </a:r>
            <a:r>
              <a:rPr lang="en-US" sz="2800" b="1" i="1" u="sng" dirty="0"/>
              <a:t> </a:t>
            </a:r>
            <a:r>
              <a:rPr lang="en-US" sz="2800" b="1" i="1" u="sng" dirty="0" err="1"/>
              <a:t>sáng</a:t>
            </a:r>
            <a:r>
              <a:rPr lang="en-US" sz="2800" b="1" i="1" u="sng" dirty="0"/>
              <a:t> </a:t>
            </a:r>
            <a:r>
              <a:rPr lang="en-US" sz="2800" b="1" i="1" u="sng" dirty="0" err="1"/>
              <a:t>kiến</a:t>
            </a:r>
            <a:r>
              <a:rPr lang="en-US" sz="2800" b="1" i="1" u="sng" dirty="0"/>
              <a:t> </a:t>
            </a:r>
            <a:r>
              <a:rPr lang="en-US" sz="2800" b="1" i="1" u="sng" dirty="0" err="1"/>
              <a:t>và</a:t>
            </a:r>
            <a:r>
              <a:rPr lang="en-US" sz="2800" b="1" i="1" u="sng" dirty="0"/>
              <a:t> </a:t>
            </a:r>
            <a:r>
              <a:rPr lang="en-US" sz="2800" b="1" i="1" u="sng" dirty="0" err="1"/>
              <a:t>tiêu</a:t>
            </a:r>
            <a:r>
              <a:rPr lang="en-US" sz="2800" b="1" i="1" u="sng" dirty="0"/>
              <a:t> </a:t>
            </a:r>
            <a:r>
              <a:rPr lang="en-US" sz="2800" b="1" i="1" u="sng" dirty="0" err="1"/>
              <a:t>chuẩn</a:t>
            </a:r>
            <a:r>
              <a:rPr lang="en-US" sz="2800" b="1" i="1" u="sng" dirty="0"/>
              <a:t> </a:t>
            </a:r>
            <a:r>
              <a:rPr lang="en-US" sz="2800" b="1" i="1" u="sng" dirty="0" err="1"/>
              <a:t>mang</a:t>
            </a:r>
            <a:r>
              <a:rPr lang="en-US" sz="2800" b="1" i="1" u="sng" dirty="0"/>
              <a:t> </a:t>
            </a:r>
            <a:r>
              <a:rPr lang="en-US" sz="2800" b="1" i="1" u="sng" dirty="0" err="1"/>
              <a:t>tính</a:t>
            </a:r>
            <a:r>
              <a:rPr lang="en-US" sz="2800" b="1" i="1" u="sng" dirty="0"/>
              <a:t> </a:t>
            </a:r>
            <a:r>
              <a:rPr lang="en-US" sz="2800" b="1" i="1" u="sng" dirty="0" err="1"/>
              <a:t>tự</a:t>
            </a:r>
            <a:r>
              <a:rPr lang="en-US" sz="2800" b="1" i="1" u="sng" dirty="0"/>
              <a:t> </a:t>
            </a:r>
            <a:r>
              <a:rPr lang="en-US" sz="2800" b="1" i="1" u="sng" dirty="0" err="1"/>
              <a:t>nguyện</a:t>
            </a:r>
            <a:r>
              <a:rPr lang="vi-VN" sz="2800" dirty="0"/>
              <a:t>	</a:t>
            </a:r>
            <a:endParaRPr lang="en-GB" sz="2400" dirty="0" smtClean="0">
              <a:latin typeface="Tahoma" charset="0"/>
              <a:cs typeface="Arial" charset="0"/>
            </a:endParaRPr>
          </a:p>
          <a:p>
            <a:pPr>
              <a:lnSpc>
                <a:spcPct val="120000"/>
              </a:lnSpc>
              <a:spcBef>
                <a:spcPts val="600"/>
              </a:spcBef>
              <a:spcAft>
                <a:spcPts val="600"/>
              </a:spcAft>
              <a:buFont typeface="Wingdings" charset="2"/>
              <a:buChar char="§"/>
              <a:defRPr/>
            </a:pPr>
            <a:r>
              <a:rPr lang="en-GB" sz="2400" b="1" dirty="0" err="1" smtClean="0">
                <a:latin typeface="Tahoma" charset="0"/>
                <a:cs typeface="Arial" charset="0"/>
              </a:rPr>
              <a:t>Nhãn</a:t>
            </a:r>
            <a:r>
              <a:rPr lang="en-GB" sz="2400" b="1" dirty="0" smtClean="0">
                <a:latin typeface="Tahoma" charset="0"/>
                <a:cs typeface="Arial" charset="0"/>
              </a:rPr>
              <a:t> </a:t>
            </a:r>
            <a:r>
              <a:rPr lang="en-GB" sz="2400" b="1" dirty="0" err="1" smtClean="0">
                <a:latin typeface="Tahoma" charset="0"/>
                <a:cs typeface="Arial" charset="0"/>
              </a:rPr>
              <a:t>Môi</a:t>
            </a:r>
            <a:r>
              <a:rPr lang="en-GB" sz="2400" b="1" dirty="0" smtClean="0">
                <a:latin typeface="Tahoma" charset="0"/>
                <a:cs typeface="Arial" charset="0"/>
              </a:rPr>
              <a:t> </a:t>
            </a:r>
            <a:r>
              <a:rPr lang="en-GB" sz="2400" b="1" dirty="0" err="1" smtClean="0">
                <a:latin typeface="Tahoma" charset="0"/>
                <a:cs typeface="Arial" charset="0"/>
              </a:rPr>
              <a:t>trường</a:t>
            </a:r>
            <a:r>
              <a:rPr lang="en-GB" sz="2400" b="1" dirty="0" smtClean="0">
                <a:latin typeface="Tahoma" charset="0"/>
                <a:cs typeface="Arial" charset="0"/>
              </a:rPr>
              <a:t> (MT):  </a:t>
            </a:r>
            <a:r>
              <a:rPr lang="en-GB" sz="2400" dirty="0" err="1" smtClean="0">
                <a:latin typeface="Tahoma" charset="0"/>
                <a:cs typeface="Arial" charset="0"/>
              </a:rPr>
              <a:t>có</a:t>
            </a:r>
            <a:r>
              <a:rPr lang="en-GB" sz="2400" dirty="0" smtClean="0">
                <a:latin typeface="Tahoma" charset="0"/>
                <a:cs typeface="Arial" charset="0"/>
              </a:rPr>
              <a:t> </a:t>
            </a:r>
            <a:r>
              <a:rPr lang="en-GB" sz="2400" dirty="0" err="1">
                <a:latin typeface="Tahoma" charset="0"/>
                <a:cs typeface="Arial" charset="0"/>
              </a:rPr>
              <a:t>thể</a:t>
            </a:r>
            <a:r>
              <a:rPr lang="en-GB" sz="2400" dirty="0">
                <a:latin typeface="Tahoma" charset="0"/>
                <a:cs typeface="Arial" charset="0"/>
              </a:rPr>
              <a:t> </a:t>
            </a:r>
            <a:r>
              <a:rPr lang="en-GB" sz="2400" dirty="0" err="1">
                <a:latin typeface="Tahoma" charset="0"/>
                <a:cs typeface="Arial" charset="0"/>
              </a:rPr>
              <a:t>nâng</a:t>
            </a:r>
            <a:r>
              <a:rPr lang="en-GB" sz="2400" dirty="0">
                <a:latin typeface="Tahoma" charset="0"/>
                <a:cs typeface="Arial" charset="0"/>
              </a:rPr>
              <a:t> </a:t>
            </a:r>
            <a:r>
              <a:rPr lang="en-GB" sz="2400" dirty="0" err="1">
                <a:latin typeface="Tahoma" charset="0"/>
                <a:cs typeface="Arial" charset="0"/>
              </a:rPr>
              <a:t>cao</a:t>
            </a:r>
            <a:r>
              <a:rPr lang="en-GB" sz="2400" dirty="0">
                <a:latin typeface="Tahoma" charset="0"/>
                <a:cs typeface="Arial" charset="0"/>
              </a:rPr>
              <a:t> </a:t>
            </a:r>
            <a:r>
              <a:rPr lang="en-GB" sz="2400" dirty="0" err="1">
                <a:latin typeface="Tahoma" charset="0"/>
                <a:cs typeface="Arial" charset="0"/>
              </a:rPr>
              <a:t>nhận</a:t>
            </a:r>
            <a:r>
              <a:rPr lang="en-GB" sz="2400" dirty="0">
                <a:latin typeface="Tahoma" charset="0"/>
                <a:cs typeface="Arial" charset="0"/>
              </a:rPr>
              <a:t> </a:t>
            </a:r>
            <a:r>
              <a:rPr lang="en-GB" sz="2400" dirty="0" err="1">
                <a:latin typeface="Tahoma" charset="0"/>
                <a:cs typeface="Arial" charset="0"/>
              </a:rPr>
              <a:t>thức</a:t>
            </a:r>
            <a:r>
              <a:rPr lang="en-GB" sz="2400" dirty="0">
                <a:latin typeface="Tahoma" charset="0"/>
                <a:cs typeface="Arial" charset="0"/>
              </a:rPr>
              <a:t> </a:t>
            </a:r>
            <a:r>
              <a:rPr lang="en-GB" sz="2400" dirty="0" err="1">
                <a:latin typeface="Tahoma" charset="0"/>
                <a:cs typeface="Arial" charset="0"/>
              </a:rPr>
              <a:t>và</a:t>
            </a:r>
            <a:r>
              <a:rPr lang="en-GB" sz="2400" dirty="0">
                <a:latin typeface="Tahoma" charset="0"/>
                <a:cs typeface="Arial" charset="0"/>
              </a:rPr>
              <a:t> </a:t>
            </a:r>
            <a:r>
              <a:rPr lang="en-GB" sz="2400" dirty="0" err="1" smtClean="0">
                <a:latin typeface="Tahoma" charset="0"/>
                <a:cs typeface="Arial" charset="0"/>
              </a:rPr>
              <a:t>thúc</a:t>
            </a:r>
            <a:r>
              <a:rPr lang="en-GB" sz="2400" dirty="0" smtClean="0">
                <a:latin typeface="Tahoma" charset="0"/>
                <a:cs typeface="Arial" charset="0"/>
              </a:rPr>
              <a:t> </a:t>
            </a:r>
            <a:r>
              <a:rPr lang="en-GB" sz="2400" dirty="0" err="1">
                <a:latin typeface="Tahoma" charset="0"/>
                <a:cs typeface="Arial" charset="0"/>
              </a:rPr>
              <a:t>đẩy</a:t>
            </a:r>
            <a:r>
              <a:rPr lang="en-GB" sz="2400" dirty="0">
                <a:latin typeface="Tahoma" charset="0"/>
                <a:cs typeface="Arial" charset="0"/>
              </a:rPr>
              <a:t> </a:t>
            </a:r>
            <a:r>
              <a:rPr lang="en-GB" sz="2400" dirty="0" err="1">
                <a:latin typeface="Tahoma" charset="0"/>
                <a:cs typeface="Arial" charset="0"/>
              </a:rPr>
              <a:t>phát</a:t>
            </a:r>
            <a:r>
              <a:rPr lang="en-GB" sz="2400" dirty="0">
                <a:latin typeface="Tahoma" charset="0"/>
                <a:cs typeface="Arial" charset="0"/>
              </a:rPr>
              <a:t> </a:t>
            </a:r>
            <a:r>
              <a:rPr lang="en-GB" sz="2400" dirty="0" err="1">
                <a:latin typeface="Tahoma" charset="0"/>
                <a:cs typeface="Arial" charset="0"/>
              </a:rPr>
              <a:t>triển</a:t>
            </a:r>
            <a:r>
              <a:rPr lang="en-GB" sz="2400" dirty="0">
                <a:latin typeface="Tahoma" charset="0"/>
                <a:cs typeface="Arial" charset="0"/>
              </a:rPr>
              <a:t> </a:t>
            </a:r>
            <a:r>
              <a:rPr lang="en-GB" sz="2400" dirty="0" err="1">
                <a:latin typeface="Tahoma" charset="0"/>
                <a:cs typeface="Arial" charset="0"/>
              </a:rPr>
              <a:t>bền</a:t>
            </a:r>
            <a:r>
              <a:rPr lang="en-GB" sz="2400" dirty="0">
                <a:latin typeface="Tahoma" charset="0"/>
                <a:cs typeface="Arial" charset="0"/>
              </a:rPr>
              <a:t> </a:t>
            </a:r>
            <a:r>
              <a:rPr lang="en-GB" sz="2400" dirty="0" err="1" smtClean="0">
                <a:latin typeface="Tahoma" charset="0"/>
                <a:cs typeface="Arial" charset="0"/>
              </a:rPr>
              <a:t>vững</a:t>
            </a:r>
            <a:r>
              <a:rPr lang="en-GB" sz="2400" dirty="0" smtClean="0">
                <a:latin typeface="Tahoma" charset="0"/>
                <a:cs typeface="Arial" charset="0"/>
              </a:rPr>
              <a:t>. </a:t>
            </a:r>
            <a:r>
              <a:rPr lang="en-GB" sz="2400" dirty="0" err="1" smtClean="0">
                <a:latin typeface="Tahoma" charset="0"/>
                <a:cs typeface="Arial" charset="0"/>
              </a:rPr>
              <a:t>Nhãn</a:t>
            </a:r>
            <a:r>
              <a:rPr lang="en-GB" sz="2400" dirty="0" smtClean="0">
                <a:latin typeface="Tahoma" charset="0"/>
                <a:cs typeface="Arial" charset="0"/>
              </a:rPr>
              <a:t> MT </a:t>
            </a:r>
            <a:r>
              <a:rPr lang="en-GB" sz="2400" dirty="0" err="1" smtClean="0">
                <a:latin typeface="Tahoma" charset="0"/>
                <a:cs typeface="Arial" charset="0"/>
              </a:rPr>
              <a:t>có</a:t>
            </a:r>
            <a:r>
              <a:rPr lang="en-GB" sz="2400" dirty="0" smtClean="0">
                <a:latin typeface="Tahoma" charset="0"/>
                <a:cs typeface="Arial" charset="0"/>
              </a:rPr>
              <a:t> </a:t>
            </a:r>
            <a:r>
              <a:rPr lang="en-GB" sz="2400" dirty="0" err="1">
                <a:latin typeface="Tahoma" charset="0"/>
                <a:cs typeface="Arial" charset="0"/>
              </a:rPr>
              <a:t>thể</a:t>
            </a:r>
            <a:r>
              <a:rPr lang="en-GB" sz="2400" dirty="0">
                <a:latin typeface="Tahoma" charset="0"/>
                <a:cs typeface="Arial" charset="0"/>
              </a:rPr>
              <a:t> </a:t>
            </a:r>
            <a:r>
              <a:rPr lang="en-GB" sz="2400" dirty="0" err="1">
                <a:latin typeface="Tahoma" charset="0"/>
                <a:cs typeface="Arial" charset="0"/>
              </a:rPr>
              <a:t>cung</a:t>
            </a:r>
            <a:r>
              <a:rPr lang="en-GB" sz="2400" dirty="0">
                <a:latin typeface="Tahoma" charset="0"/>
                <a:cs typeface="Arial" charset="0"/>
              </a:rPr>
              <a:t> </a:t>
            </a:r>
            <a:r>
              <a:rPr lang="en-GB" sz="2400" dirty="0" err="1">
                <a:latin typeface="Tahoma" charset="0"/>
                <a:cs typeface="Arial" charset="0"/>
              </a:rPr>
              <a:t>cấp</a:t>
            </a:r>
            <a:r>
              <a:rPr lang="en-GB" sz="2400" dirty="0">
                <a:latin typeface="Tahoma" charset="0"/>
                <a:cs typeface="Arial" charset="0"/>
              </a:rPr>
              <a:t> </a:t>
            </a:r>
            <a:r>
              <a:rPr lang="en-GB" sz="2400" dirty="0" err="1">
                <a:latin typeface="Tahoma" charset="0"/>
                <a:cs typeface="Arial" charset="0"/>
              </a:rPr>
              <a:t>cho</a:t>
            </a:r>
            <a:r>
              <a:rPr lang="en-GB" sz="2400" dirty="0">
                <a:latin typeface="Tahoma" charset="0"/>
                <a:cs typeface="Arial" charset="0"/>
              </a:rPr>
              <a:t> </a:t>
            </a:r>
            <a:r>
              <a:rPr lang="en-GB" sz="2400" dirty="0" err="1">
                <a:latin typeface="Tahoma" charset="0"/>
                <a:cs typeface="Arial" charset="0"/>
              </a:rPr>
              <a:t>người</a:t>
            </a:r>
            <a:r>
              <a:rPr lang="en-GB" sz="2400" dirty="0">
                <a:latin typeface="Tahoma" charset="0"/>
                <a:cs typeface="Arial" charset="0"/>
              </a:rPr>
              <a:t> </a:t>
            </a:r>
            <a:r>
              <a:rPr lang="en-GB" sz="2400" dirty="0" err="1">
                <a:latin typeface="Tahoma" charset="0"/>
                <a:cs typeface="Arial" charset="0"/>
              </a:rPr>
              <a:t>tiêu</a:t>
            </a:r>
            <a:r>
              <a:rPr lang="en-GB" sz="2400" dirty="0">
                <a:latin typeface="Tahoma" charset="0"/>
                <a:cs typeface="Arial" charset="0"/>
              </a:rPr>
              <a:t> </a:t>
            </a:r>
            <a:r>
              <a:rPr lang="en-GB" sz="2400" dirty="0" err="1">
                <a:latin typeface="Tahoma" charset="0"/>
                <a:cs typeface="Arial" charset="0"/>
              </a:rPr>
              <a:t>dùng</a:t>
            </a:r>
            <a:r>
              <a:rPr lang="en-GB" sz="2400" dirty="0">
                <a:latin typeface="Tahoma" charset="0"/>
                <a:cs typeface="Arial" charset="0"/>
              </a:rPr>
              <a:t> </a:t>
            </a:r>
            <a:r>
              <a:rPr lang="en-GB" sz="2400" dirty="0" err="1">
                <a:latin typeface="Tahoma" charset="0"/>
                <a:cs typeface="Arial" charset="0"/>
              </a:rPr>
              <a:t>một</a:t>
            </a:r>
            <a:r>
              <a:rPr lang="en-GB" sz="2400" dirty="0">
                <a:latin typeface="Tahoma" charset="0"/>
                <a:cs typeface="Arial" charset="0"/>
              </a:rPr>
              <a:t> </a:t>
            </a:r>
            <a:r>
              <a:rPr lang="en-GB" sz="2400" dirty="0" err="1">
                <a:latin typeface="Tahoma" charset="0"/>
                <a:cs typeface="Arial" charset="0"/>
              </a:rPr>
              <a:t>sự</a:t>
            </a:r>
            <a:r>
              <a:rPr lang="en-GB" sz="2400" dirty="0">
                <a:latin typeface="Tahoma" charset="0"/>
                <a:cs typeface="Arial" charset="0"/>
              </a:rPr>
              <a:t> </a:t>
            </a:r>
            <a:r>
              <a:rPr lang="en-GB" sz="2400" dirty="0" err="1">
                <a:latin typeface="Tahoma" charset="0"/>
                <a:cs typeface="Arial" charset="0"/>
              </a:rPr>
              <a:t>lựa</a:t>
            </a:r>
            <a:r>
              <a:rPr lang="en-GB" sz="2400" dirty="0">
                <a:latin typeface="Tahoma" charset="0"/>
                <a:cs typeface="Arial" charset="0"/>
              </a:rPr>
              <a:t> </a:t>
            </a:r>
            <a:r>
              <a:rPr lang="en-GB" sz="2400" dirty="0" err="1">
                <a:latin typeface="Tahoma" charset="0"/>
                <a:cs typeface="Arial" charset="0"/>
              </a:rPr>
              <a:t>chọn</a:t>
            </a:r>
            <a:r>
              <a:rPr lang="en-GB" sz="2400" dirty="0">
                <a:latin typeface="Tahoma" charset="0"/>
                <a:cs typeface="Arial" charset="0"/>
              </a:rPr>
              <a:t> </a:t>
            </a:r>
            <a:r>
              <a:rPr lang="en-GB" sz="2400" dirty="0" err="1">
                <a:latin typeface="Tahoma" charset="0"/>
                <a:cs typeface="Arial" charset="0"/>
              </a:rPr>
              <a:t>thực</a:t>
            </a:r>
            <a:r>
              <a:rPr lang="en-GB" sz="2400" dirty="0">
                <a:latin typeface="Tahoma" charset="0"/>
                <a:cs typeface="Arial" charset="0"/>
              </a:rPr>
              <a:t> </a:t>
            </a:r>
            <a:r>
              <a:rPr lang="en-GB" sz="2400" dirty="0" err="1">
                <a:latin typeface="Tahoma" charset="0"/>
                <a:cs typeface="Arial" charset="0"/>
              </a:rPr>
              <a:t>sự</a:t>
            </a:r>
            <a:r>
              <a:rPr lang="en-GB" sz="2400" dirty="0">
                <a:latin typeface="Tahoma" charset="0"/>
                <a:cs typeface="Arial" charset="0"/>
              </a:rPr>
              <a:t>. </a:t>
            </a:r>
            <a:r>
              <a:rPr lang="en-GB" sz="2400" dirty="0" err="1" smtClean="0">
                <a:latin typeface="Tahoma" charset="0"/>
                <a:cs typeface="Arial" charset="0"/>
              </a:rPr>
              <a:t>Nhãn</a:t>
            </a:r>
            <a:r>
              <a:rPr lang="en-GB" sz="2400" dirty="0" smtClean="0">
                <a:latin typeface="Tahoma" charset="0"/>
                <a:cs typeface="Arial" charset="0"/>
              </a:rPr>
              <a:t> MT </a:t>
            </a:r>
            <a:r>
              <a:rPr lang="en-GB" sz="2400" dirty="0" err="1">
                <a:latin typeface="Tahoma" charset="0"/>
                <a:cs typeface="Arial" charset="0"/>
              </a:rPr>
              <a:t>có</a:t>
            </a:r>
            <a:r>
              <a:rPr lang="en-GB" sz="2400" dirty="0">
                <a:latin typeface="Tahoma" charset="0"/>
                <a:cs typeface="Arial" charset="0"/>
              </a:rPr>
              <a:t> </a:t>
            </a:r>
            <a:r>
              <a:rPr lang="en-GB" sz="2400" dirty="0" err="1">
                <a:latin typeface="Tahoma" charset="0"/>
                <a:cs typeface="Arial" charset="0"/>
              </a:rPr>
              <a:t>thể</a:t>
            </a:r>
            <a:r>
              <a:rPr lang="en-GB" sz="2400" dirty="0">
                <a:latin typeface="Tahoma" charset="0"/>
                <a:cs typeface="Arial" charset="0"/>
              </a:rPr>
              <a:t> </a:t>
            </a:r>
            <a:r>
              <a:rPr lang="en-GB" sz="2400" dirty="0" err="1">
                <a:latin typeface="Tahoma" charset="0"/>
                <a:cs typeface="Arial" charset="0"/>
              </a:rPr>
              <a:t>bao</a:t>
            </a:r>
            <a:r>
              <a:rPr lang="en-GB" sz="2400" dirty="0">
                <a:latin typeface="Tahoma" charset="0"/>
                <a:cs typeface="Arial" charset="0"/>
              </a:rPr>
              <a:t> </a:t>
            </a:r>
            <a:r>
              <a:rPr lang="en-GB" sz="2400" dirty="0" err="1">
                <a:latin typeface="Tahoma" charset="0"/>
                <a:cs typeface="Arial" charset="0"/>
              </a:rPr>
              <a:t>gồm</a:t>
            </a:r>
            <a:r>
              <a:rPr lang="en-GB" sz="2400" dirty="0">
                <a:latin typeface="Tahoma" charset="0"/>
                <a:cs typeface="Arial" charset="0"/>
              </a:rPr>
              <a:t> </a:t>
            </a:r>
            <a:r>
              <a:rPr lang="en-GB" sz="2400" dirty="0" err="1">
                <a:latin typeface="Tahoma" charset="0"/>
                <a:cs typeface="Arial" charset="0"/>
              </a:rPr>
              <a:t>thông</a:t>
            </a:r>
            <a:r>
              <a:rPr lang="en-GB" sz="2400" dirty="0">
                <a:latin typeface="Tahoma" charset="0"/>
                <a:cs typeface="Arial" charset="0"/>
              </a:rPr>
              <a:t> tin </a:t>
            </a:r>
            <a:r>
              <a:rPr lang="en-GB" sz="2400" dirty="0" err="1">
                <a:latin typeface="Tahoma" charset="0"/>
                <a:cs typeface="Arial" charset="0"/>
              </a:rPr>
              <a:t>về</a:t>
            </a:r>
            <a:r>
              <a:rPr lang="en-GB" sz="2400" dirty="0">
                <a:latin typeface="Tahoma" charset="0"/>
                <a:cs typeface="Arial" charset="0"/>
              </a:rPr>
              <a:t> </a:t>
            </a:r>
          </a:p>
          <a:p>
            <a:pPr lvl="1">
              <a:lnSpc>
                <a:spcPct val="120000"/>
              </a:lnSpc>
              <a:spcBef>
                <a:spcPts val="600"/>
              </a:spcBef>
              <a:spcAft>
                <a:spcPts val="600"/>
              </a:spcAft>
              <a:buFont typeface="Wingdings" charset="2"/>
              <a:buChar char="ü"/>
              <a:defRPr/>
            </a:pPr>
            <a:r>
              <a:rPr lang="en-GB" sz="1800" dirty="0" err="1" smtClean="0">
                <a:solidFill>
                  <a:srgbClr val="000000"/>
                </a:solidFill>
                <a:latin typeface="Tahoma" charset="0"/>
                <a:cs typeface="Arial" charset="0"/>
              </a:rPr>
              <a:t>Tiêu</a:t>
            </a:r>
            <a:r>
              <a:rPr lang="en-GB" sz="1800" dirty="0" smtClean="0">
                <a:solidFill>
                  <a:srgbClr val="000000"/>
                </a:solidFill>
                <a:latin typeface="Tahoma" charset="0"/>
                <a:cs typeface="Arial" charset="0"/>
              </a:rPr>
              <a:t> </a:t>
            </a:r>
            <a:r>
              <a:rPr lang="en-GB" sz="1800" dirty="0" err="1" smtClean="0">
                <a:solidFill>
                  <a:srgbClr val="000000"/>
                </a:solidFill>
                <a:latin typeface="Tahoma" charset="0"/>
                <a:cs typeface="Arial" charset="0"/>
              </a:rPr>
              <a:t>thụ</a:t>
            </a:r>
            <a:r>
              <a:rPr lang="en-GB" sz="1800" dirty="0" smtClean="0">
                <a:solidFill>
                  <a:srgbClr val="000000"/>
                </a:solidFill>
                <a:latin typeface="Tahoma" charset="0"/>
                <a:cs typeface="Arial" charset="0"/>
              </a:rPr>
              <a:t> </a:t>
            </a:r>
            <a:r>
              <a:rPr lang="en-GB" sz="1800" dirty="0" err="1" smtClean="0">
                <a:solidFill>
                  <a:srgbClr val="000000"/>
                </a:solidFill>
                <a:latin typeface="Tahoma" charset="0"/>
                <a:cs typeface="Arial" charset="0"/>
              </a:rPr>
              <a:t>năng</a:t>
            </a:r>
            <a:r>
              <a:rPr lang="en-GB" sz="1800" dirty="0" smtClean="0">
                <a:solidFill>
                  <a:srgbClr val="000000"/>
                </a:solidFill>
                <a:latin typeface="Tahoma" charset="0"/>
                <a:cs typeface="Arial" charset="0"/>
              </a:rPr>
              <a:t> </a:t>
            </a:r>
            <a:r>
              <a:rPr lang="en-GB" sz="1800" dirty="0" err="1" smtClean="0">
                <a:solidFill>
                  <a:srgbClr val="000000"/>
                </a:solidFill>
                <a:latin typeface="Tahoma" charset="0"/>
                <a:cs typeface="Arial" charset="0"/>
              </a:rPr>
              <a:t>lượng</a:t>
            </a:r>
            <a:endParaRPr lang="en-GB" sz="1800" dirty="0" smtClean="0">
              <a:solidFill>
                <a:srgbClr val="000000"/>
              </a:solidFill>
              <a:latin typeface="Tahoma" charset="0"/>
              <a:cs typeface="Arial" charset="0"/>
            </a:endParaRPr>
          </a:p>
          <a:p>
            <a:pPr lvl="1">
              <a:lnSpc>
                <a:spcPct val="120000"/>
              </a:lnSpc>
              <a:spcBef>
                <a:spcPts val="600"/>
              </a:spcBef>
              <a:spcAft>
                <a:spcPts val="600"/>
              </a:spcAft>
              <a:buFont typeface="Wingdings" charset="2"/>
              <a:buChar char="ü"/>
              <a:defRPr/>
            </a:pPr>
            <a:r>
              <a:rPr lang="en-GB" sz="1800" dirty="0" err="1" smtClean="0">
                <a:latin typeface="Tahoma" charset="0"/>
                <a:cs typeface="Arial" charset="0"/>
              </a:rPr>
              <a:t>Hấp</a:t>
            </a:r>
            <a:r>
              <a:rPr lang="en-GB" sz="1800" dirty="0" smtClean="0">
                <a:latin typeface="Tahoma" charset="0"/>
                <a:cs typeface="Arial" charset="0"/>
              </a:rPr>
              <a:t> </a:t>
            </a:r>
            <a:r>
              <a:rPr lang="en-GB" sz="1800" dirty="0" err="1" smtClean="0">
                <a:latin typeface="Tahoma" charset="0"/>
                <a:cs typeface="Arial" charset="0"/>
              </a:rPr>
              <a:t>thụ</a:t>
            </a:r>
            <a:r>
              <a:rPr lang="en-GB" sz="1800" dirty="0" smtClean="0">
                <a:latin typeface="Tahoma" charset="0"/>
                <a:cs typeface="Arial" charset="0"/>
              </a:rPr>
              <a:t> carbon</a:t>
            </a:r>
            <a:endParaRPr lang="en-GB" sz="1800" dirty="0">
              <a:latin typeface="Tahoma" charset="0"/>
              <a:cs typeface="Arial" charset="0"/>
            </a:endParaRPr>
          </a:p>
          <a:p>
            <a:pPr lvl="1">
              <a:lnSpc>
                <a:spcPct val="120000"/>
              </a:lnSpc>
              <a:spcBef>
                <a:spcPts val="600"/>
              </a:spcBef>
              <a:spcAft>
                <a:spcPts val="600"/>
              </a:spcAft>
              <a:buFont typeface="Wingdings" charset="2"/>
              <a:buChar char="ü"/>
              <a:defRPr/>
            </a:pPr>
            <a:r>
              <a:rPr lang="en-GB" sz="1800" dirty="0" err="1">
                <a:latin typeface="Tahoma" charset="0"/>
                <a:cs typeface="Arial" charset="0"/>
              </a:rPr>
              <a:t>Tính</a:t>
            </a:r>
            <a:r>
              <a:rPr lang="en-GB" sz="1800" dirty="0">
                <a:latin typeface="Tahoma" charset="0"/>
                <a:cs typeface="Arial" charset="0"/>
              </a:rPr>
              <a:t> </a:t>
            </a:r>
            <a:r>
              <a:rPr lang="en-GB" sz="1800" dirty="0" err="1">
                <a:latin typeface="Tahoma" charset="0"/>
                <a:cs typeface="Arial" charset="0"/>
              </a:rPr>
              <a:t>bền</a:t>
            </a:r>
            <a:r>
              <a:rPr lang="en-GB" sz="1800" dirty="0">
                <a:latin typeface="Tahoma" charset="0"/>
                <a:cs typeface="Arial" charset="0"/>
              </a:rPr>
              <a:t> </a:t>
            </a:r>
            <a:r>
              <a:rPr lang="en-GB" sz="1800" dirty="0" err="1">
                <a:latin typeface="Tahoma" charset="0"/>
                <a:cs typeface="Arial" charset="0"/>
              </a:rPr>
              <a:t>vững</a:t>
            </a:r>
            <a:r>
              <a:rPr lang="en-GB" sz="1800" dirty="0">
                <a:latin typeface="Tahoma" charset="0"/>
                <a:cs typeface="Arial" charset="0"/>
              </a:rPr>
              <a:t> </a:t>
            </a:r>
            <a:r>
              <a:rPr lang="en-GB" sz="1800" dirty="0" err="1">
                <a:latin typeface="Tahoma" charset="0"/>
                <a:cs typeface="Arial" charset="0"/>
              </a:rPr>
              <a:t>của</a:t>
            </a:r>
            <a:r>
              <a:rPr lang="en-GB" sz="1800" dirty="0">
                <a:latin typeface="Tahoma" charset="0"/>
                <a:cs typeface="Arial" charset="0"/>
              </a:rPr>
              <a:t> </a:t>
            </a:r>
            <a:r>
              <a:rPr lang="en-GB" sz="1800" dirty="0" err="1">
                <a:latin typeface="Tahoma" charset="0"/>
                <a:cs typeface="Arial" charset="0"/>
              </a:rPr>
              <a:t>nguyên</a:t>
            </a:r>
            <a:r>
              <a:rPr lang="en-GB" sz="1800" dirty="0">
                <a:latin typeface="Tahoma" charset="0"/>
                <a:cs typeface="Arial" charset="0"/>
              </a:rPr>
              <a:t> </a:t>
            </a:r>
            <a:r>
              <a:rPr lang="en-GB" sz="1800" dirty="0" err="1">
                <a:latin typeface="Tahoma" charset="0"/>
                <a:cs typeface="Arial" charset="0"/>
              </a:rPr>
              <a:t>liệu</a:t>
            </a:r>
            <a:r>
              <a:rPr lang="en-GB" sz="1800" dirty="0">
                <a:latin typeface="Tahoma" charset="0"/>
                <a:cs typeface="Arial" charset="0"/>
              </a:rPr>
              <a:t> </a:t>
            </a:r>
          </a:p>
          <a:p>
            <a:pPr lvl="1">
              <a:lnSpc>
                <a:spcPct val="120000"/>
              </a:lnSpc>
              <a:spcBef>
                <a:spcPts val="600"/>
              </a:spcBef>
              <a:spcAft>
                <a:spcPts val="600"/>
              </a:spcAft>
              <a:buFont typeface="Wingdings" charset="2"/>
              <a:buChar char="ü"/>
              <a:defRPr/>
            </a:pPr>
            <a:r>
              <a:rPr lang="en-GB" sz="1800" dirty="0" err="1" smtClean="0">
                <a:latin typeface="Tahoma" charset="0"/>
                <a:cs typeface="Arial" charset="0"/>
              </a:rPr>
              <a:t>Hấp</a:t>
            </a:r>
            <a:r>
              <a:rPr lang="en-GB" sz="1800" dirty="0" smtClean="0">
                <a:latin typeface="Tahoma" charset="0"/>
                <a:cs typeface="Arial" charset="0"/>
              </a:rPr>
              <a:t> </a:t>
            </a:r>
            <a:r>
              <a:rPr lang="en-GB" sz="1800" dirty="0" err="1" smtClean="0">
                <a:latin typeface="Tahoma" charset="0"/>
                <a:cs typeface="Arial" charset="0"/>
              </a:rPr>
              <a:t>thụ</a:t>
            </a:r>
            <a:r>
              <a:rPr lang="en-GB" sz="1800" dirty="0" smtClean="0">
                <a:latin typeface="Tahoma" charset="0"/>
                <a:cs typeface="Arial" charset="0"/>
              </a:rPr>
              <a:t> </a:t>
            </a:r>
            <a:r>
              <a:rPr lang="en-GB" sz="1800" dirty="0" err="1" smtClean="0">
                <a:latin typeface="Tahoma" charset="0"/>
                <a:cs typeface="Arial" charset="0"/>
              </a:rPr>
              <a:t>nước</a:t>
            </a:r>
            <a:r>
              <a:rPr lang="en-GB" sz="1800" dirty="0" smtClean="0">
                <a:latin typeface="Tahoma" charset="0"/>
                <a:cs typeface="Arial" charset="0"/>
              </a:rPr>
              <a:t> </a:t>
            </a:r>
            <a:endParaRPr lang="en-GB" sz="1800" dirty="0">
              <a:latin typeface="Tahoma" charset="0"/>
              <a:cs typeface="Arial" charset="0"/>
            </a:endParaRPr>
          </a:p>
          <a:p>
            <a:pPr lvl="1">
              <a:lnSpc>
                <a:spcPct val="120000"/>
              </a:lnSpc>
              <a:spcBef>
                <a:spcPts val="600"/>
              </a:spcBef>
              <a:spcAft>
                <a:spcPts val="600"/>
              </a:spcAft>
              <a:buFont typeface="Wingdings" charset="2"/>
              <a:buChar char="ü"/>
              <a:defRPr/>
            </a:pPr>
            <a:r>
              <a:rPr lang="en-GB" sz="1800" dirty="0" err="1">
                <a:latin typeface="Tahoma" charset="0"/>
                <a:cs typeface="Arial" charset="0"/>
              </a:rPr>
              <a:t>Phương</a:t>
            </a:r>
            <a:r>
              <a:rPr lang="en-GB" sz="1800" dirty="0">
                <a:latin typeface="Tahoma" charset="0"/>
                <a:cs typeface="Arial" charset="0"/>
              </a:rPr>
              <a:t> </a:t>
            </a:r>
            <a:r>
              <a:rPr lang="en-GB" sz="1800" dirty="0" err="1">
                <a:latin typeface="Tahoma" charset="0"/>
                <a:cs typeface="Arial" charset="0"/>
              </a:rPr>
              <a:t>pháp</a:t>
            </a:r>
            <a:r>
              <a:rPr lang="en-GB" sz="1800" dirty="0">
                <a:latin typeface="Tahoma" charset="0"/>
                <a:cs typeface="Arial" charset="0"/>
              </a:rPr>
              <a:t> </a:t>
            </a:r>
            <a:r>
              <a:rPr lang="en-GB" sz="1800" dirty="0" err="1">
                <a:latin typeface="Tahoma" charset="0"/>
                <a:cs typeface="Arial" charset="0"/>
              </a:rPr>
              <a:t>canh</a:t>
            </a:r>
            <a:r>
              <a:rPr lang="en-GB" sz="1800" dirty="0">
                <a:latin typeface="Tahoma" charset="0"/>
                <a:cs typeface="Arial" charset="0"/>
              </a:rPr>
              <a:t> </a:t>
            </a:r>
            <a:r>
              <a:rPr lang="en-GB" sz="1800" dirty="0" err="1">
                <a:latin typeface="Tahoma" charset="0"/>
                <a:cs typeface="Arial" charset="0"/>
              </a:rPr>
              <a:t>tác</a:t>
            </a:r>
            <a:r>
              <a:rPr lang="en-GB" sz="1800" dirty="0">
                <a:latin typeface="Tahoma" charset="0"/>
                <a:cs typeface="Arial" charset="0"/>
              </a:rPr>
              <a:t> </a:t>
            </a:r>
            <a:r>
              <a:rPr lang="en-GB" sz="1800" dirty="0" err="1" smtClean="0">
                <a:latin typeface="Tahoma" charset="0"/>
                <a:cs typeface="Arial" charset="0"/>
              </a:rPr>
              <a:t>bền</a:t>
            </a:r>
            <a:r>
              <a:rPr lang="en-GB" sz="1800" dirty="0" smtClean="0">
                <a:latin typeface="Tahoma" charset="0"/>
                <a:cs typeface="Arial" charset="0"/>
              </a:rPr>
              <a:t> </a:t>
            </a:r>
            <a:r>
              <a:rPr lang="en-GB" sz="1800" dirty="0" err="1" smtClean="0">
                <a:latin typeface="Tahoma" charset="0"/>
                <a:cs typeface="Arial" charset="0"/>
              </a:rPr>
              <a:t>vững</a:t>
            </a:r>
            <a:endParaRPr lang="en-GB" sz="1800" dirty="0">
              <a:latin typeface="Tahoma" charset="0"/>
              <a:cs typeface="Arial" charset="0"/>
            </a:endParaRPr>
          </a:p>
          <a:p>
            <a:pPr lvl="1">
              <a:lnSpc>
                <a:spcPct val="120000"/>
              </a:lnSpc>
              <a:spcBef>
                <a:spcPts val="600"/>
              </a:spcBef>
              <a:spcAft>
                <a:spcPts val="600"/>
              </a:spcAft>
              <a:buFont typeface="Wingdings" charset="2"/>
              <a:buChar char="ü"/>
              <a:defRPr/>
            </a:pPr>
            <a:r>
              <a:rPr lang="en-GB" sz="1800" dirty="0" err="1" smtClean="0">
                <a:latin typeface="Tahoma" charset="0"/>
                <a:cs typeface="Arial" charset="0"/>
              </a:rPr>
              <a:t>Sử</a:t>
            </a:r>
            <a:r>
              <a:rPr lang="en-GB" sz="1800" dirty="0" smtClean="0">
                <a:latin typeface="Tahoma" charset="0"/>
                <a:cs typeface="Arial" charset="0"/>
              </a:rPr>
              <a:t> </a:t>
            </a:r>
            <a:r>
              <a:rPr lang="en-GB" sz="1800" dirty="0" err="1">
                <a:latin typeface="Tahoma" charset="0"/>
                <a:cs typeface="Arial" charset="0"/>
              </a:rPr>
              <a:t>dụng</a:t>
            </a:r>
            <a:r>
              <a:rPr lang="en-GB" sz="1800" dirty="0">
                <a:latin typeface="Tahoma" charset="0"/>
                <a:cs typeface="Arial" charset="0"/>
              </a:rPr>
              <a:t> </a:t>
            </a:r>
            <a:r>
              <a:rPr lang="en-GB" sz="1800" dirty="0" err="1">
                <a:latin typeface="Tahoma" charset="0"/>
                <a:cs typeface="Arial" charset="0"/>
              </a:rPr>
              <a:t>các</a:t>
            </a:r>
            <a:r>
              <a:rPr lang="en-GB" sz="1800" dirty="0">
                <a:latin typeface="Tahoma" charset="0"/>
                <a:cs typeface="Arial" charset="0"/>
              </a:rPr>
              <a:t> </a:t>
            </a:r>
            <a:r>
              <a:rPr lang="en-GB" sz="1800" dirty="0" err="1">
                <a:latin typeface="Tahoma" charset="0"/>
                <a:cs typeface="Arial" charset="0"/>
              </a:rPr>
              <a:t>thành</a:t>
            </a:r>
            <a:r>
              <a:rPr lang="en-GB" sz="1800" dirty="0">
                <a:latin typeface="Tahoma" charset="0"/>
                <a:cs typeface="Arial" charset="0"/>
              </a:rPr>
              <a:t> </a:t>
            </a:r>
            <a:r>
              <a:rPr lang="en-GB" sz="1800" dirty="0" err="1">
                <a:latin typeface="Tahoma" charset="0"/>
                <a:cs typeface="Arial" charset="0"/>
              </a:rPr>
              <a:t>phần</a:t>
            </a:r>
            <a:r>
              <a:rPr lang="en-GB" sz="1800" dirty="0">
                <a:latin typeface="Tahoma" charset="0"/>
                <a:cs typeface="Arial" charset="0"/>
              </a:rPr>
              <a:t> </a:t>
            </a:r>
            <a:r>
              <a:rPr lang="en-GB" sz="1800" dirty="0" err="1">
                <a:latin typeface="Tahoma" charset="0"/>
                <a:cs typeface="Arial" charset="0"/>
              </a:rPr>
              <a:t>tự</a:t>
            </a:r>
            <a:r>
              <a:rPr lang="en-GB" sz="1800" dirty="0">
                <a:latin typeface="Tahoma" charset="0"/>
                <a:cs typeface="Arial" charset="0"/>
              </a:rPr>
              <a:t> </a:t>
            </a:r>
            <a:r>
              <a:rPr lang="en-GB" sz="1800" dirty="0" err="1" smtClean="0">
                <a:latin typeface="Tahoma" charset="0"/>
                <a:cs typeface="Arial" charset="0"/>
              </a:rPr>
              <a:t>nhiên</a:t>
            </a:r>
            <a:endParaRPr lang="en-GB" sz="2400" dirty="0">
              <a:latin typeface="Tahoma" charset="0"/>
              <a:cs typeface="Arial" charset="0"/>
            </a:endParaRPr>
          </a:p>
        </p:txBody>
      </p:sp>
    </p:spTree>
    <p:extLst>
      <p:ext uri="{BB962C8B-B14F-4D97-AF65-F5344CB8AC3E}">
        <p14:creationId xmlns:p14="http://schemas.microsoft.com/office/powerpoint/2010/main" val="3460399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green label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050925"/>
            <a:ext cx="55467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carbon-trust-footprint-lab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981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FSC_Label 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173413"/>
            <a:ext cx="3017838"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logo-eco-label-europeen_mediu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971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alm oil label.bm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724400"/>
            <a:ext cx="1905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MSC label.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381000"/>
            <a:ext cx="23320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_RSPO labe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4953000"/>
            <a:ext cx="42926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eco energie.bmp"/>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304800"/>
            <a:ext cx="1652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descr="eco energy label.bmp"/>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267200" y="152400"/>
            <a:ext cx="879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descr="eco house label.bmp"/>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2286000"/>
            <a:ext cx="12192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36358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CÁC KHUÔN KHỔ LUẬT PHÁP VỀ BẢO VỆ MÔI TRƯỜNG </a:t>
            </a:r>
            <a:endParaRPr lang="en-US" dirty="0"/>
          </a:p>
        </p:txBody>
      </p:sp>
      <p:sp>
        <p:nvSpPr>
          <p:cNvPr id="3" name="Content Placeholder 2"/>
          <p:cNvSpPr>
            <a:spLocks noGrp="1"/>
          </p:cNvSpPr>
          <p:nvPr>
            <p:ph idx="1"/>
          </p:nvPr>
        </p:nvSpPr>
        <p:spPr>
          <a:xfrm>
            <a:off x="457199" y="1600200"/>
            <a:ext cx="8403587" cy="2760133"/>
          </a:xfrm>
        </p:spPr>
        <p:txBody>
          <a:bodyPr>
            <a:normAutofit fontScale="70000" lnSpcReduction="20000"/>
          </a:bodyPr>
          <a:lstStyle/>
          <a:p>
            <a:pPr lvl="0">
              <a:lnSpc>
                <a:spcPct val="120000"/>
              </a:lnSpc>
              <a:spcBef>
                <a:spcPts val="600"/>
              </a:spcBef>
              <a:spcAft>
                <a:spcPts val="600"/>
              </a:spcAft>
              <a:buNone/>
              <a:defRPr/>
            </a:pPr>
            <a:r>
              <a:rPr lang="en-US" b="1" i="1" u="sng" dirty="0" err="1"/>
              <a:t>Các</a:t>
            </a:r>
            <a:r>
              <a:rPr lang="en-US" b="1" i="1" u="sng" dirty="0"/>
              <a:t> </a:t>
            </a:r>
            <a:r>
              <a:rPr lang="en-US" b="1" i="1" u="sng" dirty="0" err="1"/>
              <a:t>sáng</a:t>
            </a:r>
            <a:r>
              <a:rPr lang="en-US" b="1" i="1" u="sng" dirty="0"/>
              <a:t> </a:t>
            </a:r>
            <a:r>
              <a:rPr lang="en-US" b="1" i="1" u="sng" dirty="0" err="1"/>
              <a:t>kiến</a:t>
            </a:r>
            <a:r>
              <a:rPr lang="en-US" b="1" i="1" u="sng" dirty="0"/>
              <a:t> </a:t>
            </a:r>
            <a:r>
              <a:rPr lang="en-US" b="1" i="1" u="sng" dirty="0" err="1"/>
              <a:t>và</a:t>
            </a:r>
            <a:r>
              <a:rPr lang="en-US" b="1" i="1" u="sng" dirty="0"/>
              <a:t> </a:t>
            </a:r>
            <a:r>
              <a:rPr lang="en-US" b="1" i="1" u="sng" dirty="0" err="1"/>
              <a:t>tiêu</a:t>
            </a:r>
            <a:r>
              <a:rPr lang="en-US" b="1" i="1" u="sng" dirty="0"/>
              <a:t> </a:t>
            </a:r>
            <a:r>
              <a:rPr lang="en-US" b="1" i="1" u="sng" dirty="0" err="1"/>
              <a:t>chuẩn</a:t>
            </a:r>
            <a:r>
              <a:rPr lang="en-US" b="1" i="1" u="sng" dirty="0"/>
              <a:t> </a:t>
            </a:r>
            <a:r>
              <a:rPr lang="en-US" b="1" i="1" u="sng" dirty="0" err="1"/>
              <a:t>mang</a:t>
            </a:r>
            <a:r>
              <a:rPr lang="en-US" b="1" i="1" u="sng" dirty="0"/>
              <a:t> </a:t>
            </a:r>
            <a:r>
              <a:rPr lang="en-US" b="1" i="1" u="sng" dirty="0" err="1"/>
              <a:t>tính</a:t>
            </a:r>
            <a:r>
              <a:rPr lang="en-US" b="1" i="1" u="sng" dirty="0"/>
              <a:t> </a:t>
            </a:r>
            <a:r>
              <a:rPr lang="en-US" b="1" i="1" u="sng" dirty="0" err="1"/>
              <a:t>tự</a:t>
            </a:r>
            <a:r>
              <a:rPr lang="en-US" b="1" i="1" u="sng" dirty="0"/>
              <a:t> </a:t>
            </a:r>
            <a:r>
              <a:rPr lang="en-US" b="1" i="1" u="sng" dirty="0" err="1"/>
              <a:t>nguyện</a:t>
            </a:r>
            <a:r>
              <a:rPr lang="vi-VN" dirty="0"/>
              <a:t>	</a:t>
            </a:r>
            <a:endParaRPr lang="en-GB" sz="2800" dirty="0">
              <a:latin typeface="Tahoma" charset="0"/>
              <a:cs typeface="Arial" charset="0"/>
            </a:endParaRPr>
          </a:p>
          <a:p>
            <a:pPr>
              <a:lnSpc>
                <a:spcPct val="120000"/>
              </a:lnSpc>
              <a:spcBef>
                <a:spcPts val="600"/>
              </a:spcBef>
              <a:spcAft>
                <a:spcPts val="600"/>
              </a:spcAft>
              <a:buFont typeface="Wingdings" charset="2"/>
              <a:buChar char="§"/>
              <a:defRPr/>
            </a:pPr>
            <a:r>
              <a:rPr lang="en-GB" sz="2800" b="1" dirty="0" err="1">
                <a:latin typeface="Tahoma" charset="0"/>
                <a:cs typeface="Arial" charset="0"/>
              </a:rPr>
              <a:t>Nhãn</a:t>
            </a:r>
            <a:r>
              <a:rPr lang="en-GB" sz="2800" b="1" dirty="0">
                <a:latin typeface="Tahoma" charset="0"/>
                <a:cs typeface="Arial" charset="0"/>
              </a:rPr>
              <a:t> </a:t>
            </a:r>
            <a:r>
              <a:rPr lang="en-GB" sz="2800" b="1" dirty="0" err="1" smtClean="0">
                <a:latin typeface="Tahoma" charset="0"/>
                <a:cs typeface="Arial" charset="0"/>
              </a:rPr>
              <a:t>môi</a:t>
            </a:r>
            <a:r>
              <a:rPr lang="en-GB" sz="2800" b="1" dirty="0" smtClean="0">
                <a:latin typeface="Tahoma" charset="0"/>
                <a:cs typeface="Arial" charset="0"/>
              </a:rPr>
              <a:t> </a:t>
            </a:r>
            <a:r>
              <a:rPr lang="en-GB" sz="2800" b="1" dirty="0" err="1" smtClean="0">
                <a:latin typeface="Tahoma" charset="0"/>
                <a:cs typeface="Arial" charset="0"/>
              </a:rPr>
              <a:t>trường</a:t>
            </a:r>
            <a:r>
              <a:rPr lang="en-GB" sz="2800" b="1" dirty="0" smtClean="0">
                <a:latin typeface="Tahoma" charset="0"/>
                <a:cs typeface="Arial" charset="0"/>
              </a:rPr>
              <a:t>: </a:t>
            </a:r>
            <a:endParaRPr lang="en-US" dirty="0" smtClean="0"/>
          </a:p>
          <a:p>
            <a:pPr lvl="1"/>
            <a:r>
              <a:rPr lang="en-US" dirty="0" err="1" smtClean="0"/>
              <a:t>Ngày</a:t>
            </a:r>
            <a:r>
              <a:rPr lang="en-US" dirty="0" smtClean="0"/>
              <a:t> </a:t>
            </a:r>
            <a:r>
              <a:rPr lang="en-US" dirty="0"/>
              <a:t>05 </a:t>
            </a:r>
            <a:r>
              <a:rPr lang="en-US" dirty="0" err="1"/>
              <a:t>tháng</a:t>
            </a:r>
            <a:r>
              <a:rPr lang="en-US" dirty="0"/>
              <a:t> 3 </a:t>
            </a:r>
            <a:r>
              <a:rPr lang="en-US" dirty="0" err="1"/>
              <a:t>năm</a:t>
            </a:r>
            <a:r>
              <a:rPr lang="en-US" dirty="0"/>
              <a:t> 2009 </a:t>
            </a:r>
            <a:r>
              <a:rPr lang="en-US" dirty="0" err="1"/>
              <a:t>Bộ</a:t>
            </a:r>
            <a:r>
              <a:rPr lang="en-US" dirty="0"/>
              <a:t> </a:t>
            </a:r>
            <a:r>
              <a:rPr lang="en-US" dirty="0" err="1"/>
              <a:t>trưởng</a:t>
            </a:r>
            <a:r>
              <a:rPr lang="en-US" dirty="0"/>
              <a:t> </a:t>
            </a:r>
            <a:r>
              <a:rPr lang="en-US" dirty="0" err="1"/>
              <a:t>Bộ</a:t>
            </a:r>
            <a:r>
              <a:rPr lang="en-US" dirty="0"/>
              <a:t> </a:t>
            </a:r>
            <a:r>
              <a:rPr lang="en-US" dirty="0" err="1"/>
              <a:t>Tài</a:t>
            </a:r>
            <a:r>
              <a:rPr lang="en-US" dirty="0"/>
              <a:t> </a:t>
            </a:r>
            <a:r>
              <a:rPr lang="en-US" dirty="0" err="1"/>
              <a:t>nguyên</a:t>
            </a:r>
            <a:r>
              <a:rPr lang="en-US" dirty="0"/>
              <a:t> </a:t>
            </a:r>
            <a:r>
              <a:rPr lang="en-US" dirty="0" err="1"/>
              <a:t>và</a:t>
            </a:r>
            <a:r>
              <a:rPr lang="en-US" dirty="0"/>
              <a:t> </a:t>
            </a:r>
            <a:r>
              <a:rPr lang="en-US" dirty="0" err="1"/>
              <a:t>Môi</a:t>
            </a:r>
            <a:r>
              <a:rPr lang="en-US" dirty="0"/>
              <a:t> </a:t>
            </a:r>
            <a:r>
              <a:rPr lang="en-US" dirty="0" err="1"/>
              <a:t>trường</a:t>
            </a:r>
            <a:r>
              <a:rPr lang="en-US" dirty="0"/>
              <a:t> </a:t>
            </a:r>
            <a:r>
              <a:rPr lang="en-US" dirty="0" err="1"/>
              <a:t>đã</a:t>
            </a:r>
            <a:r>
              <a:rPr lang="en-US" dirty="0"/>
              <a:t> </a:t>
            </a:r>
            <a:r>
              <a:rPr lang="en-US" dirty="0" err="1"/>
              <a:t>ra</a:t>
            </a:r>
            <a:r>
              <a:rPr lang="en-US" dirty="0"/>
              <a:t> </a:t>
            </a:r>
            <a:r>
              <a:rPr lang="en-US" dirty="0" err="1"/>
              <a:t>Quyết</a:t>
            </a:r>
            <a:r>
              <a:rPr lang="en-US" dirty="0"/>
              <a:t> </a:t>
            </a:r>
            <a:r>
              <a:rPr lang="en-US" dirty="0" err="1"/>
              <a:t>định</a:t>
            </a:r>
            <a:r>
              <a:rPr lang="en-US" dirty="0"/>
              <a:t> </a:t>
            </a:r>
            <a:r>
              <a:rPr lang="en-US" dirty="0" err="1"/>
              <a:t>số</a:t>
            </a:r>
            <a:r>
              <a:rPr lang="en-US" dirty="0"/>
              <a:t> 253/QĐ-BTNMT </a:t>
            </a:r>
            <a:r>
              <a:rPr lang="en-US" dirty="0" err="1"/>
              <a:t>phê</a:t>
            </a:r>
            <a:r>
              <a:rPr lang="en-US" dirty="0"/>
              <a:t> </a:t>
            </a:r>
            <a:r>
              <a:rPr lang="en-US" dirty="0" err="1"/>
              <a:t>duyệt</a:t>
            </a:r>
            <a:r>
              <a:rPr lang="en-US" dirty="0"/>
              <a:t> </a:t>
            </a:r>
            <a:r>
              <a:rPr lang="en-US" dirty="0" err="1"/>
              <a:t>Chương</a:t>
            </a:r>
            <a:r>
              <a:rPr lang="en-US" dirty="0"/>
              <a:t> </a:t>
            </a:r>
            <a:r>
              <a:rPr lang="en-US" dirty="0" err="1"/>
              <a:t>trình</a:t>
            </a:r>
            <a:r>
              <a:rPr lang="en-US" dirty="0"/>
              <a:t> </a:t>
            </a:r>
            <a:r>
              <a:rPr lang="en-US" dirty="0" err="1"/>
              <a:t>cấp</a:t>
            </a:r>
            <a:r>
              <a:rPr lang="en-US" dirty="0"/>
              <a:t> </a:t>
            </a:r>
            <a:r>
              <a:rPr lang="en-US" dirty="0" err="1"/>
              <a:t>nhãn</a:t>
            </a:r>
            <a:r>
              <a:rPr lang="en-US" dirty="0"/>
              <a:t> </a:t>
            </a:r>
            <a:r>
              <a:rPr lang="en-US" dirty="0" err="1"/>
              <a:t>sinh</a:t>
            </a:r>
            <a:r>
              <a:rPr lang="en-US" dirty="0"/>
              <a:t> </a:t>
            </a:r>
            <a:r>
              <a:rPr lang="en-US" dirty="0" err="1"/>
              <a:t>thái</a:t>
            </a:r>
            <a:r>
              <a:rPr lang="en-US" dirty="0" smtClean="0"/>
              <a:t>.</a:t>
            </a:r>
          </a:p>
          <a:p>
            <a:pPr lvl="1"/>
            <a:r>
              <a:rPr lang="en-US" dirty="0" err="1" smtClean="0"/>
              <a:t>Quyết</a:t>
            </a:r>
            <a:r>
              <a:rPr lang="en-US" dirty="0" smtClean="0"/>
              <a:t> </a:t>
            </a:r>
            <a:r>
              <a:rPr lang="en-US" dirty="0" err="1" smtClean="0"/>
              <a:t>định</a:t>
            </a:r>
            <a:r>
              <a:rPr lang="en-US" dirty="0" smtClean="0"/>
              <a:t> </a:t>
            </a:r>
            <a:r>
              <a:rPr lang="en-US" dirty="0" err="1" smtClean="0"/>
              <a:t>số</a:t>
            </a:r>
            <a:r>
              <a:rPr lang="en-US" dirty="0" smtClean="0"/>
              <a:t> 1493/QĐ-BTNMT </a:t>
            </a:r>
            <a:r>
              <a:rPr lang="en-US" dirty="0" err="1" smtClean="0"/>
              <a:t>ngày</a:t>
            </a:r>
            <a:r>
              <a:rPr lang="en-US" dirty="0" smtClean="0"/>
              <a:t> 13 </a:t>
            </a:r>
            <a:r>
              <a:rPr lang="en-US" dirty="0" err="1" smtClean="0"/>
              <a:t>tháng</a:t>
            </a:r>
            <a:r>
              <a:rPr lang="en-US" dirty="0" smtClean="0"/>
              <a:t> 8 </a:t>
            </a:r>
            <a:r>
              <a:rPr lang="en-US" dirty="0" err="1" smtClean="0"/>
              <a:t>năm</a:t>
            </a:r>
            <a:r>
              <a:rPr lang="en-US" dirty="0" smtClean="0"/>
              <a:t> 2010 </a:t>
            </a:r>
            <a:r>
              <a:rPr lang="en-US" dirty="0" err="1" smtClean="0"/>
              <a:t>của</a:t>
            </a:r>
            <a:r>
              <a:rPr lang="en-US" dirty="0" smtClean="0"/>
              <a:t> </a:t>
            </a:r>
            <a:r>
              <a:rPr lang="en-US" dirty="0" err="1" smtClean="0"/>
              <a:t>Bộ</a:t>
            </a:r>
            <a:r>
              <a:rPr lang="en-US" dirty="0" smtClean="0"/>
              <a:t> </a:t>
            </a:r>
            <a:r>
              <a:rPr lang="en-US" dirty="0" err="1" smtClean="0"/>
              <a:t>trưởng</a:t>
            </a:r>
            <a:r>
              <a:rPr lang="en-US" dirty="0" smtClean="0"/>
              <a:t> </a:t>
            </a:r>
            <a:r>
              <a:rPr lang="en-US" dirty="0" err="1" smtClean="0"/>
              <a:t>Bộ</a:t>
            </a:r>
            <a:r>
              <a:rPr lang="en-US" dirty="0" smtClean="0"/>
              <a:t> </a:t>
            </a:r>
            <a:r>
              <a:rPr lang="en-US" dirty="0" err="1" smtClean="0"/>
              <a:t>Tài</a:t>
            </a:r>
            <a:r>
              <a:rPr lang="en-US" dirty="0" smtClean="0"/>
              <a:t> </a:t>
            </a:r>
            <a:r>
              <a:rPr lang="en-US" dirty="0" err="1" smtClean="0"/>
              <a:t>nguyên</a:t>
            </a:r>
            <a:r>
              <a:rPr lang="en-US" dirty="0" smtClean="0"/>
              <a:t> </a:t>
            </a:r>
            <a:r>
              <a:rPr lang="en-US" dirty="0" err="1" smtClean="0"/>
              <a:t>và</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về</a:t>
            </a:r>
            <a:r>
              <a:rPr lang="en-US" dirty="0" smtClean="0"/>
              <a:t> </a:t>
            </a:r>
            <a:r>
              <a:rPr lang="en-US" dirty="0" err="1" smtClean="0"/>
              <a:t>trình</a:t>
            </a:r>
            <a:r>
              <a:rPr lang="en-US" dirty="0" smtClean="0"/>
              <a:t> </a:t>
            </a:r>
            <a:r>
              <a:rPr lang="en-US" dirty="0" err="1" smtClean="0"/>
              <a:t>tự</a:t>
            </a:r>
            <a:r>
              <a:rPr lang="en-US" dirty="0" smtClean="0"/>
              <a:t>, </a:t>
            </a:r>
            <a:r>
              <a:rPr lang="en-US" dirty="0" err="1" smtClean="0"/>
              <a:t>thủ</a:t>
            </a:r>
            <a:r>
              <a:rPr lang="en-US" dirty="0" smtClean="0"/>
              <a:t> </a:t>
            </a:r>
            <a:r>
              <a:rPr lang="en-US" dirty="0" err="1" smtClean="0"/>
              <a:t>tục</a:t>
            </a:r>
            <a:r>
              <a:rPr lang="en-US" dirty="0" smtClean="0"/>
              <a:t>, </a:t>
            </a:r>
            <a:r>
              <a:rPr lang="en-US" dirty="0" err="1" smtClean="0"/>
              <a:t>chứng</a:t>
            </a:r>
            <a:r>
              <a:rPr lang="en-US" dirty="0" smtClean="0"/>
              <a:t> </a:t>
            </a:r>
            <a:r>
              <a:rPr lang="en-US" dirty="0" err="1" smtClean="0"/>
              <a:t>nhận</a:t>
            </a:r>
            <a:r>
              <a:rPr lang="en-US" dirty="0" smtClean="0"/>
              <a:t> </a:t>
            </a:r>
            <a:r>
              <a:rPr lang="en-US" dirty="0" err="1" smtClean="0"/>
              <a:t>và</a:t>
            </a:r>
            <a:r>
              <a:rPr lang="en-US" dirty="0" smtClean="0"/>
              <a:t> </a:t>
            </a:r>
            <a:r>
              <a:rPr lang="en-US" dirty="0" err="1" smtClean="0"/>
              <a:t>cấp</a:t>
            </a:r>
            <a:r>
              <a:rPr lang="en-US" dirty="0" smtClean="0"/>
              <a:t> </a:t>
            </a:r>
            <a:r>
              <a:rPr lang="en-US" dirty="0" err="1" smtClean="0"/>
              <a:t>thí</a:t>
            </a:r>
            <a:r>
              <a:rPr lang="en-US" dirty="0" smtClean="0"/>
              <a:t> </a:t>
            </a:r>
            <a:r>
              <a:rPr lang="en-US" dirty="0" err="1" smtClean="0"/>
              <a:t>điểm</a:t>
            </a:r>
            <a:r>
              <a:rPr lang="en-US" dirty="0" smtClean="0"/>
              <a:t> “</a:t>
            </a:r>
            <a:r>
              <a:rPr lang="en-US" dirty="0" err="1" smtClean="0"/>
              <a:t>Nhãn</a:t>
            </a:r>
            <a:r>
              <a:rPr lang="en-US" dirty="0" smtClean="0"/>
              <a:t> </a:t>
            </a:r>
            <a:r>
              <a:rPr lang="en-US" dirty="0" err="1" smtClean="0"/>
              <a:t>xanh</a:t>
            </a:r>
            <a:r>
              <a:rPr lang="en-US" dirty="0" smtClean="0"/>
              <a:t> </a:t>
            </a:r>
            <a:r>
              <a:rPr lang="en-US" dirty="0" err="1" smtClean="0"/>
              <a:t>Việt</a:t>
            </a:r>
            <a:r>
              <a:rPr lang="en-US" dirty="0" smtClean="0"/>
              <a:t> Nam”.</a:t>
            </a:r>
          </a:p>
          <a:p>
            <a:pPr lvl="1"/>
            <a:endParaRPr lang="en-US" dirty="0"/>
          </a:p>
          <a:p>
            <a:endParaRPr lang="en-US" dirty="0"/>
          </a:p>
        </p:txBody>
      </p:sp>
      <p:pic>
        <p:nvPicPr>
          <p:cNvPr id="4" name="Picture 3"/>
          <p:cNvPicPr>
            <a:picLocks noChangeAspect="1"/>
          </p:cNvPicPr>
          <p:nvPr/>
        </p:nvPicPr>
        <p:blipFill>
          <a:blip r:embed="rId3"/>
          <a:stretch>
            <a:fillRect/>
          </a:stretch>
        </p:blipFill>
        <p:spPr>
          <a:xfrm>
            <a:off x="2506108" y="4360333"/>
            <a:ext cx="4069669" cy="2467237"/>
          </a:xfrm>
          <a:prstGeom prst="rect">
            <a:avLst/>
          </a:prstGeom>
        </p:spPr>
      </p:pic>
    </p:spTree>
    <p:extLst>
      <p:ext uri="{BB962C8B-B14F-4D97-AF65-F5344CB8AC3E}">
        <p14:creationId xmlns:p14="http://schemas.microsoft.com/office/powerpoint/2010/main" val="1491278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CÁC KHUÔN KHỔ LUẬT PHÁP VỀ BẢO VỆ MÔI TRƯỜNG </a:t>
            </a:r>
            <a:endParaRPr lang="en-US" dirty="0"/>
          </a:p>
        </p:txBody>
      </p:sp>
      <p:sp>
        <p:nvSpPr>
          <p:cNvPr id="3" name="Content Placeholder 2"/>
          <p:cNvSpPr>
            <a:spLocks noGrp="1"/>
          </p:cNvSpPr>
          <p:nvPr>
            <p:ph idx="1"/>
          </p:nvPr>
        </p:nvSpPr>
        <p:spPr>
          <a:xfrm>
            <a:off x="779287" y="1600200"/>
            <a:ext cx="7561976" cy="5138750"/>
          </a:xfrm>
        </p:spPr>
        <p:txBody>
          <a:bodyPr>
            <a:normAutofit fontScale="62500" lnSpcReduction="20000"/>
          </a:bodyPr>
          <a:lstStyle/>
          <a:p>
            <a:pPr marL="0" lvl="0" indent="0">
              <a:lnSpc>
                <a:spcPct val="120000"/>
              </a:lnSpc>
              <a:spcBef>
                <a:spcPts val="600"/>
              </a:spcBef>
              <a:spcAft>
                <a:spcPts val="600"/>
              </a:spcAft>
              <a:buNone/>
            </a:pPr>
            <a:r>
              <a:rPr lang="en-US" b="1" i="1" u="sng" dirty="0" err="1"/>
              <a:t>Hợp</a:t>
            </a:r>
            <a:r>
              <a:rPr lang="en-US" b="1" i="1" u="sng" dirty="0"/>
              <a:t> </a:t>
            </a:r>
            <a:r>
              <a:rPr lang="en-US" b="1" i="1" u="sng" dirty="0" err="1"/>
              <a:t>tác</a:t>
            </a:r>
            <a:r>
              <a:rPr lang="en-US" b="1" i="1" u="sng" dirty="0"/>
              <a:t> </a:t>
            </a:r>
            <a:r>
              <a:rPr lang="en-US" b="1" i="1" u="sng" dirty="0" err="1"/>
              <a:t>quốc</a:t>
            </a:r>
            <a:r>
              <a:rPr lang="en-US" b="1" i="1" u="sng" dirty="0"/>
              <a:t> </a:t>
            </a:r>
            <a:r>
              <a:rPr lang="en-US" b="1" i="1" u="sng" dirty="0" err="1"/>
              <a:t>tế</a:t>
            </a:r>
            <a:r>
              <a:rPr lang="en-US" b="1" i="1" u="sng" dirty="0"/>
              <a:t> </a:t>
            </a:r>
            <a:r>
              <a:rPr lang="en-US" b="1" i="1" u="sng" dirty="0" err="1"/>
              <a:t>về</a:t>
            </a:r>
            <a:r>
              <a:rPr lang="en-US" b="1" i="1" u="sng" dirty="0"/>
              <a:t> </a:t>
            </a:r>
            <a:r>
              <a:rPr lang="en-US" b="1" i="1" u="sng" dirty="0" err="1"/>
              <a:t>môi</a:t>
            </a:r>
            <a:r>
              <a:rPr lang="en-US" b="1" i="1" u="sng" dirty="0"/>
              <a:t> </a:t>
            </a:r>
            <a:r>
              <a:rPr lang="en-US" b="1" i="1" u="sng" dirty="0" err="1"/>
              <a:t>trường</a:t>
            </a:r>
            <a:endParaRPr lang="en-US" dirty="0"/>
          </a:p>
          <a:p>
            <a:pPr>
              <a:lnSpc>
                <a:spcPct val="120000"/>
              </a:lnSpc>
              <a:spcBef>
                <a:spcPts val="600"/>
              </a:spcBef>
              <a:spcAft>
                <a:spcPts val="600"/>
              </a:spcAft>
            </a:pPr>
            <a:r>
              <a:rPr lang="vi-VN" dirty="0"/>
              <a:t>	Việt Nam </a:t>
            </a:r>
            <a:r>
              <a:rPr lang="vi-VN" dirty="0" smtClean="0"/>
              <a:t>đã nhận </a:t>
            </a:r>
            <a:r>
              <a:rPr lang="vi-VN" dirty="0"/>
              <a:t>được sự hỗ </a:t>
            </a:r>
            <a:r>
              <a:rPr lang="vi-VN" dirty="0" smtClean="0"/>
              <a:t>trợ:</a:t>
            </a:r>
          </a:p>
          <a:p>
            <a:pPr lvl="1">
              <a:lnSpc>
                <a:spcPct val="120000"/>
              </a:lnSpc>
              <a:spcBef>
                <a:spcPts val="600"/>
              </a:spcBef>
              <a:spcAft>
                <a:spcPts val="600"/>
              </a:spcAft>
            </a:pPr>
            <a:r>
              <a:rPr lang="vi-VN" dirty="0" smtClean="0"/>
              <a:t> Từ </a:t>
            </a:r>
            <a:r>
              <a:rPr lang="vi-VN" dirty="0"/>
              <a:t>một số nhà tài trợ song phương, hoặc qua các khoản tài trợ </a:t>
            </a:r>
            <a:r>
              <a:rPr lang="vi-VN" dirty="0" smtClean="0"/>
              <a:t> như Đan </a:t>
            </a:r>
            <a:r>
              <a:rPr lang="vi-VN" dirty="0"/>
              <a:t>Mạch, Đức, Hà Lan, Na Uy, Thụy Điển, Anh,</a:t>
            </a:r>
            <a:r>
              <a:rPr lang="vi-VN" dirty="0" smtClean="0"/>
              <a:t>…</a:t>
            </a:r>
          </a:p>
          <a:p>
            <a:pPr lvl="1">
              <a:lnSpc>
                <a:spcPct val="120000"/>
              </a:lnSpc>
              <a:spcBef>
                <a:spcPts val="600"/>
              </a:spcBef>
              <a:spcAft>
                <a:spcPts val="600"/>
              </a:spcAft>
            </a:pPr>
            <a:r>
              <a:rPr lang="vi-VN" dirty="0"/>
              <a:t>C</a:t>
            </a:r>
            <a:r>
              <a:rPr lang="vi-VN" dirty="0" smtClean="0"/>
              <a:t>ác </a:t>
            </a:r>
            <a:r>
              <a:rPr lang="vi-VN" dirty="0"/>
              <a:t>khoản vay (chủ yếu từ Nhật và Pháp). </a:t>
            </a:r>
            <a:endParaRPr lang="vi-VN" dirty="0" smtClean="0"/>
          </a:p>
          <a:p>
            <a:pPr lvl="1">
              <a:lnSpc>
                <a:spcPct val="120000"/>
              </a:lnSpc>
              <a:spcBef>
                <a:spcPts val="600"/>
              </a:spcBef>
              <a:spcAft>
                <a:spcPts val="600"/>
              </a:spcAft>
            </a:pPr>
            <a:r>
              <a:rPr lang="vi-VN" dirty="0" smtClean="0"/>
              <a:t>Hỗ </a:t>
            </a:r>
            <a:r>
              <a:rPr lang="vi-VN" dirty="0"/>
              <a:t>trợ đa phương chủ yếu là từ Quỹ môi trường toàn cầu (GEF), Chương trình phát triển của Liên Hợp Quốc (UNDP), và Chương trình Môi trường của Liên Hợp Quốc (UNEP), Tổ chức phát triển công nghiệp của Liên Hợp Quốc (UNIDO) và ngân hàng phát triển châu Á. </a:t>
            </a:r>
          </a:p>
          <a:p>
            <a:pPr>
              <a:lnSpc>
                <a:spcPct val="120000"/>
              </a:lnSpc>
              <a:spcBef>
                <a:spcPts val="600"/>
              </a:spcBef>
              <a:spcAft>
                <a:spcPts val="600"/>
              </a:spcAft>
            </a:pPr>
            <a:r>
              <a:rPr lang="vi-VN" dirty="0" smtClean="0"/>
              <a:t>Khoảng </a:t>
            </a:r>
            <a:r>
              <a:rPr lang="vi-VN" dirty="0"/>
              <a:t>5% viện trợ ODA cho môi trường dành cho tăng cường thể chế (bao gồm điều phối chính sách môi trường, đánh giá SEA, giáo dục và nâng cao nhận thức,…), các chương trình tiêu chuẩn hóa,</a:t>
            </a:r>
            <a:r>
              <a:rPr lang="vi-VN" dirty="0" smtClean="0"/>
              <a:t>…</a:t>
            </a:r>
          </a:p>
        </p:txBody>
      </p:sp>
    </p:spTree>
    <p:extLst>
      <p:ext uri="{BB962C8B-B14F-4D97-AF65-F5344CB8AC3E}">
        <p14:creationId xmlns:p14="http://schemas.microsoft.com/office/powerpoint/2010/main" val="272732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4819"/>
          </a:xfrm>
        </p:spPr>
        <p:txBody>
          <a:bodyPr>
            <a:noAutofit/>
          </a:bodyPr>
          <a:lstStyle/>
          <a:p>
            <a:pPr lvl="0"/>
            <a:r>
              <a:rPr lang="en-US" sz="3600" b="1" dirty="0" smtClean="0"/>
              <a:t>QUAN HỆ THƯƠNG MẠI VIỆT NAM - EU</a:t>
            </a:r>
            <a:r>
              <a:rPr lang="en-US" sz="3600" dirty="0" smtClean="0">
                <a:effectLst/>
              </a:rPr>
              <a:t> </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457200" y="1315285"/>
            <a:ext cx="8229600" cy="5306493"/>
          </a:xfrm>
        </p:spPr>
        <p:txBody>
          <a:bodyPr>
            <a:normAutofit fontScale="92500" lnSpcReduction="20000"/>
          </a:bodyPr>
          <a:lstStyle/>
          <a:p>
            <a:pPr>
              <a:lnSpc>
                <a:spcPct val="110000"/>
              </a:lnSpc>
              <a:spcBef>
                <a:spcPts val="600"/>
              </a:spcBef>
              <a:spcAft>
                <a:spcPts val="600"/>
              </a:spcAft>
            </a:pPr>
            <a:r>
              <a:rPr lang="en-US" dirty="0"/>
              <a:t>EU - </a:t>
            </a:r>
            <a:r>
              <a:rPr lang="en-US" dirty="0" err="1"/>
              <a:t>một</a:t>
            </a:r>
            <a:r>
              <a:rPr lang="en-US" dirty="0"/>
              <a:t> </a:t>
            </a:r>
            <a:r>
              <a:rPr lang="en-US" dirty="0" err="1"/>
              <a:t>thị</a:t>
            </a:r>
            <a:r>
              <a:rPr lang="en-US" dirty="0"/>
              <a:t> </a:t>
            </a:r>
            <a:r>
              <a:rPr lang="en-US" dirty="0" err="1"/>
              <a:t>trường</a:t>
            </a:r>
            <a:r>
              <a:rPr lang="en-US" dirty="0"/>
              <a:t> </a:t>
            </a:r>
            <a:r>
              <a:rPr lang="en-US" dirty="0" err="1"/>
              <a:t>rộng</a:t>
            </a:r>
            <a:r>
              <a:rPr lang="en-US" dirty="0"/>
              <a:t> </a:t>
            </a:r>
            <a:r>
              <a:rPr lang="en-US" dirty="0" err="1"/>
              <a:t>lớn</a:t>
            </a:r>
            <a:r>
              <a:rPr lang="en-US" dirty="0"/>
              <a:t> </a:t>
            </a:r>
            <a:r>
              <a:rPr lang="en-US" dirty="0" err="1"/>
              <a:t>với</a:t>
            </a:r>
            <a:r>
              <a:rPr lang="en-US" dirty="0"/>
              <a:t> 27 </a:t>
            </a:r>
            <a:r>
              <a:rPr lang="en-US" dirty="0" err="1"/>
              <a:t>quốc</a:t>
            </a:r>
            <a:r>
              <a:rPr lang="en-US" dirty="0"/>
              <a:t> </a:t>
            </a:r>
            <a:r>
              <a:rPr lang="en-US" dirty="0" err="1"/>
              <a:t>gia</a:t>
            </a:r>
            <a:r>
              <a:rPr lang="en-US" dirty="0"/>
              <a:t> </a:t>
            </a:r>
            <a:r>
              <a:rPr lang="en-US" dirty="0" err="1"/>
              <a:t>thành</a:t>
            </a:r>
            <a:r>
              <a:rPr lang="en-US" dirty="0"/>
              <a:t> </a:t>
            </a:r>
            <a:r>
              <a:rPr lang="en-US" dirty="0" err="1"/>
              <a:t>viên</a:t>
            </a:r>
            <a:r>
              <a:rPr lang="en-US" dirty="0"/>
              <a:t> </a:t>
            </a:r>
            <a:r>
              <a:rPr lang="en-US" dirty="0" err="1"/>
              <a:t>là</a:t>
            </a:r>
            <a:r>
              <a:rPr lang="en-US" dirty="0"/>
              <a:t> </a:t>
            </a:r>
            <a:r>
              <a:rPr lang="en-US" dirty="0" err="1"/>
              <a:t>một</a:t>
            </a:r>
            <a:r>
              <a:rPr lang="en-US" dirty="0"/>
              <a:t> </a:t>
            </a:r>
            <a:r>
              <a:rPr lang="en-US" dirty="0" err="1"/>
              <a:t>trong</a:t>
            </a:r>
            <a:r>
              <a:rPr lang="en-US" dirty="0"/>
              <a:t> </a:t>
            </a:r>
            <a:r>
              <a:rPr lang="en-US" dirty="0" err="1"/>
              <a:t>những</a:t>
            </a:r>
            <a:r>
              <a:rPr lang="en-US" dirty="0"/>
              <a:t> </a:t>
            </a:r>
            <a:r>
              <a:rPr lang="en-US" dirty="0" err="1"/>
              <a:t>đối</a:t>
            </a:r>
            <a:r>
              <a:rPr lang="en-US" dirty="0"/>
              <a:t> </a:t>
            </a:r>
            <a:r>
              <a:rPr lang="en-US" dirty="0" err="1"/>
              <a:t>tác</a:t>
            </a:r>
            <a:r>
              <a:rPr lang="en-US" dirty="0"/>
              <a:t> </a:t>
            </a:r>
            <a:r>
              <a:rPr lang="en-US" dirty="0" err="1"/>
              <a:t>thương</a:t>
            </a:r>
            <a:r>
              <a:rPr lang="en-US" dirty="0"/>
              <a:t> </a:t>
            </a:r>
            <a:r>
              <a:rPr lang="en-US" dirty="0" err="1"/>
              <a:t>mại</a:t>
            </a:r>
            <a:r>
              <a:rPr lang="en-US" dirty="0"/>
              <a:t> </a:t>
            </a:r>
            <a:r>
              <a:rPr lang="en-US" dirty="0" err="1"/>
              <a:t>quan</a:t>
            </a:r>
            <a:r>
              <a:rPr lang="en-US" dirty="0"/>
              <a:t> </a:t>
            </a:r>
            <a:r>
              <a:rPr lang="en-US" dirty="0" err="1"/>
              <a:t>trọng</a:t>
            </a:r>
            <a:r>
              <a:rPr lang="en-US" dirty="0"/>
              <a:t> </a:t>
            </a:r>
            <a:r>
              <a:rPr lang="en-US" dirty="0" err="1"/>
              <a:t>nhất</a:t>
            </a:r>
            <a:r>
              <a:rPr lang="en-US" dirty="0"/>
              <a:t> </a:t>
            </a:r>
            <a:r>
              <a:rPr lang="en-US" dirty="0" err="1"/>
              <a:t>của</a:t>
            </a:r>
            <a:r>
              <a:rPr lang="en-US" dirty="0"/>
              <a:t> </a:t>
            </a:r>
            <a:r>
              <a:rPr lang="en-US" dirty="0" err="1"/>
              <a:t>Việt</a:t>
            </a:r>
            <a:r>
              <a:rPr lang="en-US" dirty="0"/>
              <a:t> Nam. </a:t>
            </a:r>
            <a:endParaRPr lang="en-US" dirty="0" smtClean="0"/>
          </a:p>
          <a:p>
            <a:pPr>
              <a:lnSpc>
                <a:spcPct val="110000"/>
              </a:lnSpc>
              <a:spcBef>
                <a:spcPts val="600"/>
              </a:spcBef>
              <a:spcAft>
                <a:spcPts val="600"/>
              </a:spcAft>
            </a:pPr>
            <a:r>
              <a:rPr lang="en-US" dirty="0" err="1" smtClean="0"/>
              <a:t>Quan</a:t>
            </a:r>
            <a:r>
              <a:rPr lang="en-US" dirty="0" smtClean="0"/>
              <a:t> </a:t>
            </a:r>
            <a:r>
              <a:rPr lang="en-US" dirty="0" err="1"/>
              <a:t>hệ</a:t>
            </a:r>
            <a:r>
              <a:rPr lang="en-US" dirty="0"/>
              <a:t> </a:t>
            </a:r>
            <a:r>
              <a:rPr lang="en-US" dirty="0" err="1"/>
              <a:t>thương</a:t>
            </a:r>
            <a:r>
              <a:rPr lang="en-US" dirty="0"/>
              <a:t> </a:t>
            </a:r>
            <a:r>
              <a:rPr lang="en-US" dirty="0" err="1"/>
              <a:t>mại</a:t>
            </a:r>
            <a:r>
              <a:rPr lang="en-US" dirty="0"/>
              <a:t> song </a:t>
            </a:r>
            <a:r>
              <a:rPr lang="en-US" dirty="0" err="1"/>
              <a:t>phương</a:t>
            </a:r>
            <a:r>
              <a:rPr lang="en-US" dirty="0"/>
              <a:t> </a:t>
            </a:r>
            <a:r>
              <a:rPr lang="en-US" dirty="0" err="1"/>
              <a:t>Việt</a:t>
            </a:r>
            <a:r>
              <a:rPr lang="en-US" dirty="0"/>
              <a:t> Nam – EU </a:t>
            </a:r>
            <a:r>
              <a:rPr lang="en-US" dirty="0" err="1"/>
              <a:t>trong</a:t>
            </a:r>
            <a:r>
              <a:rPr lang="en-US" dirty="0"/>
              <a:t> </a:t>
            </a:r>
            <a:r>
              <a:rPr lang="en-US" dirty="0" err="1"/>
              <a:t>những</a:t>
            </a:r>
            <a:r>
              <a:rPr lang="en-US" dirty="0"/>
              <a:t> </a:t>
            </a:r>
            <a:r>
              <a:rPr lang="en-US" dirty="0" err="1"/>
              <a:t>năm</a:t>
            </a:r>
            <a:r>
              <a:rPr lang="en-US" dirty="0"/>
              <a:t> </a:t>
            </a:r>
            <a:r>
              <a:rPr lang="en-US" dirty="0" err="1"/>
              <a:t>gần</a:t>
            </a:r>
            <a:r>
              <a:rPr lang="en-US" dirty="0"/>
              <a:t> </a:t>
            </a:r>
            <a:r>
              <a:rPr lang="en-US" dirty="0" err="1"/>
              <a:t>đây</a:t>
            </a:r>
            <a:r>
              <a:rPr lang="en-US" dirty="0"/>
              <a:t> </a:t>
            </a:r>
            <a:r>
              <a:rPr lang="en-US" dirty="0" err="1"/>
              <a:t>đã</a:t>
            </a:r>
            <a:r>
              <a:rPr lang="en-US" dirty="0"/>
              <a:t> </a:t>
            </a:r>
            <a:r>
              <a:rPr lang="en-US" dirty="0" err="1"/>
              <a:t>có</a:t>
            </a:r>
            <a:r>
              <a:rPr lang="en-US" dirty="0"/>
              <a:t> </a:t>
            </a:r>
            <a:r>
              <a:rPr lang="en-US" dirty="0" err="1"/>
              <a:t>những</a:t>
            </a:r>
            <a:r>
              <a:rPr lang="en-US" dirty="0"/>
              <a:t> </a:t>
            </a:r>
            <a:r>
              <a:rPr lang="en-US" dirty="0" err="1"/>
              <a:t>bước</a:t>
            </a:r>
            <a:r>
              <a:rPr lang="en-US" dirty="0"/>
              <a:t> </a:t>
            </a:r>
            <a:r>
              <a:rPr lang="en-US" dirty="0" err="1"/>
              <a:t>phát</a:t>
            </a:r>
            <a:r>
              <a:rPr lang="en-US" dirty="0"/>
              <a:t> </a:t>
            </a:r>
            <a:r>
              <a:rPr lang="en-US" dirty="0" err="1"/>
              <a:t>triển</a:t>
            </a:r>
            <a:r>
              <a:rPr lang="en-US" dirty="0"/>
              <a:t> </a:t>
            </a:r>
            <a:r>
              <a:rPr lang="en-US" dirty="0" err="1"/>
              <a:t>đáng</a:t>
            </a:r>
            <a:r>
              <a:rPr lang="en-US" dirty="0"/>
              <a:t> </a:t>
            </a:r>
            <a:r>
              <a:rPr lang="en-US" dirty="0" err="1"/>
              <a:t>kể</a:t>
            </a:r>
            <a:r>
              <a:rPr lang="en-US" dirty="0"/>
              <a:t>. </a:t>
            </a:r>
            <a:endParaRPr lang="en-US" dirty="0" smtClean="0"/>
          </a:p>
          <a:p>
            <a:pPr>
              <a:lnSpc>
                <a:spcPct val="110000"/>
              </a:lnSpc>
              <a:spcBef>
                <a:spcPts val="600"/>
              </a:spcBef>
              <a:spcAft>
                <a:spcPts val="600"/>
              </a:spcAft>
            </a:pPr>
            <a:r>
              <a:rPr lang="en-US" dirty="0" err="1" smtClean="0"/>
              <a:t>Năm</a:t>
            </a:r>
            <a:r>
              <a:rPr lang="en-US" dirty="0" smtClean="0"/>
              <a:t> </a:t>
            </a:r>
            <a:r>
              <a:rPr lang="en-US" dirty="0"/>
              <a:t>1995, </a:t>
            </a:r>
            <a:r>
              <a:rPr lang="en-US" dirty="0" err="1"/>
              <a:t>Việt</a:t>
            </a:r>
            <a:r>
              <a:rPr lang="en-US" dirty="0"/>
              <a:t> Nam </a:t>
            </a:r>
            <a:r>
              <a:rPr lang="en-US" dirty="0" err="1"/>
              <a:t>ký</a:t>
            </a:r>
            <a:r>
              <a:rPr lang="en-US" dirty="0"/>
              <a:t> </a:t>
            </a:r>
            <a:r>
              <a:rPr lang="en-US" dirty="0" err="1"/>
              <a:t>Hiệp</a:t>
            </a:r>
            <a:r>
              <a:rPr lang="en-US" dirty="0"/>
              <a:t> </a:t>
            </a:r>
            <a:r>
              <a:rPr lang="en-US" dirty="0" err="1"/>
              <a:t>định</a:t>
            </a:r>
            <a:r>
              <a:rPr lang="en-US" dirty="0"/>
              <a:t> </a:t>
            </a:r>
            <a:r>
              <a:rPr lang="en-US" dirty="0" err="1"/>
              <a:t>khung</a:t>
            </a:r>
            <a:r>
              <a:rPr lang="en-US" dirty="0"/>
              <a:t> </a:t>
            </a:r>
            <a:r>
              <a:rPr lang="en-US" dirty="0" err="1"/>
              <a:t>về</a:t>
            </a:r>
            <a:r>
              <a:rPr lang="en-US" dirty="0"/>
              <a:t> </a:t>
            </a:r>
            <a:r>
              <a:rPr lang="en-US" dirty="0" err="1"/>
              <a:t>hợp</a:t>
            </a:r>
            <a:r>
              <a:rPr lang="en-US" dirty="0"/>
              <a:t> </a:t>
            </a:r>
            <a:r>
              <a:rPr lang="en-US" dirty="0" err="1"/>
              <a:t>tác</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với</a:t>
            </a:r>
            <a:r>
              <a:rPr lang="en-US" dirty="0"/>
              <a:t> EU. </a:t>
            </a:r>
            <a:endParaRPr lang="en-US" dirty="0" smtClean="0"/>
          </a:p>
          <a:p>
            <a:pPr>
              <a:lnSpc>
                <a:spcPct val="110000"/>
              </a:lnSpc>
              <a:spcBef>
                <a:spcPts val="600"/>
              </a:spcBef>
              <a:spcAft>
                <a:spcPts val="600"/>
              </a:spcAft>
            </a:pPr>
            <a:r>
              <a:rPr lang="en-US" dirty="0" err="1" smtClean="0"/>
              <a:t>Đến</a:t>
            </a:r>
            <a:r>
              <a:rPr lang="en-US" dirty="0" smtClean="0"/>
              <a:t> </a:t>
            </a:r>
            <a:r>
              <a:rPr lang="en-US" dirty="0" err="1"/>
              <a:t>năm</a:t>
            </a:r>
            <a:r>
              <a:rPr lang="en-US" dirty="0"/>
              <a:t> 2010, </a:t>
            </a:r>
            <a:r>
              <a:rPr lang="en-US" dirty="0" err="1"/>
              <a:t>Việt</a:t>
            </a:r>
            <a:r>
              <a:rPr lang="en-US" dirty="0"/>
              <a:t> Nam </a:t>
            </a:r>
            <a:r>
              <a:rPr lang="en-US" dirty="0" err="1"/>
              <a:t>và</a:t>
            </a:r>
            <a:r>
              <a:rPr lang="en-US" dirty="0"/>
              <a:t> EU </a:t>
            </a:r>
            <a:r>
              <a:rPr lang="en-US" dirty="0" err="1"/>
              <a:t>hoàn</a:t>
            </a:r>
            <a:r>
              <a:rPr lang="en-US" dirty="0"/>
              <a:t> </a:t>
            </a:r>
            <a:r>
              <a:rPr lang="en-US" dirty="0" err="1"/>
              <a:t>thành</a:t>
            </a:r>
            <a:r>
              <a:rPr lang="en-US" dirty="0"/>
              <a:t> </a:t>
            </a:r>
            <a:r>
              <a:rPr lang="en-US" dirty="0" err="1"/>
              <a:t>đàm</a:t>
            </a:r>
            <a:r>
              <a:rPr lang="en-US" dirty="0"/>
              <a:t> </a:t>
            </a:r>
            <a:r>
              <a:rPr lang="en-US" dirty="0" err="1"/>
              <a:t>phán</a:t>
            </a:r>
            <a:r>
              <a:rPr lang="en-US" dirty="0"/>
              <a:t> </a:t>
            </a:r>
            <a:r>
              <a:rPr lang="en-US" dirty="0" err="1"/>
              <a:t>và</a:t>
            </a:r>
            <a:r>
              <a:rPr lang="en-US" dirty="0"/>
              <a:t> </a:t>
            </a:r>
            <a:r>
              <a:rPr lang="en-US" dirty="0" err="1"/>
              <a:t>ký</a:t>
            </a:r>
            <a:r>
              <a:rPr lang="en-US" dirty="0"/>
              <a:t> </a:t>
            </a:r>
            <a:r>
              <a:rPr lang="en-US" dirty="0" err="1"/>
              <a:t>tắt</a:t>
            </a:r>
            <a:r>
              <a:rPr lang="en-US" dirty="0"/>
              <a:t> </a:t>
            </a:r>
            <a:r>
              <a:rPr lang="en-US" dirty="0" err="1"/>
              <a:t>Hiệp</a:t>
            </a:r>
            <a:r>
              <a:rPr lang="en-US" dirty="0"/>
              <a:t> </a:t>
            </a:r>
            <a:r>
              <a:rPr lang="en-US" dirty="0" err="1"/>
              <a:t>định</a:t>
            </a:r>
            <a:r>
              <a:rPr lang="en-US" dirty="0"/>
              <a:t> </a:t>
            </a:r>
            <a:r>
              <a:rPr lang="en-US" dirty="0" err="1"/>
              <a:t>đối</a:t>
            </a:r>
            <a:r>
              <a:rPr lang="en-US" dirty="0"/>
              <a:t> </a:t>
            </a:r>
            <a:r>
              <a:rPr lang="en-US" dirty="0" err="1"/>
              <a:t>tác</a:t>
            </a:r>
            <a:r>
              <a:rPr lang="en-US" dirty="0"/>
              <a:t>, </a:t>
            </a:r>
            <a:r>
              <a:rPr lang="en-US" dirty="0" err="1"/>
              <a:t>hợp</a:t>
            </a:r>
            <a:r>
              <a:rPr lang="en-US" dirty="0"/>
              <a:t> </a:t>
            </a:r>
            <a:r>
              <a:rPr lang="en-US" dirty="0" err="1"/>
              <a:t>tác</a:t>
            </a:r>
            <a:r>
              <a:rPr lang="en-US" dirty="0"/>
              <a:t> </a:t>
            </a:r>
            <a:r>
              <a:rPr lang="en-US" dirty="0" err="1"/>
              <a:t>toàn</a:t>
            </a:r>
            <a:r>
              <a:rPr lang="en-US" dirty="0"/>
              <a:t> </a:t>
            </a:r>
            <a:r>
              <a:rPr lang="en-US" dirty="0" err="1"/>
              <a:t>diện</a:t>
            </a:r>
            <a:r>
              <a:rPr lang="en-US" dirty="0"/>
              <a:t> (PCA).</a:t>
            </a:r>
            <a:r>
              <a:rPr lang="en-US" dirty="0" smtClean="0">
                <a:effectLst/>
              </a:rPr>
              <a:t> </a:t>
            </a:r>
            <a:endParaRPr lang="en-US" dirty="0"/>
          </a:p>
        </p:txBody>
      </p:sp>
    </p:spTree>
    <p:extLst>
      <p:ext uri="{BB962C8B-B14F-4D97-AF65-F5344CB8AC3E}">
        <p14:creationId xmlns:p14="http://schemas.microsoft.com/office/powerpoint/2010/main" val="4317154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4819"/>
          </a:xfrm>
        </p:spPr>
        <p:txBody>
          <a:bodyPr>
            <a:noAutofit/>
          </a:bodyPr>
          <a:lstStyle/>
          <a:p>
            <a:pPr lvl="0"/>
            <a:r>
              <a:rPr lang="en-US" sz="3600" b="1" dirty="0" smtClean="0"/>
              <a:t>QUAN HỆ THƯƠNG MẠI VIỆT NAM - EU</a:t>
            </a:r>
            <a:r>
              <a:rPr lang="en-US" sz="3600" dirty="0" smtClean="0">
                <a:effectLst/>
              </a:rPr>
              <a:t> </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457199" y="4732712"/>
            <a:ext cx="8554497" cy="1663003"/>
          </a:xfrm>
        </p:spPr>
        <p:txBody>
          <a:bodyPr>
            <a:normAutofit fontScale="62500" lnSpcReduction="20000"/>
          </a:bodyPr>
          <a:lstStyle/>
          <a:p>
            <a:pPr>
              <a:lnSpc>
                <a:spcPct val="110000"/>
              </a:lnSpc>
              <a:spcBef>
                <a:spcPts val="600"/>
              </a:spcBef>
              <a:spcAft>
                <a:spcPts val="600"/>
              </a:spcAft>
            </a:pPr>
            <a:r>
              <a:rPr lang="en-US" dirty="0" err="1"/>
              <a:t>Hiện</a:t>
            </a:r>
            <a:r>
              <a:rPr lang="en-US" dirty="0"/>
              <a:t> </a:t>
            </a:r>
            <a:r>
              <a:rPr lang="en-US" dirty="0" err="1"/>
              <a:t>tại</a:t>
            </a:r>
            <a:r>
              <a:rPr lang="en-US" dirty="0"/>
              <a:t>, EU </a:t>
            </a:r>
            <a:r>
              <a:rPr lang="en-US" dirty="0" err="1"/>
              <a:t>là</a:t>
            </a:r>
            <a:r>
              <a:rPr lang="en-US" dirty="0"/>
              <a:t> </a:t>
            </a:r>
            <a:r>
              <a:rPr lang="en-US" dirty="0" err="1"/>
              <a:t>đối</a:t>
            </a:r>
            <a:r>
              <a:rPr lang="en-US" dirty="0"/>
              <a:t> </a:t>
            </a:r>
            <a:r>
              <a:rPr lang="en-US" dirty="0" err="1"/>
              <a:t>tác</a:t>
            </a:r>
            <a:r>
              <a:rPr lang="en-US" dirty="0"/>
              <a:t> </a:t>
            </a:r>
            <a:r>
              <a:rPr lang="en-US" dirty="0" err="1"/>
              <a:t>thương</a:t>
            </a:r>
            <a:r>
              <a:rPr lang="en-US" dirty="0"/>
              <a:t> </a:t>
            </a:r>
            <a:r>
              <a:rPr lang="en-US" dirty="0" err="1"/>
              <a:t>mại</a:t>
            </a:r>
            <a:r>
              <a:rPr lang="en-US" dirty="0"/>
              <a:t> </a:t>
            </a:r>
            <a:r>
              <a:rPr lang="en-US" dirty="0" err="1"/>
              <a:t>chính</a:t>
            </a:r>
            <a:r>
              <a:rPr lang="en-US" dirty="0"/>
              <a:t> </a:t>
            </a:r>
            <a:r>
              <a:rPr lang="en-US" dirty="0" err="1"/>
              <a:t>của</a:t>
            </a:r>
            <a:r>
              <a:rPr lang="en-US" dirty="0"/>
              <a:t> </a:t>
            </a:r>
            <a:r>
              <a:rPr lang="en-US" dirty="0" err="1"/>
              <a:t>Việt</a:t>
            </a:r>
            <a:r>
              <a:rPr lang="en-US" dirty="0"/>
              <a:t> Nam, </a:t>
            </a:r>
            <a:r>
              <a:rPr lang="en-US" dirty="0" err="1"/>
              <a:t>với</a:t>
            </a:r>
            <a:r>
              <a:rPr lang="en-US" dirty="0"/>
              <a:t> </a:t>
            </a:r>
            <a:r>
              <a:rPr lang="en-US" dirty="0" err="1"/>
              <a:t>kim</a:t>
            </a:r>
            <a:r>
              <a:rPr lang="en-US" dirty="0"/>
              <a:t> </a:t>
            </a:r>
            <a:r>
              <a:rPr lang="en-US" dirty="0" err="1"/>
              <a:t>ngạch</a:t>
            </a:r>
            <a:r>
              <a:rPr lang="en-US" dirty="0"/>
              <a:t> </a:t>
            </a:r>
            <a:r>
              <a:rPr lang="en-US" dirty="0" err="1"/>
              <a:t>xuất</a:t>
            </a:r>
            <a:r>
              <a:rPr lang="en-US" dirty="0"/>
              <a:t> </a:t>
            </a:r>
            <a:r>
              <a:rPr lang="en-US" dirty="0" err="1"/>
              <a:t>khẩu</a:t>
            </a:r>
            <a:r>
              <a:rPr lang="en-US" dirty="0"/>
              <a:t> </a:t>
            </a:r>
            <a:r>
              <a:rPr lang="en-US" dirty="0" err="1"/>
              <a:t>đạt</a:t>
            </a:r>
            <a:r>
              <a:rPr lang="en-US" dirty="0"/>
              <a:t> </a:t>
            </a:r>
            <a:r>
              <a:rPr lang="en-US" dirty="0" err="1" smtClean="0"/>
              <a:t>khoảng</a:t>
            </a:r>
            <a:r>
              <a:rPr lang="en-US" dirty="0" smtClean="0"/>
              <a:t> 21.3 </a:t>
            </a:r>
            <a:r>
              <a:rPr lang="en-US" dirty="0" err="1"/>
              <a:t>tỷ</a:t>
            </a:r>
            <a:r>
              <a:rPr lang="en-US" dirty="0"/>
              <a:t> Euro. </a:t>
            </a:r>
            <a:endParaRPr lang="en-US" dirty="0" smtClean="0"/>
          </a:p>
          <a:p>
            <a:pPr>
              <a:lnSpc>
                <a:spcPct val="110000"/>
              </a:lnSpc>
              <a:spcBef>
                <a:spcPts val="600"/>
              </a:spcBef>
              <a:spcAft>
                <a:spcPts val="600"/>
              </a:spcAft>
            </a:pPr>
            <a:r>
              <a:rPr lang="en-US" dirty="0" smtClean="0"/>
              <a:t>25% </a:t>
            </a:r>
            <a:r>
              <a:rPr lang="en-US" dirty="0" err="1"/>
              <a:t>xuất</a:t>
            </a:r>
            <a:r>
              <a:rPr lang="en-US" dirty="0"/>
              <a:t> </a:t>
            </a:r>
            <a:r>
              <a:rPr lang="en-US" dirty="0" err="1"/>
              <a:t>khẩu</a:t>
            </a:r>
            <a:r>
              <a:rPr lang="en-US" dirty="0"/>
              <a:t> </a:t>
            </a:r>
            <a:r>
              <a:rPr lang="en-US" dirty="0" err="1"/>
              <a:t>của</a:t>
            </a:r>
            <a:r>
              <a:rPr lang="en-US" dirty="0"/>
              <a:t> </a:t>
            </a:r>
            <a:r>
              <a:rPr lang="en-US" dirty="0" err="1"/>
              <a:t>Việt</a:t>
            </a:r>
            <a:r>
              <a:rPr lang="en-US" dirty="0"/>
              <a:t> Nam </a:t>
            </a:r>
            <a:r>
              <a:rPr lang="en-US" dirty="0" err="1"/>
              <a:t>có</a:t>
            </a:r>
            <a:r>
              <a:rPr lang="en-US" dirty="0"/>
              <a:t> </a:t>
            </a:r>
            <a:r>
              <a:rPr lang="en-US" dirty="0" err="1"/>
              <a:t>điểm</a:t>
            </a:r>
            <a:r>
              <a:rPr lang="en-US" dirty="0"/>
              <a:t> </a:t>
            </a:r>
            <a:r>
              <a:rPr lang="en-US" dirty="0" err="1"/>
              <a:t>đến</a:t>
            </a:r>
            <a:r>
              <a:rPr lang="en-US" dirty="0"/>
              <a:t> </a:t>
            </a:r>
            <a:r>
              <a:rPr lang="en-US" dirty="0" err="1"/>
              <a:t>là</a:t>
            </a:r>
            <a:r>
              <a:rPr lang="en-US" dirty="0"/>
              <a:t> </a:t>
            </a:r>
            <a:r>
              <a:rPr lang="en-US" dirty="0" err="1"/>
              <a:t>thị</a:t>
            </a:r>
            <a:r>
              <a:rPr lang="en-US" dirty="0"/>
              <a:t> </a:t>
            </a:r>
            <a:r>
              <a:rPr lang="en-US" dirty="0" err="1"/>
              <a:t>trường</a:t>
            </a:r>
            <a:r>
              <a:rPr lang="en-US" dirty="0"/>
              <a:t> EU </a:t>
            </a:r>
            <a:r>
              <a:rPr lang="en-US" dirty="0" err="1"/>
              <a:t>trong</a:t>
            </a:r>
            <a:r>
              <a:rPr lang="en-US" dirty="0"/>
              <a:t> </a:t>
            </a:r>
            <a:r>
              <a:rPr lang="en-US" dirty="0" err="1"/>
              <a:t>khi</a:t>
            </a:r>
            <a:r>
              <a:rPr lang="en-US" dirty="0"/>
              <a:t> 13% </a:t>
            </a:r>
            <a:r>
              <a:rPr lang="en-US" dirty="0" err="1"/>
              <a:t>nhập</a:t>
            </a:r>
            <a:r>
              <a:rPr lang="en-US" dirty="0"/>
              <a:t> </a:t>
            </a:r>
            <a:r>
              <a:rPr lang="en-US" dirty="0" err="1"/>
              <a:t>khẩu</a:t>
            </a:r>
            <a:r>
              <a:rPr lang="en-US" dirty="0"/>
              <a:t> </a:t>
            </a:r>
            <a:r>
              <a:rPr lang="en-US" dirty="0" err="1"/>
              <a:t>của</a:t>
            </a:r>
            <a:r>
              <a:rPr lang="en-US" dirty="0"/>
              <a:t> </a:t>
            </a:r>
            <a:r>
              <a:rPr lang="en-US" dirty="0" err="1"/>
              <a:t>Việt</a:t>
            </a:r>
            <a:r>
              <a:rPr lang="en-US" dirty="0"/>
              <a:t> Nam </a:t>
            </a:r>
            <a:r>
              <a:rPr lang="en-US" dirty="0" err="1"/>
              <a:t>là</a:t>
            </a:r>
            <a:r>
              <a:rPr lang="en-US" dirty="0"/>
              <a:t> </a:t>
            </a:r>
            <a:r>
              <a:rPr lang="en-US" dirty="0" err="1"/>
              <a:t>từ</a:t>
            </a:r>
            <a:r>
              <a:rPr lang="en-US" dirty="0"/>
              <a:t> </a:t>
            </a:r>
            <a:r>
              <a:rPr lang="en-US" dirty="0" smtClean="0"/>
              <a:t>EU (EU </a:t>
            </a:r>
            <a:r>
              <a:rPr lang="en-US" dirty="0" err="1"/>
              <a:t>chịu</a:t>
            </a:r>
            <a:r>
              <a:rPr lang="en-US" dirty="0"/>
              <a:t> </a:t>
            </a:r>
            <a:r>
              <a:rPr lang="en-US" dirty="0" err="1"/>
              <a:t>thâm</a:t>
            </a:r>
            <a:r>
              <a:rPr lang="en-US" dirty="0"/>
              <a:t> </a:t>
            </a:r>
            <a:r>
              <a:rPr lang="en-US" dirty="0" err="1"/>
              <a:t>hụt</a:t>
            </a:r>
            <a:r>
              <a:rPr lang="en-US" dirty="0"/>
              <a:t> </a:t>
            </a:r>
            <a:r>
              <a:rPr lang="en-US" dirty="0" err="1"/>
              <a:t>trong</a:t>
            </a:r>
            <a:r>
              <a:rPr lang="en-US" dirty="0"/>
              <a:t> </a:t>
            </a:r>
            <a:r>
              <a:rPr lang="en-US" dirty="0" err="1"/>
              <a:t>thương</a:t>
            </a:r>
            <a:r>
              <a:rPr lang="en-US" dirty="0"/>
              <a:t> </a:t>
            </a:r>
            <a:r>
              <a:rPr lang="en-US" dirty="0" err="1"/>
              <a:t>mại</a:t>
            </a:r>
            <a:r>
              <a:rPr lang="en-US" dirty="0"/>
              <a:t> </a:t>
            </a:r>
            <a:r>
              <a:rPr lang="en-US" dirty="0" err="1"/>
              <a:t>hàng</a:t>
            </a:r>
            <a:r>
              <a:rPr lang="en-US" dirty="0"/>
              <a:t> </a:t>
            </a:r>
            <a:r>
              <a:rPr lang="en-US" dirty="0" err="1"/>
              <a:t>hóa</a:t>
            </a:r>
            <a:r>
              <a:rPr lang="en-US" dirty="0"/>
              <a:t> </a:t>
            </a:r>
            <a:r>
              <a:rPr lang="en-US" dirty="0" err="1"/>
              <a:t>với</a:t>
            </a:r>
            <a:r>
              <a:rPr lang="en-US" dirty="0"/>
              <a:t> </a:t>
            </a:r>
            <a:r>
              <a:rPr lang="en-US" dirty="0" err="1"/>
              <a:t>Việt</a:t>
            </a:r>
            <a:r>
              <a:rPr lang="en-US" dirty="0"/>
              <a:t> </a:t>
            </a:r>
            <a:r>
              <a:rPr lang="en-US" dirty="0" smtClean="0"/>
              <a:t>Nam)</a:t>
            </a:r>
            <a:r>
              <a:rPr lang="en-US" dirty="0" smtClean="0">
                <a:effectLst/>
              </a:rPr>
              <a:t> </a:t>
            </a:r>
            <a:endParaRPr lang="en-US" dirty="0"/>
          </a:p>
        </p:txBody>
      </p:sp>
      <p:sp>
        <p:nvSpPr>
          <p:cNvPr id="4" name="Rectangle 3"/>
          <p:cNvSpPr/>
          <p:nvPr/>
        </p:nvSpPr>
        <p:spPr>
          <a:xfrm>
            <a:off x="1125638" y="6476721"/>
            <a:ext cx="7676612" cy="276999"/>
          </a:xfrm>
          <a:prstGeom prst="rect">
            <a:avLst/>
          </a:prstGeom>
        </p:spPr>
        <p:txBody>
          <a:bodyPr wrap="square">
            <a:spAutoFit/>
          </a:bodyPr>
          <a:lstStyle/>
          <a:p>
            <a:pPr lvl="0"/>
            <a:r>
              <a:rPr lang="en-US" sz="1200" i="1" dirty="0" smtClean="0"/>
              <a:t>Source: Paul </a:t>
            </a:r>
            <a:r>
              <a:rPr lang="en-US" sz="1200" i="1" dirty="0"/>
              <a:t>Baker, David Vanzetti &amp; Pham </a:t>
            </a:r>
            <a:r>
              <a:rPr lang="en-US" sz="1200" i="1" dirty="0" err="1"/>
              <a:t>Thi</a:t>
            </a:r>
            <a:r>
              <a:rPr lang="en-US" sz="1200" i="1" dirty="0"/>
              <a:t> </a:t>
            </a:r>
            <a:r>
              <a:rPr lang="en-US" sz="1200" i="1" dirty="0" err="1"/>
              <a:t>Lan</a:t>
            </a:r>
            <a:r>
              <a:rPr lang="en-US" sz="1200" i="1" dirty="0"/>
              <a:t> </a:t>
            </a:r>
            <a:r>
              <a:rPr lang="en-US" sz="1200" i="1" dirty="0" err="1"/>
              <a:t>Huong</a:t>
            </a:r>
            <a:r>
              <a:rPr lang="en-US" sz="1200" i="1" dirty="0"/>
              <a:t> (2014), Sustainable Impact Assessment: EU-Vietnam FTA.</a:t>
            </a:r>
          </a:p>
        </p:txBody>
      </p:sp>
      <p:pic>
        <p:nvPicPr>
          <p:cNvPr id="6" name="Picture 5"/>
          <p:cNvPicPr>
            <a:picLocks noChangeAspect="1"/>
          </p:cNvPicPr>
          <p:nvPr/>
        </p:nvPicPr>
        <p:blipFill>
          <a:blip r:embed="rId3"/>
          <a:stretch>
            <a:fillRect/>
          </a:stretch>
        </p:blipFill>
        <p:spPr>
          <a:xfrm>
            <a:off x="338833" y="1436160"/>
            <a:ext cx="8672863" cy="2620139"/>
          </a:xfrm>
          <a:prstGeom prst="rect">
            <a:avLst/>
          </a:prstGeom>
        </p:spPr>
      </p:pic>
    </p:spTree>
    <p:extLst>
      <p:ext uri="{BB962C8B-B14F-4D97-AF65-F5344CB8AC3E}">
        <p14:creationId xmlns:p14="http://schemas.microsoft.com/office/powerpoint/2010/main" val="33817907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4819"/>
          </a:xfrm>
        </p:spPr>
        <p:txBody>
          <a:bodyPr>
            <a:noAutofit/>
          </a:bodyPr>
          <a:lstStyle/>
          <a:p>
            <a:pPr lvl="0"/>
            <a:r>
              <a:rPr lang="en-US" sz="3600" b="1" dirty="0" smtClean="0"/>
              <a:t>QUAN HỆ THƯƠNG MẠI VIỆT NAM - EU</a:t>
            </a:r>
            <a:r>
              <a:rPr lang="en-US" sz="3600" dirty="0" smtClean="0">
                <a:effectLst/>
              </a:rPr>
              <a:t> </a:t>
            </a:r>
            <a:r>
              <a:rPr lang="en-US" sz="3200" b="1" dirty="0" smtClean="0"/>
              <a:t/>
            </a:r>
            <a:br>
              <a:rPr lang="en-US" sz="3200" b="1" dirty="0" smtClean="0"/>
            </a:br>
            <a:endParaRPr lang="en-US" sz="3200" b="1" dirty="0"/>
          </a:p>
        </p:txBody>
      </p:sp>
      <p:sp>
        <p:nvSpPr>
          <p:cNvPr id="3" name="Content Placeholder 2"/>
          <p:cNvSpPr>
            <a:spLocks noGrp="1"/>
          </p:cNvSpPr>
          <p:nvPr>
            <p:ph idx="1"/>
          </p:nvPr>
        </p:nvSpPr>
        <p:spPr>
          <a:xfrm>
            <a:off x="457200" y="1209457"/>
            <a:ext cx="8554497" cy="5277839"/>
          </a:xfrm>
        </p:spPr>
        <p:txBody>
          <a:bodyPr>
            <a:normAutofit fontScale="85000" lnSpcReduction="10000"/>
          </a:bodyPr>
          <a:lstStyle/>
          <a:p>
            <a:pPr>
              <a:lnSpc>
                <a:spcPct val="110000"/>
              </a:lnSpc>
              <a:spcBef>
                <a:spcPts val="600"/>
              </a:spcBef>
              <a:spcAft>
                <a:spcPts val="600"/>
              </a:spcAft>
            </a:pPr>
            <a:r>
              <a:rPr lang="en-US" dirty="0" err="1"/>
              <a:t>Các</a:t>
            </a:r>
            <a:r>
              <a:rPr lang="en-US" dirty="0"/>
              <a:t> </a:t>
            </a:r>
            <a:r>
              <a:rPr lang="en-US" dirty="0" err="1"/>
              <a:t>ngành</a:t>
            </a:r>
            <a:r>
              <a:rPr lang="en-US" dirty="0"/>
              <a:t> </a:t>
            </a:r>
            <a:r>
              <a:rPr lang="en-US" dirty="0" err="1"/>
              <a:t>hàng</a:t>
            </a:r>
            <a:r>
              <a:rPr lang="en-US" dirty="0"/>
              <a:t> </a:t>
            </a:r>
            <a:r>
              <a:rPr lang="en-US" dirty="0" err="1"/>
              <a:t>xuất</a:t>
            </a:r>
            <a:r>
              <a:rPr lang="en-US" dirty="0"/>
              <a:t> </a:t>
            </a:r>
            <a:r>
              <a:rPr lang="en-US" dirty="0" err="1"/>
              <a:t>khẩu</a:t>
            </a:r>
            <a:r>
              <a:rPr lang="en-US" dirty="0"/>
              <a:t> </a:t>
            </a:r>
            <a:r>
              <a:rPr lang="en-US" dirty="0" err="1"/>
              <a:t>chính</a:t>
            </a:r>
            <a:r>
              <a:rPr lang="en-US" dirty="0"/>
              <a:t> </a:t>
            </a:r>
            <a:r>
              <a:rPr lang="en-US" dirty="0" err="1" smtClean="0"/>
              <a:t>c</a:t>
            </a:r>
            <a:r>
              <a:rPr lang="en-US" dirty="0" err="1" smtClean="0"/>
              <a:t>ủa</a:t>
            </a:r>
            <a:r>
              <a:rPr lang="en-US" dirty="0" smtClean="0"/>
              <a:t> </a:t>
            </a:r>
            <a:r>
              <a:rPr lang="en-US" dirty="0" err="1" smtClean="0"/>
              <a:t>Việt</a:t>
            </a:r>
            <a:r>
              <a:rPr lang="en-US" dirty="0" smtClean="0"/>
              <a:t> </a:t>
            </a:r>
            <a:r>
              <a:rPr lang="en-US" dirty="0" err="1" smtClean="0"/>
              <a:t>nam</a:t>
            </a:r>
            <a:r>
              <a:rPr lang="en-US" dirty="0" smtClean="0"/>
              <a:t> </a:t>
            </a:r>
            <a:r>
              <a:rPr lang="en-US" dirty="0" smtClean="0"/>
              <a:t>sang </a:t>
            </a:r>
            <a:r>
              <a:rPr lang="en-US" dirty="0"/>
              <a:t>EU </a:t>
            </a:r>
            <a:r>
              <a:rPr lang="en-US" dirty="0" err="1" smtClean="0"/>
              <a:t>là</a:t>
            </a:r>
            <a:r>
              <a:rPr lang="en-US" dirty="0" smtClean="0"/>
              <a:t>:</a:t>
            </a:r>
          </a:p>
          <a:p>
            <a:pPr lvl="1">
              <a:lnSpc>
                <a:spcPct val="110000"/>
              </a:lnSpc>
              <a:spcBef>
                <a:spcPts val="600"/>
              </a:spcBef>
              <a:spcAft>
                <a:spcPts val="600"/>
              </a:spcAft>
            </a:pPr>
            <a:r>
              <a:rPr lang="en-US" dirty="0" smtClean="0"/>
              <a:t> </a:t>
            </a:r>
            <a:r>
              <a:rPr lang="en-US" dirty="0" err="1" smtClean="0"/>
              <a:t>G</a:t>
            </a:r>
            <a:r>
              <a:rPr lang="en-US" dirty="0" err="1" smtClean="0"/>
              <a:t>iày</a:t>
            </a:r>
            <a:r>
              <a:rPr lang="en-US" dirty="0" smtClean="0"/>
              <a:t> da, </a:t>
            </a:r>
          </a:p>
          <a:p>
            <a:pPr lvl="1">
              <a:lnSpc>
                <a:spcPct val="110000"/>
              </a:lnSpc>
              <a:spcBef>
                <a:spcPts val="600"/>
              </a:spcBef>
              <a:spcAft>
                <a:spcPts val="600"/>
              </a:spcAft>
            </a:pPr>
            <a:r>
              <a:rPr lang="en-US" dirty="0" err="1" smtClean="0"/>
              <a:t>Đ</a:t>
            </a:r>
            <a:r>
              <a:rPr lang="en-US" dirty="0" err="1" smtClean="0"/>
              <a:t>ồ</a:t>
            </a:r>
            <a:r>
              <a:rPr lang="en-US" dirty="0" smtClean="0"/>
              <a:t> </a:t>
            </a:r>
            <a:r>
              <a:rPr lang="en-US" dirty="0" err="1"/>
              <a:t>nội</a:t>
            </a:r>
            <a:r>
              <a:rPr lang="en-US" dirty="0"/>
              <a:t> </a:t>
            </a:r>
            <a:r>
              <a:rPr lang="en-US" dirty="0" err="1"/>
              <a:t>thất</a:t>
            </a:r>
            <a:r>
              <a:rPr lang="en-US" dirty="0"/>
              <a:t>, </a:t>
            </a:r>
            <a:endParaRPr lang="en-US" dirty="0" smtClean="0"/>
          </a:p>
          <a:p>
            <a:pPr lvl="1">
              <a:lnSpc>
                <a:spcPct val="110000"/>
              </a:lnSpc>
              <a:spcBef>
                <a:spcPts val="600"/>
              </a:spcBef>
              <a:spcAft>
                <a:spcPts val="600"/>
              </a:spcAft>
            </a:pPr>
            <a:r>
              <a:rPr lang="en-US" dirty="0" err="1" smtClean="0"/>
              <a:t>T</a:t>
            </a:r>
            <a:r>
              <a:rPr lang="en-US" dirty="0" err="1" smtClean="0"/>
              <a:t>hủy</a:t>
            </a:r>
            <a:r>
              <a:rPr lang="en-US" dirty="0" smtClean="0"/>
              <a:t> </a:t>
            </a:r>
            <a:r>
              <a:rPr lang="en-US" dirty="0" err="1"/>
              <a:t>sản</a:t>
            </a:r>
            <a:r>
              <a:rPr lang="en-US" dirty="0"/>
              <a:t> </a:t>
            </a:r>
            <a:r>
              <a:rPr lang="en-US" dirty="0" err="1"/>
              <a:t>đông</a:t>
            </a:r>
            <a:r>
              <a:rPr lang="en-US" dirty="0"/>
              <a:t> </a:t>
            </a:r>
            <a:r>
              <a:rPr lang="en-US" dirty="0" err="1"/>
              <a:t>lạnh</a:t>
            </a:r>
            <a:r>
              <a:rPr lang="en-US" dirty="0"/>
              <a:t> </a:t>
            </a:r>
            <a:endParaRPr lang="en-US" dirty="0" smtClean="0"/>
          </a:p>
          <a:p>
            <a:pPr lvl="1">
              <a:lnSpc>
                <a:spcPct val="110000"/>
              </a:lnSpc>
              <a:spcBef>
                <a:spcPts val="600"/>
              </a:spcBef>
              <a:spcAft>
                <a:spcPts val="600"/>
              </a:spcAft>
            </a:pPr>
            <a:r>
              <a:rPr lang="en-US" dirty="0" err="1" smtClean="0"/>
              <a:t>C</a:t>
            </a:r>
            <a:r>
              <a:rPr lang="en-US" dirty="0" err="1" smtClean="0"/>
              <a:t>à</a:t>
            </a:r>
            <a:r>
              <a:rPr lang="en-US" dirty="0" smtClean="0"/>
              <a:t> </a:t>
            </a:r>
            <a:r>
              <a:rPr lang="en-US" dirty="0" err="1" smtClean="0"/>
              <a:t>phê</a:t>
            </a:r>
            <a:endParaRPr lang="en-US" dirty="0" smtClean="0"/>
          </a:p>
          <a:p>
            <a:pPr>
              <a:lnSpc>
                <a:spcPct val="110000"/>
              </a:lnSpc>
              <a:spcBef>
                <a:spcPts val="600"/>
              </a:spcBef>
              <a:spcAft>
                <a:spcPts val="600"/>
              </a:spcAft>
            </a:pPr>
            <a:r>
              <a:rPr lang="en-US" dirty="0" err="1" smtClean="0"/>
              <a:t>Các</a:t>
            </a:r>
            <a:r>
              <a:rPr lang="en-US" dirty="0" smtClean="0"/>
              <a:t> </a:t>
            </a:r>
            <a:r>
              <a:rPr lang="en-US" dirty="0" err="1"/>
              <a:t>ngành</a:t>
            </a:r>
            <a:r>
              <a:rPr lang="en-US" dirty="0"/>
              <a:t> </a:t>
            </a:r>
            <a:r>
              <a:rPr lang="en-US" dirty="0" err="1"/>
              <a:t>hàng</a:t>
            </a:r>
            <a:r>
              <a:rPr lang="en-US" dirty="0"/>
              <a:t> </a:t>
            </a:r>
            <a:r>
              <a:rPr lang="en-US" dirty="0" err="1"/>
              <a:t>nhập</a:t>
            </a:r>
            <a:r>
              <a:rPr lang="en-US" dirty="0"/>
              <a:t> </a:t>
            </a:r>
            <a:r>
              <a:rPr lang="en-US" dirty="0" err="1"/>
              <a:t>khẩu</a:t>
            </a:r>
            <a:r>
              <a:rPr lang="en-US" dirty="0"/>
              <a:t> </a:t>
            </a:r>
            <a:r>
              <a:rPr lang="en-US" dirty="0" err="1" smtClean="0"/>
              <a:t>chính</a:t>
            </a:r>
            <a:r>
              <a:rPr lang="en-US" dirty="0" smtClean="0"/>
              <a:t> </a:t>
            </a:r>
            <a:r>
              <a:rPr lang="en-US" dirty="0" err="1" smtClean="0"/>
              <a:t>của</a:t>
            </a:r>
            <a:r>
              <a:rPr lang="en-US" dirty="0" smtClean="0"/>
              <a:t> </a:t>
            </a:r>
            <a:r>
              <a:rPr lang="en-US" dirty="0" err="1" smtClean="0"/>
              <a:t>Việt</a:t>
            </a:r>
            <a:r>
              <a:rPr lang="en-US" dirty="0" smtClean="0"/>
              <a:t> Nam </a:t>
            </a:r>
            <a:r>
              <a:rPr lang="en-US" dirty="0" err="1" smtClean="0"/>
              <a:t>từ</a:t>
            </a:r>
            <a:r>
              <a:rPr lang="en-US" dirty="0" smtClean="0"/>
              <a:t> EU </a:t>
            </a:r>
            <a:r>
              <a:rPr lang="en-US" dirty="0" err="1" smtClean="0"/>
              <a:t>là</a:t>
            </a:r>
            <a:r>
              <a:rPr lang="en-US" dirty="0" smtClean="0"/>
              <a:t>:</a:t>
            </a:r>
            <a:endParaRPr lang="en-US" dirty="0" smtClean="0"/>
          </a:p>
          <a:p>
            <a:pPr lvl="1">
              <a:lnSpc>
                <a:spcPct val="110000"/>
              </a:lnSpc>
              <a:spcBef>
                <a:spcPts val="600"/>
              </a:spcBef>
              <a:spcAft>
                <a:spcPts val="600"/>
              </a:spcAft>
            </a:pPr>
            <a:r>
              <a:rPr lang="en-US" dirty="0" smtClean="0"/>
              <a:t> </a:t>
            </a:r>
            <a:r>
              <a:rPr lang="en-US" dirty="0" err="1" smtClean="0"/>
              <a:t>M</a:t>
            </a:r>
            <a:r>
              <a:rPr lang="en-US" dirty="0" err="1" smtClean="0"/>
              <a:t>áy</a:t>
            </a:r>
            <a:r>
              <a:rPr lang="en-US" dirty="0" smtClean="0"/>
              <a:t> </a:t>
            </a:r>
            <a:r>
              <a:rPr lang="en-US" dirty="0"/>
              <a:t>bay, </a:t>
            </a:r>
            <a:endParaRPr lang="en-US" dirty="0" smtClean="0"/>
          </a:p>
          <a:p>
            <a:pPr lvl="1">
              <a:lnSpc>
                <a:spcPct val="110000"/>
              </a:lnSpc>
              <a:spcBef>
                <a:spcPts val="600"/>
              </a:spcBef>
              <a:spcAft>
                <a:spcPts val="600"/>
              </a:spcAft>
            </a:pPr>
            <a:r>
              <a:rPr lang="en-US" dirty="0" err="1" smtClean="0"/>
              <a:t>T</a:t>
            </a:r>
            <a:r>
              <a:rPr lang="en-US" dirty="0" err="1" smtClean="0"/>
              <a:t>àu</a:t>
            </a:r>
            <a:r>
              <a:rPr lang="en-US" dirty="0" smtClean="0"/>
              <a:t> </a:t>
            </a:r>
            <a:r>
              <a:rPr lang="en-US" dirty="0" err="1"/>
              <a:t>biển</a:t>
            </a:r>
            <a:r>
              <a:rPr lang="en-US" dirty="0"/>
              <a:t>, </a:t>
            </a:r>
            <a:endParaRPr lang="en-US" dirty="0" smtClean="0"/>
          </a:p>
          <a:p>
            <a:pPr lvl="1">
              <a:lnSpc>
                <a:spcPct val="110000"/>
              </a:lnSpc>
              <a:spcBef>
                <a:spcPts val="600"/>
              </a:spcBef>
              <a:spcAft>
                <a:spcPts val="600"/>
              </a:spcAft>
            </a:pPr>
            <a:r>
              <a:rPr lang="en-US" dirty="0" err="1" smtClean="0"/>
              <a:t>Ô</a:t>
            </a:r>
            <a:r>
              <a:rPr lang="en-US" dirty="0" smtClean="0"/>
              <a:t> </a:t>
            </a:r>
            <a:r>
              <a:rPr lang="en-US" dirty="0" err="1" smtClean="0"/>
              <a:t>tô</a:t>
            </a:r>
            <a:endParaRPr lang="en-US" dirty="0" smtClean="0"/>
          </a:p>
          <a:p>
            <a:pPr lvl="1">
              <a:lnSpc>
                <a:spcPct val="110000"/>
              </a:lnSpc>
              <a:spcBef>
                <a:spcPts val="600"/>
              </a:spcBef>
              <a:spcAft>
                <a:spcPts val="600"/>
              </a:spcAft>
            </a:pPr>
            <a:r>
              <a:rPr lang="en-US" dirty="0" err="1" smtClean="0"/>
              <a:t>C</a:t>
            </a:r>
            <a:r>
              <a:rPr lang="en-US" dirty="0" err="1" smtClean="0"/>
              <a:t>ác</a:t>
            </a:r>
            <a:r>
              <a:rPr lang="en-US" dirty="0" smtClean="0"/>
              <a:t> </a:t>
            </a:r>
            <a:r>
              <a:rPr lang="en-US" dirty="0" err="1"/>
              <a:t>sản</a:t>
            </a:r>
            <a:r>
              <a:rPr lang="en-US" dirty="0"/>
              <a:t> </a:t>
            </a:r>
            <a:r>
              <a:rPr lang="en-US" dirty="0" err="1"/>
              <a:t>phẩm</a:t>
            </a:r>
            <a:r>
              <a:rPr lang="en-US" dirty="0"/>
              <a:t> </a:t>
            </a:r>
            <a:r>
              <a:rPr lang="en-US" dirty="0" err="1"/>
              <a:t>công</a:t>
            </a:r>
            <a:r>
              <a:rPr lang="en-US" dirty="0"/>
              <a:t> </a:t>
            </a:r>
            <a:r>
              <a:rPr lang="en-US" dirty="0" err="1"/>
              <a:t>nghiệp</a:t>
            </a:r>
            <a:r>
              <a:rPr lang="en-US" dirty="0"/>
              <a:t> </a:t>
            </a:r>
            <a:r>
              <a:rPr lang="en-US" dirty="0" err="1"/>
              <a:t>chế</a:t>
            </a:r>
            <a:r>
              <a:rPr lang="en-US" dirty="0"/>
              <a:t> </a:t>
            </a:r>
            <a:r>
              <a:rPr lang="en-US" dirty="0" err="1"/>
              <a:t>biến</a:t>
            </a:r>
            <a:r>
              <a:rPr lang="en-US" dirty="0"/>
              <a:t>. </a:t>
            </a:r>
          </a:p>
        </p:txBody>
      </p:sp>
    </p:spTree>
    <p:extLst>
      <p:ext uri="{BB962C8B-B14F-4D97-AF65-F5344CB8AC3E}">
        <p14:creationId xmlns:p14="http://schemas.microsoft.com/office/powerpoint/2010/main" val="36761864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656"/>
            <a:ext cx="8229600" cy="885981"/>
          </a:xfrm>
        </p:spPr>
        <p:txBody>
          <a:bodyPr>
            <a:noAutofit/>
          </a:bodyPr>
          <a:lstStyle/>
          <a:p>
            <a:r>
              <a:rPr lang="en-US" sz="3600" b="1" dirty="0" smtClean="0"/>
              <a:t>QUAN HỆ THƯƠNG MẠI VIỆT NAM - EU</a:t>
            </a:r>
            <a:r>
              <a:rPr lang="en-US" sz="3600" dirty="0" smtClean="0">
                <a:effectLst/>
              </a:rPr>
              <a:t> </a:t>
            </a:r>
            <a:r>
              <a:rPr lang="en-US" sz="3200" b="1" dirty="0" smtClean="0"/>
              <a:t/>
            </a:r>
            <a:br>
              <a:rPr lang="en-US" sz="3200" b="1" dirty="0" smtClean="0"/>
            </a:br>
            <a:endParaRPr lang="en-US" sz="3600" dirty="0"/>
          </a:p>
        </p:txBody>
      </p:sp>
      <p:sp>
        <p:nvSpPr>
          <p:cNvPr id="3" name="Content Placeholder 2"/>
          <p:cNvSpPr>
            <a:spLocks noGrp="1"/>
          </p:cNvSpPr>
          <p:nvPr>
            <p:ph idx="1"/>
          </p:nvPr>
        </p:nvSpPr>
        <p:spPr>
          <a:xfrm>
            <a:off x="457200" y="1417638"/>
            <a:ext cx="8229600" cy="5139459"/>
          </a:xfrm>
        </p:spPr>
        <p:txBody>
          <a:bodyPr>
            <a:normAutofit lnSpcReduction="10000"/>
          </a:bodyPr>
          <a:lstStyle/>
          <a:p>
            <a:pPr>
              <a:lnSpc>
                <a:spcPct val="110000"/>
              </a:lnSpc>
              <a:spcBef>
                <a:spcPts val="600"/>
              </a:spcBef>
              <a:spcAft>
                <a:spcPts val="600"/>
              </a:spcAft>
            </a:pPr>
            <a:r>
              <a:rPr lang="en-US" dirty="0" err="1"/>
              <a:t>Xuất</a:t>
            </a:r>
            <a:r>
              <a:rPr lang="en-US" dirty="0"/>
              <a:t> </a:t>
            </a:r>
            <a:r>
              <a:rPr lang="en-US" dirty="0" err="1"/>
              <a:t>khẩu</a:t>
            </a:r>
            <a:r>
              <a:rPr lang="en-US" dirty="0"/>
              <a:t> </a:t>
            </a:r>
            <a:r>
              <a:rPr lang="en-US" dirty="0" err="1"/>
              <a:t>hàng</a:t>
            </a:r>
            <a:r>
              <a:rPr lang="en-US" dirty="0"/>
              <a:t> </a:t>
            </a:r>
            <a:r>
              <a:rPr lang="en-US" dirty="0" err="1"/>
              <a:t>hóa</a:t>
            </a:r>
            <a:r>
              <a:rPr lang="en-US" dirty="0"/>
              <a:t> </a:t>
            </a:r>
            <a:r>
              <a:rPr lang="en-US" dirty="0" err="1"/>
              <a:t>của</a:t>
            </a:r>
            <a:r>
              <a:rPr lang="en-US" dirty="0"/>
              <a:t> </a:t>
            </a:r>
            <a:r>
              <a:rPr lang="en-US" dirty="0" err="1"/>
              <a:t>Việt</a:t>
            </a:r>
            <a:r>
              <a:rPr lang="en-US" dirty="0"/>
              <a:t> Nam sang EU </a:t>
            </a:r>
            <a:r>
              <a:rPr lang="en-US" dirty="0" err="1"/>
              <a:t>phải</a:t>
            </a:r>
            <a:r>
              <a:rPr lang="en-US" dirty="0"/>
              <a:t> </a:t>
            </a:r>
            <a:r>
              <a:rPr lang="en-US" dirty="0" err="1"/>
              <a:t>chịu</a:t>
            </a:r>
            <a:r>
              <a:rPr lang="en-US" dirty="0"/>
              <a:t> </a:t>
            </a:r>
            <a:r>
              <a:rPr lang="en-US" dirty="0" err="1"/>
              <a:t>mức</a:t>
            </a:r>
            <a:r>
              <a:rPr lang="en-US" dirty="0"/>
              <a:t> </a:t>
            </a:r>
            <a:r>
              <a:rPr lang="en-US" dirty="0" err="1"/>
              <a:t>thuế</a:t>
            </a:r>
            <a:r>
              <a:rPr lang="en-US" dirty="0"/>
              <a:t> </a:t>
            </a:r>
            <a:r>
              <a:rPr lang="en-US" dirty="0" err="1"/>
              <a:t>trung</a:t>
            </a:r>
            <a:r>
              <a:rPr lang="en-US" dirty="0"/>
              <a:t> </a:t>
            </a:r>
            <a:r>
              <a:rPr lang="en-US" dirty="0" err="1"/>
              <a:t>bình</a:t>
            </a:r>
            <a:r>
              <a:rPr lang="en-US" dirty="0"/>
              <a:t> </a:t>
            </a:r>
            <a:r>
              <a:rPr lang="en-US" dirty="0" err="1"/>
              <a:t>là</a:t>
            </a:r>
            <a:r>
              <a:rPr lang="en-US" dirty="0"/>
              <a:t> 4,6%, </a:t>
            </a:r>
            <a:r>
              <a:rPr lang="en-US" dirty="0" err="1"/>
              <a:t>chưa</a:t>
            </a:r>
            <a:r>
              <a:rPr lang="en-US" dirty="0"/>
              <a:t> </a:t>
            </a:r>
            <a:r>
              <a:rPr lang="en-US" dirty="0" err="1"/>
              <a:t>kể</a:t>
            </a:r>
            <a:r>
              <a:rPr lang="en-US" dirty="0"/>
              <a:t> </a:t>
            </a:r>
            <a:r>
              <a:rPr lang="en-US" dirty="0" err="1"/>
              <a:t>các</a:t>
            </a:r>
            <a:r>
              <a:rPr lang="en-US" dirty="0"/>
              <a:t> </a:t>
            </a:r>
            <a:r>
              <a:rPr lang="en-US" dirty="0" err="1"/>
              <a:t>mức</a:t>
            </a:r>
            <a:r>
              <a:rPr lang="en-US" dirty="0"/>
              <a:t> </a:t>
            </a:r>
            <a:r>
              <a:rPr lang="en-US" dirty="0" err="1"/>
              <a:t>thuế</a:t>
            </a:r>
            <a:r>
              <a:rPr lang="en-US" dirty="0"/>
              <a:t> </a:t>
            </a:r>
            <a:r>
              <a:rPr lang="en-US" dirty="0" err="1"/>
              <a:t>tuyệt</a:t>
            </a:r>
            <a:r>
              <a:rPr lang="en-US" dirty="0"/>
              <a:t> </a:t>
            </a:r>
            <a:r>
              <a:rPr lang="en-US" dirty="0" err="1"/>
              <a:t>đối</a:t>
            </a:r>
            <a:r>
              <a:rPr lang="en-US" dirty="0"/>
              <a:t>. </a:t>
            </a:r>
            <a:endParaRPr lang="en-US" dirty="0" smtClean="0"/>
          </a:p>
          <a:p>
            <a:pPr>
              <a:lnSpc>
                <a:spcPct val="110000"/>
              </a:lnSpc>
              <a:spcBef>
                <a:spcPts val="600"/>
              </a:spcBef>
              <a:spcAft>
                <a:spcPts val="600"/>
              </a:spcAft>
            </a:pPr>
            <a:r>
              <a:rPr lang="en-US" dirty="0" err="1" smtClean="0"/>
              <a:t>Mức</a:t>
            </a:r>
            <a:r>
              <a:rPr lang="en-US" dirty="0" smtClean="0"/>
              <a:t> </a:t>
            </a:r>
            <a:r>
              <a:rPr lang="en-US" dirty="0" err="1"/>
              <a:t>thuế</a:t>
            </a:r>
            <a:r>
              <a:rPr lang="en-US" dirty="0"/>
              <a:t> </a:t>
            </a:r>
            <a:r>
              <a:rPr lang="en-US" dirty="0" err="1"/>
              <a:t>cao</a:t>
            </a:r>
            <a:r>
              <a:rPr lang="en-US" dirty="0"/>
              <a:t> </a:t>
            </a:r>
            <a:r>
              <a:rPr lang="en-US" dirty="0" err="1"/>
              <a:t>nhất</a:t>
            </a:r>
            <a:r>
              <a:rPr lang="en-US" dirty="0"/>
              <a:t> </a:t>
            </a:r>
            <a:r>
              <a:rPr lang="en-US" dirty="0" err="1"/>
              <a:t>đánh</a:t>
            </a:r>
            <a:r>
              <a:rPr lang="en-US" dirty="0"/>
              <a:t> </a:t>
            </a:r>
            <a:r>
              <a:rPr lang="en-US" dirty="0" err="1"/>
              <a:t>vào</a:t>
            </a:r>
            <a:r>
              <a:rPr lang="en-US" dirty="0"/>
              <a:t> </a:t>
            </a:r>
            <a:r>
              <a:rPr lang="en-US" dirty="0" err="1"/>
              <a:t>mặt</a:t>
            </a:r>
            <a:r>
              <a:rPr lang="en-US" dirty="0"/>
              <a:t> </a:t>
            </a:r>
            <a:r>
              <a:rPr lang="en-US" dirty="0" err="1"/>
              <a:t>hàng</a:t>
            </a:r>
            <a:r>
              <a:rPr lang="en-US" dirty="0"/>
              <a:t> </a:t>
            </a:r>
            <a:r>
              <a:rPr lang="en-US" dirty="0" err="1"/>
              <a:t>tỏi</a:t>
            </a:r>
            <a:r>
              <a:rPr lang="en-US" dirty="0"/>
              <a:t>, 300%, </a:t>
            </a:r>
            <a:r>
              <a:rPr lang="en-US" dirty="0" err="1"/>
              <a:t>và</a:t>
            </a:r>
            <a:r>
              <a:rPr lang="en-US" dirty="0"/>
              <a:t> </a:t>
            </a:r>
            <a:r>
              <a:rPr lang="en-US" dirty="0" err="1"/>
              <a:t>các</a:t>
            </a:r>
            <a:r>
              <a:rPr lang="en-US" dirty="0"/>
              <a:t> </a:t>
            </a:r>
            <a:r>
              <a:rPr lang="en-US" dirty="0" err="1"/>
              <a:t>mặt</a:t>
            </a:r>
            <a:r>
              <a:rPr lang="en-US" dirty="0"/>
              <a:t> </a:t>
            </a:r>
            <a:r>
              <a:rPr lang="en-US" dirty="0" err="1"/>
              <a:t>hàng</a:t>
            </a:r>
            <a:r>
              <a:rPr lang="en-US" dirty="0"/>
              <a:t> </a:t>
            </a:r>
            <a:r>
              <a:rPr lang="en-US" dirty="0" err="1"/>
              <a:t>phải</a:t>
            </a:r>
            <a:r>
              <a:rPr lang="en-US" dirty="0"/>
              <a:t> </a:t>
            </a:r>
            <a:r>
              <a:rPr lang="en-US" dirty="0" err="1"/>
              <a:t>chịu</a:t>
            </a:r>
            <a:r>
              <a:rPr lang="en-US" dirty="0"/>
              <a:t> </a:t>
            </a:r>
            <a:r>
              <a:rPr lang="en-US" dirty="0" err="1"/>
              <a:t>thuế</a:t>
            </a:r>
            <a:r>
              <a:rPr lang="en-US" dirty="0"/>
              <a:t> </a:t>
            </a:r>
            <a:r>
              <a:rPr lang="en-US" dirty="0" err="1"/>
              <a:t>cao</a:t>
            </a:r>
            <a:r>
              <a:rPr lang="en-US" dirty="0"/>
              <a:t> </a:t>
            </a:r>
            <a:r>
              <a:rPr lang="en-US" dirty="0" err="1"/>
              <a:t>khác</a:t>
            </a:r>
            <a:r>
              <a:rPr lang="en-US" dirty="0"/>
              <a:t> </a:t>
            </a:r>
            <a:r>
              <a:rPr lang="en-US" dirty="0" err="1"/>
              <a:t>là</a:t>
            </a:r>
            <a:r>
              <a:rPr lang="en-US" dirty="0"/>
              <a:t> </a:t>
            </a:r>
            <a:r>
              <a:rPr lang="en-US" dirty="0" err="1"/>
              <a:t>bò</a:t>
            </a:r>
            <a:r>
              <a:rPr lang="en-US" dirty="0"/>
              <a:t> </a:t>
            </a:r>
            <a:r>
              <a:rPr lang="en-US" dirty="0" err="1"/>
              <a:t>và</a:t>
            </a:r>
            <a:r>
              <a:rPr lang="en-US" dirty="0"/>
              <a:t> </a:t>
            </a:r>
            <a:r>
              <a:rPr lang="en-US" dirty="0" err="1"/>
              <a:t>các</a:t>
            </a:r>
            <a:r>
              <a:rPr lang="en-US" dirty="0"/>
              <a:t> </a:t>
            </a:r>
            <a:r>
              <a:rPr lang="en-US" dirty="0" err="1"/>
              <a:t>sản</a:t>
            </a:r>
            <a:r>
              <a:rPr lang="en-US" dirty="0"/>
              <a:t> </a:t>
            </a:r>
            <a:r>
              <a:rPr lang="en-US" dirty="0" err="1"/>
              <a:t>phẩm</a:t>
            </a:r>
            <a:r>
              <a:rPr lang="en-US" dirty="0"/>
              <a:t> </a:t>
            </a:r>
            <a:r>
              <a:rPr lang="en-US" dirty="0" err="1"/>
              <a:t>từ</a:t>
            </a:r>
            <a:r>
              <a:rPr lang="en-US" dirty="0"/>
              <a:t> </a:t>
            </a:r>
            <a:r>
              <a:rPr lang="en-US" dirty="0" err="1"/>
              <a:t>sữa</a:t>
            </a:r>
            <a:r>
              <a:rPr lang="en-US" dirty="0"/>
              <a:t>. </a:t>
            </a:r>
            <a:endParaRPr lang="en-US" dirty="0" smtClean="0"/>
          </a:p>
          <a:p>
            <a:pPr>
              <a:lnSpc>
                <a:spcPct val="110000"/>
              </a:lnSpc>
              <a:spcBef>
                <a:spcPts val="600"/>
              </a:spcBef>
              <a:spcAft>
                <a:spcPts val="600"/>
              </a:spcAft>
            </a:pPr>
            <a:r>
              <a:rPr lang="en-US" dirty="0" err="1" smtClean="0"/>
              <a:t>Xét</a:t>
            </a:r>
            <a:r>
              <a:rPr lang="en-US" dirty="0" smtClean="0"/>
              <a:t> </a:t>
            </a:r>
            <a:r>
              <a:rPr lang="en-US" dirty="0" err="1"/>
              <a:t>về</a:t>
            </a:r>
            <a:r>
              <a:rPr lang="en-US" dirty="0"/>
              <a:t> </a:t>
            </a:r>
            <a:r>
              <a:rPr lang="en-US" dirty="0" err="1"/>
              <a:t>các</a:t>
            </a:r>
            <a:r>
              <a:rPr lang="en-US" dirty="0"/>
              <a:t> </a:t>
            </a:r>
            <a:r>
              <a:rPr lang="en-US" dirty="0" err="1"/>
              <a:t>dòng</a:t>
            </a:r>
            <a:r>
              <a:rPr lang="en-US" dirty="0"/>
              <a:t> </a:t>
            </a:r>
            <a:r>
              <a:rPr lang="en-US" dirty="0" err="1"/>
              <a:t>chảy</a:t>
            </a:r>
            <a:r>
              <a:rPr lang="en-US" dirty="0"/>
              <a:t> </a:t>
            </a:r>
            <a:r>
              <a:rPr lang="en-US" dirty="0" err="1"/>
              <a:t>thương</a:t>
            </a:r>
            <a:r>
              <a:rPr lang="en-US" dirty="0"/>
              <a:t> </a:t>
            </a:r>
            <a:r>
              <a:rPr lang="en-US" dirty="0" err="1"/>
              <a:t>mại</a:t>
            </a:r>
            <a:r>
              <a:rPr lang="en-US" dirty="0"/>
              <a:t>, </a:t>
            </a:r>
            <a:r>
              <a:rPr lang="en-US" dirty="0" err="1"/>
              <a:t>mức</a:t>
            </a:r>
            <a:r>
              <a:rPr lang="en-US" dirty="0"/>
              <a:t> </a:t>
            </a:r>
            <a:r>
              <a:rPr lang="en-US" dirty="0" err="1"/>
              <a:t>thuế</a:t>
            </a:r>
            <a:r>
              <a:rPr lang="en-US" dirty="0"/>
              <a:t> </a:t>
            </a:r>
            <a:r>
              <a:rPr lang="en-US" dirty="0" err="1"/>
              <a:t>cao</a:t>
            </a:r>
            <a:r>
              <a:rPr lang="en-US" dirty="0"/>
              <a:t> </a:t>
            </a:r>
            <a:r>
              <a:rPr lang="en-US" dirty="0" err="1"/>
              <a:t>nhất</a:t>
            </a:r>
            <a:r>
              <a:rPr lang="en-US" dirty="0"/>
              <a:t> </a:t>
            </a:r>
            <a:r>
              <a:rPr lang="en-US" dirty="0" err="1"/>
              <a:t>được</a:t>
            </a:r>
            <a:r>
              <a:rPr lang="en-US" dirty="0"/>
              <a:t> </a:t>
            </a:r>
            <a:r>
              <a:rPr lang="en-US" dirty="0" err="1"/>
              <a:t>áp</a:t>
            </a:r>
            <a:r>
              <a:rPr lang="en-US" dirty="0"/>
              <a:t> </a:t>
            </a:r>
            <a:r>
              <a:rPr lang="en-US" dirty="0" err="1"/>
              <a:t>dụng</a:t>
            </a:r>
            <a:r>
              <a:rPr lang="en-US" dirty="0"/>
              <a:t> </a:t>
            </a:r>
            <a:r>
              <a:rPr lang="en-US" dirty="0" err="1"/>
              <a:t>cho</a:t>
            </a:r>
            <a:r>
              <a:rPr lang="en-US" dirty="0"/>
              <a:t> </a:t>
            </a:r>
            <a:r>
              <a:rPr lang="en-US" dirty="0" err="1"/>
              <a:t>giày</a:t>
            </a:r>
            <a:r>
              <a:rPr lang="en-US" dirty="0"/>
              <a:t> </a:t>
            </a:r>
            <a:r>
              <a:rPr lang="en-US" dirty="0" err="1" smtClean="0"/>
              <a:t>và</a:t>
            </a:r>
            <a:r>
              <a:rPr lang="en-US" dirty="0" smtClean="0"/>
              <a:t> </a:t>
            </a:r>
            <a:r>
              <a:rPr lang="en-US" dirty="0" err="1" smtClean="0">
                <a:solidFill>
                  <a:srgbClr val="000000"/>
                </a:solidFill>
              </a:rPr>
              <a:t>cá</a:t>
            </a:r>
            <a:r>
              <a:rPr lang="en-US" dirty="0" smtClean="0"/>
              <a:t> </a:t>
            </a:r>
            <a:r>
              <a:rPr lang="en-US" dirty="0" err="1" smtClean="0"/>
              <a:t>philê</a:t>
            </a:r>
            <a:r>
              <a:rPr lang="en-US" dirty="0" smtClean="0"/>
              <a:t> </a:t>
            </a:r>
            <a:r>
              <a:rPr lang="en-US" dirty="0" err="1" smtClean="0"/>
              <a:t>đông</a:t>
            </a:r>
            <a:r>
              <a:rPr lang="en-US" dirty="0" smtClean="0"/>
              <a:t> </a:t>
            </a:r>
            <a:r>
              <a:rPr lang="en-US" dirty="0" err="1"/>
              <a:t>lạnh</a:t>
            </a:r>
            <a:r>
              <a:rPr lang="en-US" dirty="0" smtClean="0">
                <a:effectLst/>
              </a:rPr>
              <a:t> </a:t>
            </a:r>
            <a:endParaRPr lang="en-US" dirty="0"/>
          </a:p>
        </p:txBody>
      </p:sp>
    </p:spTree>
    <p:extLst>
      <p:ext uri="{BB962C8B-B14F-4D97-AF65-F5344CB8AC3E}">
        <p14:creationId xmlns:p14="http://schemas.microsoft.com/office/powerpoint/2010/main" val="150449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656"/>
            <a:ext cx="8229600" cy="885981"/>
          </a:xfrm>
        </p:spPr>
        <p:txBody>
          <a:bodyPr>
            <a:noAutofit/>
          </a:bodyPr>
          <a:lstStyle/>
          <a:p>
            <a:r>
              <a:rPr lang="en-US" sz="3600" b="1" dirty="0" smtClean="0"/>
              <a:t>QUAN HỆ THƯƠNG MẠI VIỆT NAM - EU</a:t>
            </a:r>
            <a:r>
              <a:rPr lang="en-US" sz="3600" dirty="0" smtClean="0">
                <a:effectLst/>
              </a:rPr>
              <a:t> </a:t>
            </a:r>
            <a:r>
              <a:rPr lang="en-US" sz="3200" b="1" dirty="0" smtClean="0"/>
              <a:t/>
            </a:r>
            <a:br>
              <a:rPr lang="en-US" sz="3200" b="1" dirty="0" smtClean="0"/>
            </a:br>
            <a:endParaRPr lang="en-US" sz="3600" dirty="0"/>
          </a:p>
        </p:txBody>
      </p:sp>
      <p:sp>
        <p:nvSpPr>
          <p:cNvPr id="3" name="Content Placeholder 2"/>
          <p:cNvSpPr>
            <a:spLocks noGrp="1"/>
          </p:cNvSpPr>
          <p:nvPr>
            <p:ph idx="1"/>
          </p:nvPr>
        </p:nvSpPr>
        <p:spPr>
          <a:xfrm>
            <a:off x="915506" y="1417638"/>
            <a:ext cx="7516021" cy="5139459"/>
          </a:xfrm>
        </p:spPr>
        <p:txBody>
          <a:bodyPr>
            <a:normAutofit/>
          </a:bodyPr>
          <a:lstStyle/>
          <a:p>
            <a:pPr>
              <a:lnSpc>
                <a:spcPct val="110000"/>
              </a:lnSpc>
              <a:spcBef>
                <a:spcPts val="600"/>
              </a:spcBef>
              <a:spcAft>
                <a:spcPts val="600"/>
              </a:spcAft>
            </a:pPr>
            <a:r>
              <a:rPr lang="en-US" dirty="0" err="1" smtClean="0"/>
              <a:t>Các</a:t>
            </a:r>
            <a:r>
              <a:rPr lang="en-US" dirty="0" smtClean="0"/>
              <a:t> </a:t>
            </a:r>
            <a:r>
              <a:rPr lang="en-US" dirty="0" err="1"/>
              <a:t>nhà</a:t>
            </a:r>
            <a:r>
              <a:rPr lang="en-US" dirty="0"/>
              <a:t> </a:t>
            </a:r>
            <a:r>
              <a:rPr lang="en-US" dirty="0" err="1"/>
              <a:t>xuất</a:t>
            </a:r>
            <a:r>
              <a:rPr lang="en-US" dirty="0"/>
              <a:t> </a:t>
            </a:r>
            <a:r>
              <a:rPr lang="en-US" dirty="0" err="1"/>
              <a:t>khẩu</a:t>
            </a:r>
            <a:r>
              <a:rPr lang="en-US" dirty="0"/>
              <a:t> </a:t>
            </a:r>
            <a:r>
              <a:rPr lang="en-US" dirty="0" err="1"/>
              <a:t>của</a:t>
            </a:r>
            <a:r>
              <a:rPr lang="en-US" dirty="0"/>
              <a:t> EU sang </a:t>
            </a:r>
            <a:r>
              <a:rPr lang="en-US" dirty="0" err="1"/>
              <a:t>Việt</a:t>
            </a:r>
            <a:r>
              <a:rPr lang="en-US" dirty="0"/>
              <a:t> Nam </a:t>
            </a:r>
            <a:r>
              <a:rPr lang="en-US" dirty="0" err="1"/>
              <a:t>cũng</a:t>
            </a:r>
            <a:r>
              <a:rPr lang="en-US" dirty="0"/>
              <a:t> </a:t>
            </a:r>
            <a:r>
              <a:rPr lang="en-US" dirty="0" err="1"/>
              <a:t>phải</a:t>
            </a:r>
            <a:r>
              <a:rPr lang="en-US" dirty="0"/>
              <a:t> </a:t>
            </a:r>
            <a:r>
              <a:rPr lang="en-US" dirty="0" err="1"/>
              <a:t>đối</a:t>
            </a:r>
            <a:r>
              <a:rPr lang="en-US" dirty="0"/>
              <a:t> </a:t>
            </a:r>
            <a:r>
              <a:rPr lang="en-US" dirty="0" err="1"/>
              <a:t>mặt</a:t>
            </a:r>
            <a:r>
              <a:rPr lang="en-US" dirty="0"/>
              <a:t> </a:t>
            </a:r>
            <a:r>
              <a:rPr lang="en-US" dirty="0" err="1"/>
              <a:t>với</a:t>
            </a:r>
            <a:r>
              <a:rPr lang="en-US" dirty="0"/>
              <a:t> </a:t>
            </a:r>
            <a:r>
              <a:rPr lang="en-US" dirty="0" err="1"/>
              <a:t>các</a:t>
            </a:r>
            <a:r>
              <a:rPr lang="en-US" dirty="0"/>
              <a:t> </a:t>
            </a:r>
            <a:r>
              <a:rPr lang="en-US" dirty="0" err="1"/>
              <a:t>rào</a:t>
            </a:r>
            <a:r>
              <a:rPr lang="en-US" dirty="0"/>
              <a:t> </a:t>
            </a:r>
            <a:r>
              <a:rPr lang="en-US" dirty="0" err="1"/>
              <a:t>cản</a:t>
            </a:r>
            <a:r>
              <a:rPr lang="en-US" dirty="0"/>
              <a:t> </a:t>
            </a:r>
            <a:r>
              <a:rPr lang="en-US" dirty="0" err="1"/>
              <a:t>đáng</a:t>
            </a:r>
            <a:r>
              <a:rPr lang="en-US" dirty="0"/>
              <a:t> </a:t>
            </a:r>
            <a:r>
              <a:rPr lang="en-US" dirty="0" err="1"/>
              <a:t>kể</a:t>
            </a:r>
            <a:r>
              <a:rPr lang="en-US" dirty="0"/>
              <a:t> </a:t>
            </a:r>
            <a:endParaRPr lang="en-US" dirty="0" smtClean="0"/>
          </a:p>
          <a:p>
            <a:pPr>
              <a:lnSpc>
                <a:spcPct val="110000"/>
              </a:lnSpc>
              <a:spcBef>
                <a:spcPts val="600"/>
              </a:spcBef>
              <a:spcAft>
                <a:spcPts val="600"/>
              </a:spcAft>
            </a:pPr>
            <a:r>
              <a:rPr lang="en-US" dirty="0" err="1" smtClean="0"/>
              <a:t>Đáng</a:t>
            </a:r>
            <a:r>
              <a:rPr lang="en-US" dirty="0" smtClean="0"/>
              <a:t> </a:t>
            </a:r>
            <a:r>
              <a:rPr lang="en-US" dirty="0" err="1"/>
              <a:t>chú</a:t>
            </a:r>
            <a:r>
              <a:rPr lang="en-US" dirty="0"/>
              <a:t> </a:t>
            </a:r>
            <a:r>
              <a:rPr lang="en-US" dirty="0" err="1"/>
              <a:t>ý</a:t>
            </a:r>
            <a:r>
              <a:rPr lang="en-US" dirty="0"/>
              <a:t> </a:t>
            </a:r>
            <a:r>
              <a:rPr lang="en-US" dirty="0" err="1"/>
              <a:t>nhất</a:t>
            </a:r>
            <a:r>
              <a:rPr lang="en-US" dirty="0"/>
              <a:t> </a:t>
            </a:r>
            <a:r>
              <a:rPr lang="en-US" dirty="0" err="1"/>
              <a:t>là</a:t>
            </a:r>
            <a:r>
              <a:rPr lang="en-US" dirty="0"/>
              <a:t> </a:t>
            </a:r>
            <a:r>
              <a:rPr lang="en-US" dirty="0" err="1"/>
              <a:t>rượu</a:t>
            </a:r>
            <a:r>
              <a:rPr lang="en-US" dirty="0"/>
              <a:t> </a:t>
            </a:r>
            <a:r>
              <a:rPr lang="en-US" dirty="0" err="1"/>
              <a:t>và</a:t>
            </a:r>
            <a:r>
              <a:rPr lang="en-US" dirty="0"/>
              <a:t> </a:t>
            </a:r>
            <a:r>
              <a:rPr lang="en-US" dirty="0" err="1"/>
              <a:t>thuốc</a:t>
            </a:r>
            <a:r>
              <a:rPr lang="en-US" dirty="0"/>
              <a:t> </a:t>
            </a:r>
            <a:r>
              <a:rPr lang="en-US" dirty="0" err="1" smtClean="0">
                <a:solidFill>
                  <a:srgbClr val="000000"/>
                </a:solidFill>
              </a:rPr>
              <a:t>lá</a:t>
            </a:r>
            <a:r>
              <a:rPr lang="en-US" dirty="0" smtClean="0"/>
              <a:t>, </a:t>
            </a:r>
            <a:r>
              <a:rPr lang="en-US" dirty="0"/>
              <a:t>100%, </a:t>
            </a:r>
            <a:r>
              <a:rPr lang="en-US" dirty="0" err="1"/>
              <a:t>phương</a:t>
            </a:r>
            <a:r>
              <a:rPr lang="en-US" dirty="0"/>
              <a:t> </a:t>
            </a:r>
            <a:r>
              <a:rPr lang="en-US" dirty="0" err="1"/>
              <a:t>tiện</a:t>
            </a:r>
            <a:r>
              <a:rPr lang="en-US" dirty="0"/>
              <a:t> </a:t>
            </a:r>
            <a:r>
              <a:rPr lang="en-US" dirty="0" err="1"/>
              <a:t>vận</a:t>
            </a:r>
            <a:r>
              <a:rPr lang="en-US" dirty="0"/>
              <a:t> </a:t>
            </a:r>
            <a:r>
              <a:rPr lang="en-US" dirty="0" err="1"/>
              <a:t>chuyển</a:t>
            </a:r>
            <a:r>
              <a:rPr lang="en-US" dirty="0"/>
              <a:t> </a:t>
            </a:r>
            <a:r>
              <a:rPr lang="en-US" dirty="0" err="1"/>
              <a:t>có</a:t>
            </a:r>
            <a:r>
              <a:rPr lang="en-US" dirty="0"/>
              <a:t> </a:t>
            </a:r>
            <a:r>
              <a:rPr lang="en-US" dirty="0" err="1"/>
              <a:t>động</a:t>
            </a:r>
            <a:r>
              <a:rPr lang="en-US" dirty="0"/>
              <a:t> </a:t>
            </a:r>
            <a:r>
              <a:rPr lang="en-US" dirty="0" err="1"/>
              <a:t>cơ</a:t>
            </a:r>
            <a:r>
              <a:rPr lang="en-US" dirty="0"/>
              <a:t>, </a:t>
            </a:r>
            <a:r>
              <a:rPr lang="en-US" dirty="0" err="1"/>
              <a:t>đặc</a:t>
            </a:r>
            <a:r>
              <a:rPr lang="en-US" dirty="0"/>
              <a:t> </a:t>
            </a:r>
            <a:r>
              <a:rPr lang="en-US" dirty="0" err="1"/>
              <a:t>biệt</a:t>
            </a:r>
            <a:r>
              <a:rPr lang="en-US" dirty="0"/>
              <a:t> </a:t>
            </a:r>
            <a:r>
              <a:rPr lang="en-US" dirty="0" err="1"/>
              <a:t>là</a:t>
            </a:r>
            <a:r>
              <a:rPr lang="en-US" dirty="0"/>
              <a:t> </a:t>
            </a:r>
            <a:r>
              <a:rPr lang="en-US" dirty="0" err="1"/>
              <a:t>xe</a:t>
            </a:r>
            <a:r>
              <a:rPr lang="en-US" dirty="0"/>
              <a:t> </a:t>
            </a:r>
            <a:r>
              <a:rPr lang="en-US" dirty="0" err="1"/>
              <a:t>máy</a:t>
            </a:r>
            <a:r>
              <a:rPr lang="en-US" dirty="0"/>
              <a:t>. </a:t>
            </a:r>
            <a:endParaRPr lang="en-US" dirty="0" smtClean="0"/>
          </a:p>
          <a:p>
            <a:pPr>
              <a:lnSpc>
                <a:spcPct val="110000"/>
              </a:lnSpc>
              <a:spcBef>
                <a:spcPts val="600"/>
              </a:spcBef>
              <a:spcAft>
                <a:spcPts val="600"/>
              </a:spcAft>
            </a:pPr>
            <a:r>
              <a:rPr lang="en-US" dirty="0" err="1" smtClean="0"/>
              <a:t>Các</a:t>
            </a:r>
            <a:r>
              <a:rPr lang="en-US" dirty="0" smtClean="0"/>
              <a:t> </a:t>
            </a:r>
            <a:r>
              <a:rPr lang="en-US" dirty="0" err="1"/>
              <a:t>sản</a:t>
            </a:r>
            <a:r>
              <a:rPr lang="en-US" dirty="0"/>
              <a:t> </a:t>
            </a:r>
            <a:r>
              <a:rPr lang="en-US" dirty="0" err="1"/>
              <a:t>phẩm</a:t>
            </a:r>
            <a:r>
              <a:rPr lang="en-US" dirty="0"/>
              <a:t> </a:t>
            </a:r>
            <a:r>
              <a:rPr lang="en-US" dirty="0" err="1"/>
              <a:t>từ</a:t>
            </a:r>
            <a:r>
              <a:rPr lang="en-US" dirty="0"/>
              <a:t> </a:t>
            </a:r>
            <a:r>
              <a:rPr lang="en-US" dirty="0" err="1"/>
              <a:t>động</a:t>
            </a:r>
            <a:r>
              <a:rPr lang="en-US" dirty="0"/>
              <a:t> </a:t>
            </a:r>
            <a:r>
              <a:rPr lang="en-US" dirty="0" err="1"/>
              <a:t>vật</a:t>
            </a:r>
            <a:r>
              <a:rPr lang="en-US" dirty="0"/>
              <a:t> </a:t>
            </a:r>
            <a:r>
              <a:rPr lang="en-US" dirty="0" err="1"/>
              <a:t>và</a:t>
            </a:r>
            <a:r>
              <a:rPr lang="en-US" dirty="0"/>
              <a:t> </a:t>
            </a:r>
            <a:r>
              <a:rPr lang="en-US" dirty="0" err="1"/>
              <a:t>dệt</a:t>
            </a:r>
            <a:r>
              <a:rPr lang="en-US" dirty="0"/>
              <a:t> may </a:t>
            </a:r>
            <a:r>
              <a:rPr lang="en-US" dirty="0" err="1"/>
              <a:t>cũng</a:t>
            </a:r>
            <a:r>
              <a:rPr lang="en-US" dirty="0"/>
              <a:t> </a:t>
            </a:r>
            <a:r>
              <a:rPr lang="en-US" dirty="0" err="1"/>
              <a:t>chịu</a:t>
            </a:r>
            <a:r>
              <a:rPr lang="en-US" dirty="0"/>
              <a:t> </a:t>
            </a:r>
            <a:r>
              <a:rPr lang="en-US" dirty="0" err="1"/>
              <a:t>mức</a:t>
            </a:r>
            <a:r>
              <a:rPr lang="en-US" dirty="0"/>
              <a:t> </a:t>
            </a:r>
            <a:r>
              <a:rPr lang="en-US" dirty="0" err="1"/>
              <a:t>thuế</a:t>
            </a:r>
            <a:r>
              <a:rPr lang="en-US" dirty="0"/>
              <a:t> </a:t>
            </a:r>
            <a:r>
              <a:rPr lang="en-US" dirty="0" err="1"/>
              <a:t>cao</a:t>
            </a:r>
            <a:r>
              <a:rPr lang="en-US" dirty="0"/>
              <a:t>.</a:t>
            </a:r>
            <a:r>
              <a:rPr lang="en-US" dirty="0" smtClean="0">
                <a:effectLst/>
              </a:rPr>
              <a:t> </a:t>
            </a:r>
            <a:endParaRPr lang="en-US" dirty="0"/>
          </a:p>
        </p:txBody>
      </p:sp>
    </p:spTree>
    <p:extLst>
      <p:ext uri="{BB962C8B-B14F-4D97-AF65-F5344CB8AC3E}">
        <p14:creationId xmlns:p14="http://schemas.microsoft.com/office/powerpoint/2010/main" val="54650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656"/>
            <a:ext cx="8229600" cy="885981"/>
          </a:xfrm>
        </p:spPr>
        <p:txBody>
          <a:bodyPr>
            <a:noAutofit/>
          </a:bodyPr>
          <a:lstStyle/>
          <a:p>
            <a:r>
              <a:rPr lang="en-US" sz="3600" b="1" dirty="0" smtClean="0"/>
              <a:t>QUAN HỆ THƯƠNG MẠI VIỆT NAM - EU</a:t>
            </a:r>
            <a:r>
              <a:rPr lang="en-US" sz="3600" dirty="0" smtClean="0">
                <a:effectLst/>
              </a:rPr>
              <a:t> </a:t>
            </a:r>
            <a:r>
              <a:rPr lang="en-US" sz="3200" b="1" dirty="0" smtClean="0"/>
              <a:t/>
            </a:r>
            <a:br>
              <a:rPr lang="en-US" sz="3200" b="1" dirty="0" smtClean="0"/>
            </a:br>
            <a:endParaRPr lang="en-US" sz="3600" dirty="0"/>
          </a:p>
        </p:txBody>
      </p:sp>
      <p:sp>
        <p:nvSpPr>
          <p:cNvPr id="3" name="Content Placeholder 2"/>
          <p:cNvSpPr>
            <a:spLocks noGrp="1"/>
          </p:cNvSpPr>
          <p:nvPr>
            <p:ph idx="1"/>
          </p:nvPr>
        </p:nvSpPr>
        <p:spPr>
          <a:xfrm>
            <a:off x="915506" y="5848222"/>
            <a:ext cx="7516021" cy="841789"/>
          </a:xfrm>
        </p:spPr>
        <p:txBody>
          <a:bodyPr>
            <a:normAutofit fontScale="70000" lnSpcReduction="20000"/>
          </a:bodyPr>
          <a:lstStyle/>
          <a:p>
            <a:pPr marL="0" indent="0" algn="ctr">
              <a:lnSpc>
                <a:spcPct val="110000"/>
              </a:lnSpc>
              <a:spcBef>
                <a:spcPts val="600"/>
              </a:spcBef>
              <a:spcAft>
                <a:spcPts val="600"/>
              </a:spcAft>
              <a:buNone/>
            </a:pPr>
            <a:r>
              <a:rPr lang="en-US" dirty="0" err="1"/>
              <a:t>Các</a:t>
            </a:r>
            <a:r>
              <a:rPr lang="en-US" dirty="0"/>
              <a:t> </a:t>
            </a:r>
            <a:r>
              <a:rPr lang="en-US" dirty="0" err="1"/>
              <a:t>biện</a:t>
            </a:r>
            <a:r>
              <a:rPr lang="en-US" dirty="0"/>
              <a:t> </a:t>
            </a:r>
            <a:r>
              <a:rPr lang="en-US" dirty="0" err="1"/>
              <a:t>pháp</a:t>
            </a:r>
            <a:r>
              <a:rPr lang="en-US" dirty="0"/>
              <a:t> phi </a:t>
            </a:r>
            <a:r>
              <a:rPr lang="en-US" dirty="0" err="1"/>
              <a:t>thuế</a:t>
            </a:r>
            <a:r>
              <a:rPr lang="en-US" dirty="0"/>
              <a:t> </a:t>
            </a:r>
            <a:r>
              <a:rPr lang="en-US" dirty="0" err="1"/>
              <a:t>quan</a:t>
            </a:r>
            <a:r>
              <a:rPr lang="en-US" dirty="0"/>
              <a:t> </a:t>
            </a:r>
            <a:r>
              <a:rPr lang="en-US" dirty="0" err="1"/>
              <a:t>của</a:t>
            </a:r>
            <a:r>
              <a:rPr lang="en-US" dirty="0"/>
              <a:t> EU </a:t>
            </a:r>
            <a:r>
              <a:rPr lang="en-US" dirty="0" err="1"/>
              <a:t>và</a:t>
            </a:r>
            <a:r>
              <a:rPr lang="en-US" dirty="0"/>
              <a:t> </a:t>
            </a:r>
            <a:r>
              <a:rPr lang="en-US" dirty="0" err="1"/>
              <a:t>Việt</a:t>
            </a:r>
            <a:r>
              <a:rPr lang="en-US" dirty="0"/>
              <a:t> </a:t>
            </a:r>
            <a:r>
              <a:rPr lang="en-US" dirty="0" smtClean="0"/>
              <a:t>Nam</a:t>
            </a:r>
          </a:p>
          <a:p>
            <a:pPr marL="0" indent="0" algn="ctr">
              <a:lnSpc>
                <a:spcPct val="110000"/>
              </a:lnSpc>
              <a:spcBef>
                <a:spcPts val="600"/>
              </a:spcBef>
              <a:spcAft>
                <a:spcPts val="600"/>
              </a:spcAft>
              <a:buNone/>
            </a:pPr>
            <a:r>
              <a:rPr lang="en-US" sz="2600" i="1" dirty="0" err="1" smtClean="0"/>
              <a:t>Nguồn</a:t>
            </a:r>
            <a:r>
              <a:rPr lang="en-US" sz="2600" i="1" dirty="0" smtClean="0"/>
              <a:t>: </a:t>
            </a:r>
            <a:r>
              <a:rPr lang="en-US" sz="2600" i="1" dirty="0"/>
              <a:t>Claudio </a:t>
            </a:r>
            <a:r>
              <a:rPr lang="en-US" sz="2600" i="1" dirty="0" err="1"/>
              <a:t>Dordi</a:t>
            </a:r>
            <a:r>
              <a:rPr lang="en-US" sz="2600" i="1" dirty="0"/>
              <a:t> </a:t>
            </a:r>
            <a:r>
              <a:rPr lang="en-US" sz="2600" i="1" dirty="0" smtClean="0"/>
              <a:t> at all, 2014</a:t>
            </a:r>
            <a:endParaRPr lang="en-US" sz="2600" i="1" dirty="0"/>
          </a:p>
        </p:txBody>
      </p:sp>
      <p:pic>
        <p:nvPicPr>
          <p:cNvPr id="122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843" y="1417637"/>
            <a:ext cx="6985191" cy="426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450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1164</TotalTime>
  <Words>3031</Words>
  <Application>Microsoft Macintosh PowerPoint</Application>
  <PresentationFormat>On-screen Show (4:3)</PresentationFormat>
  <Paragraphs>394</Paragraphs>
  <Slides>36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Document</vt:lpstr>
      <vt:lpstr>Phần 4: NHỮNG ƯU TIÊN VỀ THƯƠNG MẠI VÀ MÔI TRƯỜNG CỦA VIỆT NAM VÀ BỐI CẢNH CHÍNH SÁCH CHO VIỆC ĐÀM PHÁN FTA VIỆT NAM-EU </vt:lpstr>
      <vt:lpstr>Nội dung</vt:lpstr>
      <vt:lpstr>PowerPoint Presentation</vt:lpstr>
      <vt:lpstr>QUAN HỆ THƯƠNG MẠI VIỆT NAM - EU  </vt:lpstr>
      <vt:lpstr>QUAN HỆ THƯƠNG MẠI VIỆT NAM - EU  </vt:lpstr>
      <vt:lpstr>QUAN HỆ THƯƠNG MẠI VIỆT NAM - EU  </vt:lpstr>
      <vt:lpstr>QUAN HỆ THƯƠNG MẠI VIỆT NAM - EU  </vt:lpstr>
      <vt:lpstr>QUAN HỆ THƯƠNG MẠI VIỆT NAM - EU  </vt:lpstr>
      <vt:lpstr>QUAN HỆ THƯƠNG MẠI VIỆT NAM - EU  </vt:lpstr>
      <vt:lpstr>TÁC ĐỘNG CỦA TỰ DO HÓA TM ĐẾN MÔI TRƯỜNG </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 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VẤN ĐỀ MÔI TRƯỜNG  CỦA VN TRONG QUÁ TRÌNH HỘI NHẬP KINH TẾ</vt:lpstr>
      <vt:lpstr>CÁC KHUÔN KHỔ LUẬT PHÁP VỀ BẢO VỆ MÔI TRƯỜNG  </vt:lpstr>
      <vt:lpstr>CÁC KHUÔN KHỔ LUẬT PHÁP VỀ BẢO VỆ MÔI TRƯỜNG  </vt:lpstr>
      <vt:lpstr>CÁC KHUÔN KHỔ LUẬT PHÁP VỀ BẢO VỆ MÔI TRƯỜNG  </vt:lpstr>
      <vt:lpstr>CÁC KHUÔN KHỔ LUẬT PHÁP VỀ BẢO VỆ MÔI TRƯỜNG  </vt:lpstr>
      <vt:lpstr>CÁC KHUÔN KHỔ LUẬT PHÁP VỀ BẢO VỆ MÔI TRƯỜNG  </vt:lpstr>
      <vt:lpstr>CÁC KHUÔN KHỔ LUẬT PHÁP VỀ BẢO VỆ MÔI TRƯỜNG  </vt:lpstr>
      <vt:lpstr>CÁC KHUÔN KHỔ LUẬT PHÁP VỀ BẢO VỆ MÔI TRƯỜNG  </vt:lpstr>
      <vt:lpstr>CÁC KHUÔN KHỔ LUẬT PHÁP VỀ BẢO VỆ MÔI TRƯỜNG  </vt:lpstr>
      <vt:lpstr>PowerPoint Presentation</vt:lpstr>
      <vt:lpstr>CÁC KHUÔN KHỔ LUẬT PHÁP VỀ BẢO VỆ MÔI TRƯỜNG </vt:lpstr>
      <vt:lpstr>CÁC KHUÔN KHỔ LUẬT PHÁP VỀ BẢO VỆ MÔI TRƯỜNG </vt:lpstr>
    </vt:vector>
  </TitlesOfParts>
  <Company>SDU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4: NHỮNG ƯU TIÊN VỀ THƯƠNG MẠI VÀ MÔI TRƯỜNG CỦA VIỆT NAM VÀ BỐI CẢNH CHÍNH SÁCH CHO VIỆC ĐÀM PHÁN FTA VIỆT NAM-EU </dc:title>
  <dc:creator>Thanh Viet Nguyen</dc:creator>
  <cp:lastModifiedBy>Thanh Viet Nguyen</cp:lastModifiedBy>
  <cp:revision>59</cp:revision>
  <dcterms:created xsi:type="dcterms:W3CDTF">2014-10-08T04:23:38Z</dcterms:created>
  <dcterms:modified xsi:type="dcterms:W3CDTF">2014-10-15T05:13:04Z</dcterms:modified>
</cp:coreProperties>
</file>