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5" r:id="rId2"/>
    <p:sldId id="256" r:id="rId3"/>
    <p:sldId id="257" r:id="rId4"/>
    <p:sldId id="263" r:id="rId5"/>
    <p:sldId id="269" r:id="rId6"/>
    <p:sldId id="270" r:id="rId7"/>
    <p:sldId id="262" r:id="rId8"/>
    <p:sldId id="261" r:id="rId9"/>
    <p:sldId id="264" r:id="rId10"/>
    <p:sldId id="259" r:id="rId11"/>
    <p:sldId id="265" r:id="rId12"/>
    <p:sldId id="258" r:id="rId13"/>
    <p:sldId id="273" r:id="rId14"/>
    <p:sldId id="267" r:id="rId15"/>
    <p:sldId id="266" r:id="rId16"/>
    <p:sldId id="275" r:id="rId17"/>
    <p:sldId id="292" r:id="rId18"/>
    <p:sldId id="293" r:id="rId19"/>
    <p:sldId id="284" r:id="rId20"/>
    <p:sldId id="277" r:id="rId21"/>
    <p:sldId id="278" r:id="rId22"/>
    <p:sldId id="280" r:id="rId23"/>
    <p:sldId id="282" r:id="rId24"/>
    <p:sldId id="283" r:id="rId25"/>
    <p:sldId id="290" r:id="rId26"/>
    <p:sldId id="289" r:id="rId27"/>
    <p:sldId id="287" r:id="rId28"/>
    <p:sldId id="288" r:id="rId29"/>
    <p:sldId id="291" r:id="rId30"/>
    <p:sldId id="29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AP\2010\Workshop\DN_2-1015\Data_7Feb2015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S9%20X64Bit\Downloads\Emiss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AP\2010\Workshop\DN_2-1015\Data_7Feb20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hoi%20Dang\AppData\Local\Microsoft\Windows\Temporary%20Internet%20Files\Content.IE5\QHBTY39D\Water%20footprin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'[Data_7Feb2015.xlsx]toc do tang truong'!$B$9</c:f>
              <c:strCache>
                <c:ptCount val="1"/>
                <c:pt idx="0">
                  <c:v>China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'[Data_7Feb2015.xlsx]toc do tang truong'!$A$10:$A$23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strCache>
            </c:strRef>
          </c:cat>
          <c:val>
            <c:numRef>
              <c:f>'[Data_7Feb2015.xlsx]toc do tang truong'!$B$10:$B$23</c:f>
              <c:numCache>
                <c:formatCode>0.00</c:formatCode>
                <c:ptCount val="14"/>
                <c:pt idx="0">
                  <c:v>2.3999870010378288</c:v>
                </c:pt>
                <c:pt idx="1">
                  <c:v>2.8000711014607162</c:v>
                </c:pt>
                <c:pt idx="2">
                  <c:v>2.9000252980674759</c:v>
                </c:pt>
                <c:pt idx="3">
                  <c:v>2.4999515044594744</c:v>
                </c:pt>
                <c:pt idx="4">
                  <c:v>6.300026797909311</c:v>
                </c:pt>
                <c:pt idx="5">
                  <c:v>5.2307204968591776</c:v>
                </c:pt>
                <c:pt idx="6">
                  <c:v>5.0000000046894542</c:v>
                </c:pt>
                <c:pt idx="7">
                  <c:v>3.7439999964792037</c:v>
                </c:pt>
                <c:pt idx="8">
                  <c:v>5.37848049946777</c:v>
                </c:pt>
                <c:pt idx="9">
                  <c:v>4.1835489036188704</c:v>
                </c:pt>
                <c:pt idx="10">
                  <c:v>4.2712920976575504</c:v>
                </c:pt>
                <c:pt idx="11">
                  <c:v>4.2504480395114967</c:v>
                </c:pt>
                <c:pt idx="12">
                  <c:v>4.5488199627349957</c:v>
                </c:pt>
                <c:pt idx="13">
                  <c:v>3.9999999978892191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'[Data_7Feb2015.xlsx]toc do tang truong'!$C$9</c:f>
              <c:strCache>
                <c:ptCount val="1"/>
                <c:pt idx="0">
                  <c:v>Indonesia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'[Data_7Feb2015.xlsx]toc do tang truong'!$A$10:$A$23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strCache>
            </c:strRef>
          </c:cat>
          <c:val>
            <c:numRef>
              <c:f>'[Data_7Feb2015.xlsx]toc do tang truong'!$C$10:$C$23</c:f>
              <c:numCache>
                <c:formatCode>0.00</c:formatCode>
                <c:ptCount val="14"/>
                <c:pt idx="0">
                  <c:v>1.8828098802532907</c:v>
                </c:pt>
                <c:pt idx="1">
                  <c:v>3.2559844856489946</c:v>
                </c:pt>
                <c:pt idx="2">
                  <c:v>3.4489920340879507</c:v>
                </c:pt>
                <c:pt idx="3">
                  <c:v>3.7881211587407364</c:v>
                </c:pt>
                <c:pt idx="4">
                  <c:v>2.8189093184207223</c:v>
                </c:pt>
                <c:pt idx="5">
                  <c:v>2.7180782283475367</c:v>
                </c:pt>
                <c:pt idx="6">
                  <c:v>3.356326982212579</c:v>
                </c:pt>
                <c:pt idx="7">
                  <c:v>3.4704279070192854</c:v>
                </c:pt>
                <c:pt idx="8">
                  <c:v>4.8284902211452874</c:v>
                </c:pt>
                <c:pt idx="9">
                  <c:v>3.9578159020248478</c:v>
                </c:pt>
                <c:pt idx="10">
                  <c:v>3.0056731730497006</c:v>
                </c:pt>
                <c:pt idx="11">
                  <c:v>3.3662962210743643</c:v>
                </c:pt>
                <c:pt idx="12">
                  <c:v>4.2036041503722572</c:v>
                </c:pt>
                <c:pt idx="13">
                  <c:v>3.5367706257803917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'[Data_7Feb2015.xlsx]toc do tang truong'!$D$9</c:f>
              <c:strCache>
                <c:ptCount val="1"/>
                <c:pt idx="0">
                  <c:v>Malaysia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'[Data_7Feb2015.xlsx]toc do tang truong'!$A$10:$A$23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strCache>
            </c:strRef>
          </c:cat>
          <c:val>
            <c:numRef>
              <c:f>'[Data_7Feb2015.xlsx]toc do tang truong'!$D$10:$D$23</c:f>
              <c:numCache>
                <c:formatCode>0.00</c:formatCode>
                <c:ptCount val="14"/>
                <c:pt idx="0">
                  <c:v>6.0581935013128003</c:v>
                </c:pt>
                <c:pt idx="1">
                  <c:v>-0.17293699220152803</c:v>
                </c:pt>
                <c:pt idx="2">
                  <c:v>2.8665751454534529</c:v>
                </c:pt>
                <c:pt idx="3">
                  <c:v>6.0309491277683804</c:v>
                </c:pt>
                <c:pt idx="4">
                  <c:v>4.674997752404991</c:v>
                </c:pt>
                <c:pt idx="5">
                  <c:v>2.5938332045005552</c:v>
                </c:pt>
                <c:pt idx="6">
                  <c:v>5.8358567866049214</c:v>
                </c:pt>
                <c:pt idx="7">
                  <c:v>1.3779900279805588</c:v>
                </c:pt>
                <c:pt idx="8">
                  <c:v>3.8349796629866262</c:v>
                </c:pt>
                <c:pt idx="9">
                  <c:v>5.1962586937406741E-2</c:v>
                </c:pt>
                <c:pt idx="10">
                  <c:v>2.4050177779553366</c:v>
                </c:pt>
                <c:pt idx="11">
                  <c:v>5.822572465181608</c:v>
                </c:pt>
                <c:pt idx="12">
                  <c:v>1.3124182042727313</c:v>
                </c:pt>
                <c:pt idx="13">
                  <c:v>1.9140148827392949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'[Data_7Feb2015.xlsx]toc do tang truong'!$E$9</c:f>
              <c:strCache>
                <c:ptCount val="1"/>
                <c:pt idx="0">
                  <c:v>Thailand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'[Data_7Feb2015.xlsx]toc do tang truong'!$A$10:$A$23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strCache>
            </c:strRef>
          </c:cat>
          <c:val>
            <c:numRef>
              <c:f>'[Data_7Feb2015.xlsx]toc do tang truong'!$E$10:$E$23</c:f>
              <c:numCache>
                <c:formatCode>0.00</c:formatCode>
                <c:ptCount val="14"/>
                <c:pt idx="0">
                  <c:v>7.1824299526261512</c:v>
                </c:pt>
                <c:pt idx="1">
                  <c:v>3.2482868094002839</c:v>
                </c:pt>
                <c:pt idx="2">
                  <c:v>0.67590370481475759</c:v>
                </c:pt>
                <c:pt idx="3">
                  <c:v>12.680528526067803</c:v>
                </c:pt>
                <c:pt idx="4">
                  <c:v>-2.3694815622822176</c:v>
                </c:pt>
                <c:pt idx="5">
                  <c:v>-1.844928914231545</c:v>
                </c:pt>
                <c:pt idx="6">
                  <c:v>5.0406447978108133</c:v>
                </c:pt>
                <c:pt idx="7">
                  <c:v>1.1887430629289497</c:v>
                </c:pt>
                <c:pt idx="8">
                  <c:v>4.1790616920697232</c:v>
                </c:pt>
                <c:pt idx="9">
                  <c:v>1.3335063923680934</c:v>
                </c:pt>
                <c:pt idx="10">
                  <c:v>-2.2955615556842162</c:v>
                </c:pt>
                <c:pt idx="11">
                  <c:v>4.0770737360415978</c:v>
                </c:pt>
                <c:pt idx="12">
                  <c:v>3.8352340717116249</c:v>
                </c:pt>
                <c:pt idx="13">
                  <c:v>1.3639837447686034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'[Data_7Feb2015.xlsx]toc do tang truong'!$F$9</c:f>
              <c:strCache>
                <c:ptCount val="1"/>
                <c:pt idx="0">
                  <c:v>Vietnam</c:v>
                </c:pt>
              </c:strCache>
            </c:strRef>
          </c:tx>
          <c:spPr>
            <a:ln w="889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'[Data_7Feb2015.xlsx]toc do tang truong'!$A$10:$A$23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strCache>
            </c:strRef>
          </c:cat>
          <c:val>
            <c:numRef>
              <c:f>'[Data_7Feb2015.xlsx]toc do tang truong'!$F$10:$F$23</c:f>
              <c:numCache>
                <c:formatCode>0.00</c:formatCode>
                <c:ptCount val="14"/>
                <c:pt idx="0">
                  <c:v>4.634211842439683</c:v>
                </c:pt>
                <c:pt idx="1">
                  <c:v>3.1715750988352056</c:v>
                </c:pt>
                <c:pt idx="2">
                  <c:v>4.186935252588313</c:v>
                </c:pt>
                <c:pt idx="3">
                  <c:v>3.7134475003868914</c:v>
                </c:pt>
                <c:pt idx="4">
                  <c:v>4.4579900630188831</c:v>
                </c:pt>
                <c:pt idx="5">
                  <c:v>4.1893218489668129</c:v>
                </c:pt>
                <c:pt idx="6">
                  <c:v>3.7980111490004731</c:v>
                </c:pt>
                <c:pt idx="7">
                  <c:v>3.9552484184907968</c:v>
                </c:pt>
                <c:pt idx="8">
                  <c:v>4.6922858571795558</c:v>
                </c:pt>
                <c:pt idx="9">
                  <c:v>1.9098181592823522</c:v>
                </c:pt>
                <c:pt idx="10">
                  <c:v>3.2912040298182177</c:v>
                </c:pt>
                <c:pt idx="11">
                  <c:v>4.0230886036202804</c:v>
                </c:pt>
                <c:pt idx="12">
                  <c:v>2.6805990845354444</c:v>
                </c:pt>
                <c:pt idx="13">
                  <c:v>2.6687244783125834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6823432"/>
        <c:axId val="446824608"/>
      </c:lineChart>
      <c:catAx>
        <c:axId val="446823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46824608"/>
        <c:crosses val="autoZero"/>
        <c:auto val="1"/>
        <c:lblAlgn val="ctr"/>
        <c:lblOffset val="100"/>
        <c:noMultiLvlLbl val="0"/>
      </c:catAx>
      <c:valAx>
        <c:axId val="44682460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0" sourceLinked="1"/>
        <c:majorTickMark val="out"/>
        <c:minorTickMark val="none"/>
        <c:tickLblPos val="nextTo"/>
        <c:crossAx val="4468234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vi-VN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1990</c:v>
                </c:pt>
              </c:strCache>
            </c:strRef>
          </c:tx>
          <c:invertIfNegative val="0"/>
          <c:cat>
            <c:strRef>
              <c:f>Hoja1!$A$2:$A$7</c:f>
              <c:strCache>
                <c:ptCount val="6"/>
                <c:pt idx="0">
                  <c:v>China</c:v>
                </c:pt>
                <c:pt idx="1">
                  <c:v>India</c:v>
                </c:pt>
                <c:pt idx="2">
                  <c:v>Indonesia</c:v>
                </c:pt>
                <c:pt idx="3">
                  <c:v>Philippines</c:v>
                </c:pt>
                <c:pt idx="4">
                  <c:v>Thailand</c:v>
                </c:pt>
                <c:pt idx="5">
                  <c:v>Viet Nam</c:v>
                </c:pt>
              </c:strCache>
            </c:strRef>
          </c:cat>
          <c:val>
            <c:numRef>
              <c:f>Hoja1!$B$2:$B$7</c:f>
              <c:numCache>
                <c:formatCode>0.0%</c:formatCode>
                <c:ptCount val="6"/>
                <c:pt idx="0">
                  <c:v>0.12210526300000001</c:v>
                </c:pt>
                <c:pt idx="1">
                  <c:v>4.9802884994140401E-2</c:v>
                </c:pt>
                <c:pt idx="2">
                  <c:v>6.0311329479300603E-2</c:v>
                </c:pt>
                <c:pt idx="3">
                  <c:v>0.12110726600000001</c:v>
                </c:pt>
                <c:pt idx="4">
                  <c:v>0.106951872</c:v>
                </c:pt>
                <c:pt idx="5">
                  <c:v>0.13895216399999999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2000</c:v>
                </c:pt>
              </c:strCache>
            </c:strRef>
          </c:tx>
          <c:invertIfNegative val="0"/>
          <c:cat>
            <c:strRef>
              <c:f>Hoja1!$A$2:$A$7</c:f>
              <c:strCache>
                <c:ptCount val="6"/>
                <c:pt idx="0">
                  <c:v>China</c:v>
                </c:pt>
                <c:pt idx="1">
                  <c:v>India</c:v>
                </c:pt>
                <c:pt idx="2">
                  <c:v>Indonesia</c:v>
                </c:pt>
                <c:pt idx="3">
                  <c:v>Philippines</c:v>
                </c:pt>
                <c:pt idx="4">
                  <c:v>Thailand</c:v>
                </c:pt>
                <c:pt idx="5">
                  <c:v>Viet Nam</c:v>
                </c:pt>
              </c:strCache>
            </c:strRef>
          </c:cat>
          <c:val>
            <c:numRef>
              <c:f>Hoja1!$C$2:$C$7</c:f>
              <c:numCache>
                <c:formatCode>0.0%</c:formatCode>
                <c:ptCount val="6"/>
                <c:pt idx="0">
                  <c:v>0.14308681700000001</c:v>
                </c:pt>
                <c:pt idx="1">
                  <c:v>0.132375478969534</c:v>
                </c:pt>
                <c:pt idx="2">
                  <c:v>0.116827310066232</c:v>
                </c:pt>
                <c:pt idx="3">
                  <c:v>0.12598425199999999</c:v>
                </c:pt>
                <c:pt idx="4">
                  <c:v>6.1135371000000001E-2</c:v>
                </c:pt>
                <c:pt idx="5">
                  <c:v>0.16247582199999999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Hoja1!$A$2:$A$7</c:f>
              <c:strCache>
                <c:ptCount val="6"/>
                <c:pt idx="0">
                  <c:v>China</c:v>
                </c:pt>
                <c:pt idx="1">
                  <c:v>India</c:v>
                </c:pt>
                <c:pt idx="2">
                  <c:v>Indonesia</c:v>
                </c:pt>
                <c:pt idx="3">
                  <c:v>Philippines</c:v>
                </c:pt>
                <c:pt idx="4">
                  <c:v>Thailand</c:v>
                </c:pt>
                <c:pt idx="5">
                  <c:v>Viet Nam</c:v>
                </c:pt>
              </c:strCache>
            </c:strRef>
          </c:cat>
          <c:val>
            <c:numRef>
              <c:f>Hoja1!$D$2:$D$7</c:f>
              <c:numCache>
                <c:formatCode>0.0%</c:formatCode>
                <c:ptCount val="6"/>
                <c:pt idx="0">
                  <c:v>0.15968992200000001</c:v>
                </c:pt>
                <c:pt idx="1">
                  <c:v>0.14571833773754</c:v>
                </c:pt>
                <c:pt idx="2">
                  <c:v>0.148039815068508</c:v>
                </c:pt>
                <c:pt idx="3">
                  <c:v>0.160377358</c:v>
                </c:pt>
                <c:pt idx="4">
                  <c:v>0.15625</c:v>
                </c:pt>
                <c:pt idx="5">
                  <c:v>0.17110266199999999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743096"/>
        <c:axId val="460239424"/>
      </c:barChart>
      <c:catAx>
        <c:axId val="190743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0239424"/>
        <c:crosses val="autoZero"/>
        <c:auto val="1"/>
        <c:lblAlgn val="ctr"/>
        <c:lblOffset val="100"/>
        <c:noMultiLvlLbl val="0"/>
      </c:catAx>
      <c:valAx>
        <c:axId val="460239424"/>
        <c:scaling>
          <c:orientation val="minMax"/>
          <c:min val="0.04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907430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vi-VN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'[Emission.xlsx]Emission per area'!$A$2</c:f>
              <c:strCache>
                <c:ptCount val="1"/>
                <c:pt idx="0">
                  <c:v>China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'[Emission.xlsx]Emission per area'!$B$1:$BA$1</c:f>
              <c:numCache>
                <c:formatCode>General</c:formatCode>
                <c:ptCount val="52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</c:numCache>
            </c:numRef>
          </c:cat>
          <c:val>
            <c:numRef>
              <c:f>'[Emission.xlsx]Emission per area'!$B$2:$BA$2</c:f>
              <c:numCache>
                <c:formatCode>General</c:formatCode>
                <c:ptCount val="52"/>
                <c:pt idx="0">
                  <c:v>0.91604529999999995</c:v>
                </c:pt>
                <c:pt idx="1">
                  <c:v>0.87316300000000002</c:v>
                </c:pt>
                <c:pt idx="2">
                  <c:v>0.92358669999999998</c:v>
                </c:pt>
                <c:pt idx="3">
                  <c:v>0.90268020000000004</c:v>
                </c:pt>
                <c:pt idx="4">
                  <c:v>0.85806910000000003</c:v>
                </c:pt>
                <c:pt idx="5">
                  <c:v>0.82835320000000001</c:v>
                </c:pt>
                <c:pt idx="6">
                  <c:v>0.85229849999999996</c:v>
                </c:pt>
                <c:pt idx="7">
                  <c:v>0.77299119999999999</c:v>
                </c:pt>
                <c:pt idx="8">
                  <c:v>0.80921860000000001</c:v>
                </c:pt>
                <c:pt idx="9">
                  <c:v>0.79695070000000001</c:v>
                </c:pt>
                <c:pt idx="10">
                  <c:v>0.77991580000000005</c:v>
                </c:pt>
                <c:pt idx="11">
                  <c:v>0.79559029999999997</c:v>
                </c:pt>
                <c:pt idx="12">
                  <c:v>0.76757660000000005</c:v>
                </c:pt>
                <c:pt idx="13">
                  <c:v>0.75903699999999996</c:v>
                </c:pt>
                <c:pt idx="14">
                  <c:v>0.76137880000000002</c:v>
                </c:pt>
                <c:pt idx="15">
                  <c:v>0.76612950000000002</c:v>
                </c:pt>
                <c:pt idx="16">
                  <c:v>0.75459050000000005</c:v>
                </c:pt>
                <c:pt idx="17">
                  <c:v>0.70894049999999997</c:v>
                </c:pt>
                <c:pt idx="18">
                  <c:v>0.70703210000000005</c:v>
                </c:pt>
                <c:pt idx="19">
                  <c:v>0.67550690000000002</c:v>
                </c:pt>
                <c:pt idx="20">
                  <c:v>0.64307199999999998</c:v>
                </c:pt>
                <c:pt idx="21">
                  <c:v>0.65471069999999998</c:v>
                </c:pt>
                <c:pt idx="22">
                  <c:v>0.62098909999999996</c:v>
                </c:pt>
                <c:pt idx="23">
                  <c:v>0.56292450000000005</c:v>
                </c:pt>
                <c:pt idx="24">
                  <c:v>0.58976099999999998</c:v>
                </c:pt>
                <c:pt idx="25">
                  <c:v>0.60104809999999997</c:v>
                </c:pt>
                <c:pt idx="26">
                  <c:v>0.6315134</c:v>
                </c:pt>
                <c:pt idx="27">
                  <c:v>0.62325419999999998</c:v>
                </c:pt>
                <c:pt idx="28">
                  <c:v>0.61515370000000003</c:v>
                </c:pt>
                <c:pt idx="29">
                  <c:v>0.61334730000000004</c:v>
                </c:pt>
                <c:pt idx="30">
                  <c:v>0.57335840000000005</c:v>
                </c:pt>
                <c:pt idx="31">
                  <c:v>0.53243949999999995</c:v>
                </c:pt>
                <c:pt idx="32">
                  <c:v>0.5558997</c:v>
                </c:pt>
                <c:pt idx="33">
                  <c:v>0.55429139999999999</c:v>
                </c:pt>
                <c:pt idx="34">
                  <c:v>0.53472200000000003</c:v>
                </c:pt>
                <c:pt idx="35">
                  <c:v>0.51804930000000005</c:v>
                </c:pt>
                <c:pt idx="36">
                  <c:v>0.55350710000000003</c:v>
                </c:pt>
                <c:pt idx="37">
                  <c:v>0.52726689999999998</c:v>
                </c:pt>
                <c:pt idx="38">
                  <c:v>0.55855200000000005</c:v>
                </c:pt>
                <c:pt idx="39">
                  <c:v>0.58094679999999999</c:v>
                </c:pt>
                <c:pt idx="40">
                  <c:v>0.59723470000000001</c:v>
                </c:pt>
                <c:pt idx="41">
                  <c:v>0.59936610000000001</c:v>
                </c:pt>
                <c:pt idx="42">
                  <c:v>0.63396249999999998</c:v>
                </c:pt>
                <c:pt idx="43">
                  <c:v>0.63803989999999999</c:v>
                </c:pt>
                <c:pt idx="44">
                  <c:v>0.61902570000000001</c:v>
                </c:pt>
                <c:pt idx="45">
                  <c:v>0.61220129999999995</c:v>
                </c:pt>
                <c:pt idx="46">
                  <c:v>0.61002900000000004</c:v>
                </c:pt>
                <c:pt idx="47">
                  <c:v>0.60342099999999999</c:v>
                </c:pt>
                <c:pt idx="48">
                  <c:v>0.59012730000000002</c:v>
                </c:pt>
                <c:pt idx="49">
                  <c:v>0.57953880000000002</c:v>
                </c:pt>
                <c:pt idx="50">
                  <c:v>0.58078410000000003</c:v>
                </c:pt>
                <c:pt idx="51">
                  <c:v>0.56472489999999997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'[Emission.xlsx]Emission per area'!$A$3</c:f>
              <c:strCache>
                <c:ptCount val="1"/>
                <c:pt idx="0">
                  <c:v>Indonesia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'[Emission.xlsx]Emission per area'!$B$1:$BA$1</c:f>
              <c:numCache>
                <c:formatCode>General</c:formatCode>
                <c:ptCount val="52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</c:numCache>
            </c:numRef>
          </c:cat>
          <c:val>
            <c:numRef>
              <c:f>'[Emission.xlsx]Emission per area'!$B$3:$BA$3</c:f>
              <c:numCache>
                <c:formatCode>General</c:formatCode>
                <c:ptCount val="52"/>
                <c:pt idx="0">
                  <c:v>0.27706839999999999</c:v>
                </c:pt>
                <c:pt idx="1">
                  <c:v>0.27926299999999998</c:v>
                </c:pt>
                <c:pt idx="2">
                  <c:v>0.28817500000000001</c:v>
                </c:pt>
                <c:pt idx="3">
                  <c:v>0.28945019999999999</c:v>
                </c:pt>
                <c:pt idx="4">
                  <c:v>0.29108400000000001</c:v>
                </c:pt>
                <c:pt idx="5">
                  <c:v>0.28779680000000002</c:v>
                </c:pt>
                <c:pt idx="6">
                  <c:v>0.27689740000000002</c:v>
                </c:pt>
                <c:pt idx="7">
                  <c:v>0.27089920000000001</c:v>
                </c:pt>
                <c:pt idx="8">
                  <c:v>0.2743218</c:v>
                </c:pt>
                <c:pt idx="9">
                  <c:v>0.27402910000000003</c:v>
                </c:pt>
                <c:pt idx="10">
                  <c:v>0.2621117</c:v>
                </c:pt>
                <c:pt idx="11">
                  <c:v>0.27275929999999998</c:v>
                </c:pt>
                <c:pt idx="12">
                  <c:v>0.25290879999999999</c:v>
                </c:pt>
                <c:pt idx="13">
                  <c:v>0.26199440000000002</c:v>
                </c:pt>
                <c:pt idx="14">
                  <c:v>0.2785474</c:v>
                </c:pt>
                <c:pt idx="15">
                  <c:v>0.30217860000000002</c:v>
                </c:pt>
                <c:pt idx="16">
                  <c:v>0.31628640000000002</c:v>
                </c:pt>
                <c:pt idx="17">
                  <c:v>0.31652530000000001</c:v>
                </c:pt>
                <c:pt idx="18">
                  <c:v>0.31939859999999998</c:v>
                </c:pt>
                <c:pt idx="19">
                  <c:v>0.33724130000000002</c:v>
                </c:pt>
                <c:pt idx="20">
                  <c:v>0.34071750000000001</c:v>
                </c:pt>
                <c:pt idx="21">
                  <c:v>0.35669040000000002</c:v>
                </c:pt>
                <c:pt idx="22">
                  <c:v>0.36478490000000002</c:v>
                </c:pt>
                <c:pt idx="23">
                  <c:v>0.36433700000000002</c:v>
                </c:pt>
                <c:pt idx="24">
                  <c:v>0.3510453</c:v>
                </c:pt>
                <c:pt idx="25">
                  <c:v>0.34607549999999998</c:v>
                </c:pt>
                <c:pt idx="26">
                  <c:v>0.35536760000000001</c:v>
                </c:pt>
                <c:pt idx="27">
                  <c:v>0.34566970000000002</c:v>
                </c:pt>
                <c:pt idx="28">
                  <c:v>0.33929340000000002</c:v>
                </c:pt>
                <c:pt idx="29">
                  <c:v>0.35413660000000002</c:v>
                </c:pt>
                <c:pt idx="30">
                  <c:v>0.35399750000000002</c:v>
                </c:pt>
                <c:pt idx="31">
                  <c:v>0.36362329999999998</c:v>
                </c:pt>
                <c:pt idx="32">
                  <c:v>0.35274529999999998</c:v>
                </c:pt>
                <c:pt idx="33">
                  <c:v>0.3238993</c:v>
                </c:pt>
                <c:pt idx="34">
                  <c:v>0.31453569999999997</c:v>
                </c:pt>
                <c:pt idx="35">
                  <c:v>0.29861189999999999</c:v>
                </c:pt>
                <c:pt idx="36">
                  <c:v>0.30505929999999998</c:v>
                </c:pt>
                <c:pt idx="37">
                  <c:v>0.35605360000000003</c:v>
                </c:pt>
                <c:pt idx="38">
                  <c:v>0.29548099999999999</c:v>
                </c:pt>
                <c:pt idx="39">
                  <c:v>0.29228870000000001</c:v>
                </c:pt>
                <c:pt idx="40">
                  <c:v>0.2881186</c:v>
                </c:pt>
                <c:pt idx="41">
                  <c:v>0.28984880000000002</c:v>
                </c:pt>
                <c:pt idx="42">
                  <c:v>0.28704499999999999</c:v>
                </c:pt>
                <c:pt idx="43">
                  <c:v>0.28328019999999998</c:v>
                </c:pt>
                <c:pt idx="44">
                  <c:v>0.28762660000000001</c:v>
                </c:pt>
                <c:pt idx="45">
                  <c:v>0.29329759999999999</c:v>
                </c:pt>
                <c:pt idx="46">
                  <c:v>0.2898926</c:v>
                </c:pt>
                <c:pt idx="47">
                  <c:v>0.29108519999999999</c:v>
                </c:pt>
                <c:pt idx="48">
                  <c:v>0.2888558</c:v>
                </c:pt>
                <c:pt idx="49">
                  <c:v>0.29360799999999998</c:v>
                </c:pt>
                <c:pt idx="50">
                  <c:v>0.29189710000000002</c:v>
                </c:pt>
                <c:pt idx="51">
                  <c:v>0.29193029999999998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'[Emission.xlsx]Emission per area'!$A$4</c:f>
              <c:strCache>
                <c:ptCount val="1"/>
                <c:pt idx="0">
                  <c:v>Philippines</c:v>
                </c:pt>
              </c:strCache>
            </c:strRef>
          </c:tx>
          <c:spPr>
            <a:ln w="1587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'[Emission.xlsx]Emission per area'!$B$1:$BA$1</c:f>
              <c:numCache>
                <c:formatCode>General</c:formatCode>
                <c:ptCount val="52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</c:numCache>
            </c:numRef>
          </c:cat>
          <c:val>
            <c:numRef>
              <c:f>'[Emission.xlsx]Emission per area'!$B$4:$BA$4</c:f>
              <c:numCache>
                <c:formatCode>General</c:formatCode>
                <c:ptCount val="52"/>
                <c:pt idx="0">
                  <c:v>0.38845600000000002</c:v>
                </c:pt>
                <c:pt idx="1">
                  <c:v>0.37876349999999998</c:v>
                </c:pt>
                <c:pt idx="2">
                  <c:v>0.39407150000000002</c:v>
                </c:pt>
                <c:pt idx="3">
                  <c:v>0.40700930000000002</c:v>
                </c:pt>
                <c:pt idx="4">
                  <c:v>0.41365099999999999</c:v>
                </c:pt>
                <c:pt idx="5">
                  <c:v>0.37460650000000001</c:v>
                </c:pt>
                <c:pt idx="6">
                  <c:v>0.4151241</c:v>
                </c:pt>
                <c:pt idx="7">
                  <c:v>0.39764860000000002</c:v>
                </c:pt>
                <c:pt idx="8">
                  <c:v>0.38901599999999997</c:v>
                </c:pt>
                <c:pt idx="9">
                  <c:v>0.41053210000000001</c:v>
                </c:pt>
                <c:pt idx="10">
                  <c:v>0.40884120000000002</c:v>
                </c:pt>
                <c:pt idx="11">
                  <c:v>0.44888339999999999</c:v>
                </c:pt>
                <c:pt idx="12">
                  <c:v>0.43496980000000002</c:v>
                </c:pt>
                <c:pt idx="13">
                  <c:v>0.47069420000000001</c:v>
                </c:pt>
                <c:pt idx="14">
                  <c:v>0.43883040000000001</c:v>
                </c:pt>
                <c:pt idx="15">
                  <c:v>0.44449309999999997</c:v>
                </c:pt>
                <c:pt idx="16">
                  <c:v>0.43257669999999998</c:v>
                </c:pt>
                <c:pt idx="17">
                  <c:v>0.4333958</c:v>
                </c:pt>
                <c:pt idx="18">
                  <c:v>0.4533433</c:v>
                </c:pt>
                <c:pt idx="19">
                  <c:v>0.4480963</c:v>
                </c:pt>
                <c:pt idx="20">
                  <c:v>0.44838139999999999</c:v>
                </c:pt>
                <c:pt idx="21">
                  <c:v>0.45771289999999998</c:v>
                </c:pt>
                <c:pt idx="22">
                  <c:v>0.4316373</c:v>
                </c:pt>
                <c:pt idx="23">
                  <c:v>0.4352763</c:v>
                </c:pt>
                <c:pt idx="24">
                  <c:v>0.43925249999999999</c:v>
                </c:pt>
                <c:pt idx="25">
                  <c:v>0.45880569999999998</c:v>
                </c:pt>
                <c:pt idx="26">
                  <c:v>0.47078829999999999</c:v>
                </c:pt>
                <c:pt idx="27">
                  <c:v>0.44580769999999997</c:v>
                </c:pt>
                <c:pt idx="28">
                  <c:v>0.44407239999999998</c:v>
                </c:pt>
                <c:pt idx="29">
                  <c:v>0.47638839999999999</c:v>
                </c:pt>
                <c:pt idx="30">
                  <c:v>0.46587240000000002</c:v>
                </c:pt>
                <c:pt idx="31">
                  <c:v>0.45116539999999999</c:v>
                </c:pt>
                <c:pt idx="32">
                  <c:v>0.44057069999999998</c:v>
                </c:pt>
                <c:pt idx="33">
                  <c:v>0.43984649999999997</c:v>
                </c:pt>
                <c:pt idx="34">
                  <c:v>0.4522217</c:v>
                </c:pt>
                <c:pt idx="35">
                  <c:v>0.4469033</c:v>
                </c:pt>
                <c:pt idx="36">
                  <c:v>0.42944640000000001</c:v>
                </c:pt>
                <c:pt idx="37">
                  <c:v>0.43832140000000003</c:v>
                </c:pt>
                <c:pt idx="38">
                  <c:v>0.42110379999999997</c:v>
                </c:pt>
                <c:pt idx="39">
                  <c:v>0.43161820000000001</c:v>
                </c:pt>
                <c:pt idx="40">
                  <c:v>0.42261589999999999</c:v>
                </c:pt>
                <c:pt idx="41">
                  <c:v>0.42904300000000001</c:v>
                </c:pt>
                <c:pt idx="42">
                  <c:v>0.39536850000000001</c:v>
                </c:pt>
                <c:pt idx="43">
                  <c:v>0.4031399</c:v>
                </c:pt>
                <c:pt idx="44">
                  <c:v>0.40030389999999999</c:v>
                </c:pt>
                <c:pt idx="45">
                  <c:v>0.39936389999999999</c:v>
                </c:pt>
                <c:pt idx="46">
                  <c:v>0.3789459</c:v>
                </c:pt>
                <c:pt idx="47">
                  <c:v>0.3819709</c:v>
                </c:pt>
                <c:pt idx="48">
                  <c:v>0.37372470000000002</c:v>
                </c:pt>
                <c:pt idx="49">
                  <c:v>0.35656330000000003</c:v>
                </c:pt>
                <c:pt idx="50">
                  <c:v>0.36942049999999998</c:v>
                </c:pt>
                <c:pt idx="51">
                  <c:v>0.37048039999999999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'[Emission.xlsx]Emission per area'!$A$5</c:f>
              <c:strCache>
                <c:ptCount val="1"/>
                <c:pt idx="0">
                  <c:v>Thailand</c:v>
                </c:pt>
              </c:strCache>
            </c:strRef>
          </c:tx>
          <c:spPr>
            <a:ln w="1587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'[Emission.xlsx]Emission per area'!$B$1:$BA$1</c:f>
              <c:numCache>
                <c:formatCode>General</c:formatCode>
                <c:ptCount val="52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</c:numCache>
            </c:numRef>
          </c:cat>
          <c:val>
            <c:numRef>
              <c:f>'[Emission.xlsx]Emission per area'!$B$5:$BA$5</c:f>
              <c:numCache>
                <c:formatCode>General</c:formatCode>
                <c:ptCount val="52"/>
                <c:pt idx="0">
                  <c:v>0.28200649999999999</c:v>
                </c:pt>
                <c:pt idx="1">
                  <c:v>0.27495069999999999</c:v>
                </c:pt>
                <c:pt idx="2">
                  <c:v>0.29170069999999998</c:v>
                </c:pt>
                <c:pt idx="3">
                  <c:v>0.26857180000000003</c:v>
                </c:pt>
                <c:pt idx="4">
                  <c:v>0.27686759999999999</c:v>
                </c:pt>
                <c:pt idx="5">
                  <c:v>0.28399249999999998</c:v>
                </c:pt>
                <c:pt idx="6">
                  <c:v>0.27723750000000003</c:v>
                </c:pt>
                <c:pt idx="7">
                  <c:v>0.27357579999999998</c:v>
                </c:pt>
                <c:pt idx="8">
                  <c:v>0.26628350000000001</c:v>
                </c:pt>
                <c:pt idx="9">
                  <c:v>0.27765010000000001</c:v>
                </c:pt>
                <c:pt idx="10">
                  <c:v>0.28288950000000002</c:v>
                </c:pt>
                <c:pt idx="11">
                  <c:v>0.27378249999999998</c:v>
                </c:pt>
                <c:pt idx="12">
                  <c:v>0.27048709999999998</c:v>
                </c:pt>
                <c:pt idx="13">
                  <c:v>0.26782630000000002</c:v>
                </c:pt>
                <c:pt idx="14">
                  <c:v>0.27727269999999998</c:v>
                </c:pt>
                <c:pt idx="15">
                  <c:v>0.26574789999999998</c:v>
                </c:pt>
                <c:pt idx="16">
                  <c:v>0.2565366</c:v>
                </c:pt>
                <c:pt idx="17">
                  <c:v>0.26271499999999998</c:v>
                </c:pt>
                <c:pt idx="18">
                  <c:v>0.2687908</c:v>
                </c:pt>
                <c:pt idx="19">
                  <c:v>0.26450600000000002</c:v>
                </c:pt>
                <c:pt idx="20">
                  <c:v>0.2561814</c:v>
                </c:pt>
                <c:pt idx="21">
                  <c:v>0.2493406</c:v>
                </c:pt>
                <c:pt idx="22">
                  <c:v>0.24463560000000001</c:v>
                </c:pt>
                <c:pt idx="23">
                  <c:v>0.2412214</c:v>
                </c:pt>
                <c:pt idx="24">
                  <c:v>0.23022880000000001</c:v>
                </c:pt>
                <c:pt idx="25">
                  <c:v>0.22577079999999999</c:v>
                </c:pt>
                <c:pt idx="26">
                  <c:v>0.22940640000000001</c:v>
                </c:pt>
                <c:pt idx="27">
                  <c:v>0.21834310000000001</c:v>
                </c:pt>
                <c:pt idx="28">
                  <c:v>0.21321399999999999</c:v>
                </c:pt>
                <c:pt idx="29">
                  <c:v>0.2109395</c:v>
                </c:pt>
                <c:pt idx="30">
                  <c:v>0.19790430000000001</c:v>
                </c:pt>
                <c:pt idx="31">
                  <c:v>0.20430960000000001</c:v>
                </c:pt>
                <c:pt idx="32">
                  <c:v>0.2019697</c:v>
                </c:pt>
                <c:pt idx="33">
                  <c:v>0.19086449999999999</c:v>
                </c:pt>
                <c:pt idx="34">
                  <c:v>0.1872105</c:v>
                </c:pt>
                <c:pt idx="35">
                  <c:v>0.1919225</c:v>
                </c:pt>
                <c:pt idx="36">
                  <c:v>0.1960373</c:v>
                </c:pt>
                <c:pt idx="37">
                  <c:v>0.1882482</c:v>
                </c:pt>
                <c:pt idx="38">
                  <c:v>0.19025800000000001</c:v>
                </c:pt>
                <c:pt idx="39">
                  <c:v>0.19525719999999999</c:v>
                </c:pt>
                <c:pt idx="40">
                  <c:v>0.22407759999999999</c:v>
                </c:pt>
                <c:pt idx="41">
                  <c:v>0.21927959999999999</c:v>
                </c:pt>
                <c:pt idx="42">
                  <c:v>0.21742320000000001</c:v>
                </c:pt>
                <c:pt idx="43">
                  <c:v>0.21116879999999999</c:v>
                </c:pt>
                <c:pt idx="44">
                  <c:v>0.2307543</c:v>
                </c:pt>
                <c:pt idx="45">
                  <c:v>0.22871949999999999</c:v>
                </c:pt>
                <c:pt idx="46">
                  <c:v>0.2240123</c:v>
                </c:pt>
                <c:pt idx="47">
                  <c:v>0.2309049</c:v>
                </c:pt>
                <c:pt idx="48">
                  <c:v>0.2153013</c:v>
                </c:pt>
                <c:pt idx="49">
                  <c:v>0.23804919999999999</c:v>
                </c:pt>
                <c:pt idx="50">
                  <c:v>0.24589349999999999</c:v>
                </c:pt>
                <c:pt idx="51">
                  <c:v>0.24868219999999999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'[Emission.xlsx]Emission per area'!$A$6</c:f>
              <c:strCache>
                <c:ptCount val="1"/>
                <c:pt idx="0">
                  <c:v>Viet Nam</c:v>
                </c:pt>
              </c:strCache>
            </c:strRef>
          </c:tx>
          <c:spPr>
            <a:ln w="47625" cap="rnd">
              <a:solidFill>
                <a:schemeClr val="accent5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'[Emission.xlsx]Emission per area'!$B$1:$BA$1</c:f>
              <c:numCache>
                <c:formatCode>General</c:formatCode>
                <c:ptCount val="52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</c:numCache>
            </c:numRef>
          </c:cat>
          <c:val>
            <c:numRef>
              <c:f>'[Emission.xlsx]Emission per area'!$B$6:$BA$6</c:f>
              <c:numCache>
                <c:formatCode>General</c:formatCode>
                <c:ptCount val="52"/>
                <c:pt idx="0">
                  <c:v>1.939154</c:v>
                </c:pt>
                <c:pt idx="1">
                  <c:v>1.94652</c:v>
                </c:pt>
                <c:pt idx="2">
                  <c:v>1.906331</c:v>
                </c:pt>
                <c:pt idx="3">
                  <c:v>1.7998810000000001</c:v>
                </c:pt>
                <c:pt idx="4">
                  <c:v>1.774794</c:v>
                </c:pt>
                <c:pt idx="5">
                  <c:v>1.726383</c:v>
                </c:pt>
                <c:pt idx="6">
                  <c:v>1.716653</c:v>
                </c:pt>
                <c:pt idx="7">
                  <c:v>1.726864</c:v>
                </c:pt>
                <c:pt idx="8">
                  <c:v>1.721643</c:v>
                </c:pt>
                <c:pt idx="9">
                  <c:v>1.691883</c:v>
                </c:pt>
                <c:pt idx="10">
                  <c:v>1.627041</c:v>
                </c:pt>
                <c:pt idx="11">
                  <c:v>1.6281570000000001</c:v>
                </c:pt>
                <c:pt idx="12">
                  <c:v>1.651397</c:v>
                </c:pt>
                <c:pt idx="13">
                  <c:v>1.654015</c:v>
                </c:pt>
                <c:pt idx="14">
                  <c:v>1.663978</c:v>
                </c:pt>
                <c:pt idx="15">
                  <c:v>1.6771990000000001</c:v>
                </c:pt>
                <c:pt idx="16">
                  <c:v>1.7395799999999999</c:v>
                </c:pt>
                <c:pt idx="17">
                  <c:v>1.802128</c:v>
                </c:pt>
                <c:pt idx="18">
                  <c:v>1.8299829999999999</c:v>
                </c:pt>
                <c:pt idx="19">
                  <c:v>1.8314900000000001</c:v>
                </c:pt>
                <c:pt idx="20">
                  <c:v>1.866711</c:v>
                </c:pt>
                <c:pt idx="21">
                  <c:v>1.9019550000000001</c:v>
                </c:pt>
                <c:pt idx="22">
                  <c:v>1.9176230000000001</c:v>
                </c:pt>
                <c:pt idx="23">
                  <c:v>1.9624079999999999</c:v>
                </c:pt>
                <c:pt idx="24">
                  <c:v>2.0165839999999999</c:v>
                </c:pt>
                <c:pt idx="25">
                  <c:v>1.9932080000000001</c:v>
                </c:pt>
                <c:pt idx="26">
                  <c:v>1.966844</c:v>
                </c:pt>
                <c:pt idx="27">
                  <c:v>1.9709680000000001</c:v>
                </c:pt>
                <c:pt idx="28">
                  <c:v>1.92946</c:v>
                </c:pt>
                <c:pt idx="29">
                  <c:v>1.9218090000000001</c:v>
                </c:pt>
                <c:pt idx="30">
                  <c:v>1.946833</c:v>
                </c:pt>
                <c:pt idx="31">
                  <c:v>1.9675419999999999</c:v>
                </c:pt>
                <c:pt idx="32">
                  <c:v>2.027012</c:v>
                </c:pt>
                <c:pt idx="33">
                  <c:v>2.0093359999999998</c:v>
                </c:pt>
                <c:pt idx="34">
                  <c:v>1.944982</c:v>
                </c:pt>
                <c:pt idx="35">
                  <c:v>1.9021049999999999</c:v>
                </c:pt>
                <c:pt idx="36">
                  <c:v>1.9081680000000001</c:v>
                </c:pt>
                <c:pt idx="37">
                  <c:v>1.897581</c:v>
                </c:pt>
                <c:pt idx="38">
                  <c:v>1.880177</c:v>
                </c:pt>
                <c:pt idx="39">
                  <c:v>1.885966</c:v>
                </c:pt>
                <c:pt idx="40">
                  <c:v>1.8685609999999999</c:v>
                </c:pt>
                <c:pt idx="41">
                  <c:v>1.876328</c:v>
                </c:pt>
                <c:pt idx="42">
                  <c:v>1.871688</c:v>
                </c:pt>
                <c:pt idx="43">
                  <c:v>1.7788980000000001</c:v>
                </c:pt>
                <c:pt idx="44">
                  <c:v>1.73217</c:v>
                </c:pt>
                <c:pt idx="45">
                  <c:v>1.684761</c:v>
                </c:pt>
                <c:pt idx="46">
                  <c:v>1.6746939999999999</c:v>
                </c:pt>
                <c:pt idx="47">
                  <c:v>1.6599839999999999</c:v>
                </c:pt>
                <c:pt idx="48">
                  <c:v>1.6431070000000001</c:v>
                </c:pt>
                <c:pt idx="49">
                  <c:v>1.622736</c:v>
                </c:pt>
                <c:pt idx="50">
                  <c:v>1.6604080000000001</c:v>
                </c:pt>
                <c:pt idx="51">
                  <c:v>1.6602520000000001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'[Emission.xlsx]Emission per area'!$A$7</c:f>
              <c:strCache>
                <c:ptCount val="1"/>
                <c:pt idx="0">
                  <c:v>World</c:v>
                </c:pt>
              </c:strCache>
            </c:strRef>
          </c:tx>
          <c:spPr>
            <a:ln w="1587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'[Emission.xlsx]Emission per area'!$B$1:$BA$1</c:f>
              <c:numCache>
                <c:formatCode>General</c:formatCode>
                <c:ptCount val="52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</c:numCache>
            </c:numRef>
          </c:cat>
          <c:val>
            <c:numRef>
              <c:f>'[Emission.xlsx]Emission per area'!$B$7:$BA$7</c:f>
              <c:numCache>
                <c:formatCode>General</c:formatCode>
                <c:ptCount val="52"/>
                <c:pt idx="0">
                  <c:v>2.4519519999999999</c:v>
                </c:pt>
                <c:pt idx="1">
                  <c:v>2.4014989999999998</c:v>
                </c:pt>
                <c:pt idx="2">
                  <c:v>2.3752270000000002</c:v>
                </c:pt>
                <c:pt idx="3">
                  <c:v>2.3232409999999999</c:v>
                </c:pt>
                <c:pt idx="4">
                  <c:v>2.2794720000000002</c:v>
                </c:pt>
                <c:pt idx="5">
                  <c:v>2.2196129999999998</c:v>
                </c:pt>
                <c:pt idx="6">
                  <c:v>2.1769370000000001</c:v>
                </c:pt>
                <c:pt idx="7">
                  <c:v>2.1380859999999999</c:v>
                </c:pt>
                <c:pt idx="8">
                  <c:v>2.1250610000000001</c:v>
                </c:pt>
                <c:pt idx="9">
                  <c:v>2.0922649999999998</c:v>
                </c:pt>
                <c:pt idx="10">
                  <c:v>2.0601379999999998</c:v>
                </c:pt>
                <c:pt idx="11">
                  <c:v>2.0323039999999999</c:v>
                </c:pt>
                <c:pt idx="12">
                  <c:v>1.9931300000000001</c:v>
                </c:pt>
                <c:pt idx="13">
                  <c:v>1.9665459999999999</c:v>
                </c:pt>
                <c:pt idx="14">
                  <c:v>1.9048099999999999</c:v>
                </c:pt>
                <c:pt idx="15">
                  <c:v>1.889448</c:v>
                </c:pt>
                <c:pt idx="16">
                  <c:v>1.8630469999999999</c:v>
                </c:pt>
                <c:pt idx="17">
                  <c:v>1.836732</c:v>
                </c:pt>
                <c:pt idx="18">
                  <c:v>1.824837</c:v>
                </c:pt>
                <c:pt idx="19">
                  <c:v>1.792381</c:v>
                </c:pt>
                <c:pt idx="20">
                  <c:v>1.7816369999999999</c:v>
                </c:pt>
                <c:pt idx="21">
                  <c:v>1.7786759999999999</c:v>
                </c:pt>
                <c:pt idx="22">
                  <c:v>1.7494799999999999</c:v>
                </c:pt>
                <c:pt idx="23">
                  <c:v>1.7333229999999999</c:v>
                </c:pt>
                <c:pt idx="24">
                  <c:v>1.74241</c:v>
                </c:pt>
                <c:pt idx="25">
                  <c:v>1.7336819999999999</c:v>
                </c:pt>
                <c:pt idx="26">
                  <c:v>1.7304040000000001</c:v>
                </c:pt>
                <c:pt idx="27">
                  <c:v>1.7084859999999999</c:v>
                </c:pt>
                <c:pt idx="28">
                  <c:v>1.6947589999999999</c:v>
                </c:pt>
                <c:pt idx="29">
                  <c:v>1.702866</c:v>
                </c:pt>
                <c:pt idx="30">
                  <c:v>1.7152769999999999</c:v>
                </c:pt>
                <c:pt idx="31">
                  <c:v>1.7385999999999999</c:v>
                </c:pt>
                <c:pt idx="32">
                  <c:v>1.7633490000000001</c:v>
                </c:pt>
                <c:pt idx="33">
                  <c:v>1.7582340000000001</c:v>
                </c:pt>
                <c:pt idx="34">
                  <c:v>1.728291</c:v>
                </c:pt>
                <c:pt idx="35">
                  <c:v>1.7157500000000001</c:v>
                </c:pt>
                <c:pt idx="36">
                  <c:v>1.72681</c:v>
                </c:pt>
                <c:pt idx="37">
                  <c:v>1.729171</c:v>
                </c:pt>
                <c:pt idx="38">
                  <c:v>1.7062189999999999</c:v>
                </c:pt>
                <c:pt idx="39">
                  <c:v>1.7274529999999999</c:v>
                </c:pt>
                <c:pt idx="40">
                  <c:v>1.719681</c:v>
                </c:pt>
                <c:pt idx="41">
                  <c:v>1.69313</c:v>
                </c:pt>
                <c:pt idx="42">
                  <c:v>1.660649</c:v>
                </c:pt>
                <c:pt idx="43">
                  <c:v>1.644274</c:v>
                </c:pt>
                <c:pt idx="44">
                  <c:v>1.61846</c:v>
                </c:pt>
                <c:pt idx="45">
                  <c:v>1.583483</c:v>
                </c:pt>
                <c:pt idx="46">
                  <c:v>1.554718</c:v>
                </c:pt>
                <c:pt idx="47">
                  <c:v>1.514966</c:v>
                </c:pt>
                <c:pt idx="48">
                  <c:v>1.4816860000000001</c:v>
                </c:pt>
                <c:pt idx="49">
                  <c:v>1.477992</c:v>
                </c:pt>
                <c:pt idx="50">
                  <c:v>1.4809699999999999</c:v>
                </c:pt>
                <c:pt idx="51">
                  <c:v>1.458961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0240208"/>
        <c:axId val="460240600"/>
      </c:lineChart>
      <c:catAx>
        <c:axId val="46024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vi-VN"/>
          </a:p>
        </c:txPr>
        <c:crossAx val="460240600"/>
        <c:crosses val="autoZero"/>
        <c:auto val="1"/>
        <c:lblAlgn val="ctr"/>
        <c:lblOffset val="100"/>
        <c:noMultiLvlLbl val="0"/>
      </c:catAx>
      <c:valAx>
        <c:axId val="460240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vi-VN"/>
          </a:p>
        </c:txPr>
        <c:crossAx val="46024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vi-V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vi-V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'[Data_7Feb2015.xlsx]Xuat khau'!$G$5</c:f>
              <c:strCache>
                <c:ptCount val="1"/>
                <c:pt idx="0">
                  <c:v>Cán cân TM chung</c:v>
                </c:pt>
              </c:strCache>
            </c:strRef>
          </c:tx>
          <c:invertIfNegative val="0"/>
          <c:cat>
            <c:numRef>
              <c:f>'[Data_7Feb2015.xlsx]Xuat khau'!$F$6:$F$19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'[Data_7Feb2015.xlsx]Xuat khau'!$G$6:$G$19</c:f>
              <c:numCache>
                <c:formatCode>0.00</c:formatCode>
                <c:ptCount val="14"/>
                <c:pt idx="0">
                  <c:v>-1.1887000000000001</c:v>
                </c:pt>
                <c:pt idx="1">
                  <c:v>-3.0394999999999999</c:v>
                </c:pt>
                <c:pt idx="2">
                  <c:v>-5.1064999999999996</c:v>
                </c:pt>
                <c:pt idx="3">
                  <c:v>-5.4838000000000005</c:v>
                </c:pt>
                <c:pt idx="4">
                  <c:v>-4.3140000000000001</c:v>
                </c:pt>
                <c:pt idx="5">
                  <c:v>-5.0648999999999997</c:v>
                </c:pt>
                <c:pt idx="6">
                  <c:v>-14.203299999999999</c:v>
                </c:pt>
                <c:pt idx="7">
                  <c:v>-18.028700000000001</c:v>
                </c:pt>
                <c:pt idx="8">
                  <c:v>-12.852499999999999</c:v>
                </c:pt>
                <c:pt idx="9">
                  <c:v>-12.601899999999999</c:v>
                </c:pt>
                <c:pt idx="10">
                  <c:v>-9.844100000000001</c:v>
                </c:pt>
                <c:pt idx="11">
                  <c:v>0.74879999999999991</c:v>
                </c:pt>
                <c:pt idx="12">
                  <c:v>2.9999999999999997E-4</c:v>
                </c:pt>
                <c:pt idx="13">
                  <c:v>2</c:v>
                </c:pt>
              </c:numCache>
            </c:numRef>
          </c:val>
        </c:ser>
        <c:ser>
          <c:idx val="1"/>
          <c:order val="1"/>
          <c:tx>
            <c:strRef>
              <c:f>'[Data_7Feb2015.xlsx]Xuat khau'!$H$5</c:f>
              <c:strCache>
                <c:ptCount val="1"/>
                <c:pt idx="0">
                  <c:v>Cán cân TM nông nghiệp</c:v>
                </c:pt>
              </c:strCache>
            </c:strRef>
          </c:tx>
          <c:invertIfNegative val="0"/>
          <c:cat>
            <c:numRef>
              <c:f>'[Data_7Feb2015.xlsx]Xuat khau'!$F$6:$F$19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'[Data_7Feb2015.xlsx]Xuat khau'!$H$6:$H$19</c:f>
              <c:numCache>
                <c:formatCode>0.00</c:formatCode>
                <c:ptCount val="14"/>
                <c:pt idx="0">
                  <c:v>1.7372836500000004</c:v>
                </c:pt>
                <c:pt idx="1">
                  <c:v>3.3747495250000008</c:v>
                </c:pt>
                <c:pt idx="2">
                  <c:v>3.6672125319999997</c:v>
                </c:pt>
                <c:pt idx="3">
                  <c:v>4.4310877593000004</c:v>
                </c:pt>
                <c:pt idx="4">
                  <c:v>5.6300328916000009</c:v>
                </c:pt>
                <c:pt idx="5">
                  <c:v>6.7822291877899987</c:v>
                </c:pt>
                <c:pt idx="6">
                  <c:v>7.4455498720199991</c:v>
                </c:pt>
                <c:pt idx="7">
                  <c:v>8.9869076439999986</c:v>
                </c:pt>
                <c:pt idx="8">
                  <c:v>7.9388819039999996</c:v>
                </c:pt>
                <c:pt idx="9">
                  <c:v>10.049446145669899</c:v>
                </c:pt>
                <c:pt idx="10">
                  <c:v>13.488551170570501</c:v>
                </c:pt>
                <c:pt idx="11">
                  <c:v>14.8125476903019</c:v>
                </c:pt>
                <c:pt idx="12">
                  <c:v>16.1365442100333</c:v>
                </c:pt>
                <c:pt idx="13">
                  <c:v>17.460540729764698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6819512"/>
        <c:axId val="446818728"/>
      </c:barChart>
      <c:catAx>
        <c:axId val="446819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46818728"/>
        <c:crosses val="autoZero"/>
        <c:auto val="1"/>
        <c:lblAlgn val="ctr"/>
        <c:lblOffset val="100"/>
        <c:noMultiLvlLbl val="0"/>
      </c:catAx>
      <c:valAx>
        <c:axId val="44681872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0" sourceLinked="1"/>
        <c:majorTickMark val="out"/>
        <c:minorTickMark val="none"/>
        <c:tickLblPos val="nextTo"/>
        <c:crossAx val="4468195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vi-V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Area</c:v>
                </c:pt>
              </c:strCache>
            </c:strRef>
          </c:tx>
          <c:spPr>
            <a:pattFill prst="dkDnDiag">
              <a:fgClr>
                <a:sysClr val="windowText" lastClr="000000"/>
              </a:fgClr>
              <a:bgClr>
                <a:schemeClr val="bg1"/>
              </a:bgClr>
            </a:pattFill>
          </c:spPr>
          <c:invertIfNegative val="0"/>
          <c:cat>
            <c:numRef>
              <c:f>Sheet1!$A$2:$A$29</c:f>
              <c:numCache>
                <c:formatCode>General</c:formatCode>
                <c:ptCount val="28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</c:numCache>
            </c:numRef>
          </c:cat>
          <c:val>
            <c:numRef>
              <c:f>Sheet1!$B$2:$B$29</c:f>
              <c:numCache>
                <c:formatCode>#.#00</c:formatCode>
                <c:ptCount val="28"/>
                <c:pt idx="0">
                  <c:v>19.100000000000001</c:v>
                </c:pt>
                <c:pt idx="1">
                  <c:v>23.4</c:v>
                </c:pt>
                <c:pt idx="2">
                  <c:v>32.300000000000011</c:v>
                </c:pt>
                <c:pt idx="3">
                  <c:v>43.3</c:v>
                </c:pt>
                <c:pt idx="4">
                  <c:v>61.856999999999999</c:v>
                </c:pt>
                <c:pt idx="5">
                  <c:v>73.2</c:v>
                </c:pt>
                <c:pt idx="6">
                  <c:v>81.8</c:v>
                </c:pt>
                <c:pt idx="7">
                  <c:v>82.1</c:v>
                </c:pt>
                <c:pt idx="8">
                  <c:v>99.9</c:v>
                </c:pt>
                <c:pt idx="9">
                  <c:v>114.1</c:v>
                </c:pt>
                <c:pt idx="10">
                  <c:v>157.5</c:v>
                </c:pt>
                <c:pt idx="11">
                  <c:v>174.4</c:v>
                </c:pt>
                <c:pt idx="12">
                  <c:v>218.3</c:v>
                </c:pt>
                <c:pt idx="13">
                  <c:v>269.8</c:v>
                </c:pt>
                <c:pt idx="14">
                  <c:v>476.9</c:v>
                </c:pt>
                <c:pt idx="15">
                  <c:v>473.5</c:v>
                </c:pt>
                <c:pt idx="16">
                  <c:v>492.5</c:v>
                </c:pt>
                <c:pt idx="17">
                  <c:v>480.5</c:v>
                </c:pt>
                <c:pt idx="18">
                  <c:v>479.1</c:v>
                </c:pt>
                <c:pt idx="19">
                  <c:v>483.6</c:v>
                </c:pt>
                <c:pt idx="20">
                  <c:v>483.2</c:v>
                </c:pt>
                <c:pt idx="21">
                  <c:v>488.9</c:v>
                </c:pt>
                <c:pt idx="22">
                  <c:v>500.2</c:v>
                </c:pt>
                <c:pt idx="23">
                  <c:v>507.2</c:v>
                </c:pt>
                <c:pt idx="24">
                  <c:v>511.9</c:v>
                </c:pt>
                <c:pt idx="25">
                  <c:v>543.86469999999838</c:v>
                </c:pt>
                <c:pt idx="26">
                  <c:v>572.6</c:v>
                </c:pt>
                <c:pt idx="27">
                  <c:v>584.6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6821864"/>
        <c:axId val="44682421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Production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Sheet1!$A$2:$A$29</c:f>
              <c:numCache>
                <c:formatCode>General</c:formatCode>
                <c:ptCount val="28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</c:numCache>
            </c:numRef>
          </c:cat>
          <c:val>
            <c:numRef>
              <c:f>Sheet1!$C$2:$C$29</c:f>
              <c:numCache>
                <c:formatCode>#.#00</c:formatCode>
                <c:ptCount val="28"/>
                <c:pt idx="0">
                  <c:v>25</c:v>
                </c:pt>
                <c:pt idx="1">
                  <c:v>27.5</c:v>
                </c:pt>
                <c:pt idx="2">
                  <c:v>42</c:v>
                </c:pt>
                <c:pt idx="3">
                  <c:v>40.9</c:v>
                </c:pt>
                <c:pt idx="4">
                  <c:v>92</c:v>
                </c:pt>
                <c:pt idx="5">
                  <c:v>100</c:v>
                </c:pt>
                <c:pt idx="6">
                  <c:v>119.2</c:v>
                </c:pt>
                <c:pt idx="7">
                  <c:v>136.1</c:v>
                </c:pt>
                <c:pt idx="8">
                  <c:v>180</c:v>
                </c:pt>
                <c:pt idx="9">
                  <c:v>218</c:v>
                </c:pt>
                <c:pt idx="10">
                  <c:v>320.10000000000002</c:v>
                </c:pt>
                <c:pt idx="11">
                  <c:v>420.5</c:v>
                </c:pt>
                <c:pt idx="12">
                  <c:v>409.3</c:v>
                </c:pt>
                <c:pt idx="13">
                  <c:v>553.20000000000005</c:v>
                </c:pt>
                <c:pt idx="14">
                  <c:v>802.5</c:v>
                </c:pt>
                <c:pt idx="15">
                  <c:v>840.6</c:v>
                </c:pt>
                <c:pt idx="16">
                  <c:v>699.5</c:v>
                </c:pt>
                <c:pt idx="17">
                  <c:v>793.7</c:v>
                </c:pt>
                <c:pt idx="18">
                  <c:v>913.8</c:v>
                </c:pt>
                <c:pt idx="19">
                  <c:v>831</c:v>
                </c:pt>
                <c:pt idx="20">
                  <c:v>985.3</c:v>
                </c:pt>
                <c:pt idx="21">
                  <c:v>1251</c:v>
                </c:pt>
                <c:pt idx="22">
                  <c:v>1055.8109999999999</c:v>
                </c:pt>
                <c:pt idx="23">
                  <c:v>1057.53962</c:v>
                </c:pt>
                <c:pt idx="24">
                  <c:v>1105.7</c:v>
                </c:pt>
                <c:pt idx="25">
                  <c:v>1276.50594</c:v>
                </c:pt>
                <c:pt idx="26">
                  <c:v>1260.4000000000001</c:v>
                </c:pt>
                <c:pt idx="27">
                  <c:v>1289.5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354064"/>
        <c:axId val="446820296"/>
      </c:lineChart>
      <c:catAx>
        <c:axId val="446821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46824216"/>
        <c:crosses val="autoZero"/>
        <c:auto val="1"/>
        <c:lblAlgn val="ctr"/>
        <c:lblOffset val="100"/>
        <c:noMultiLvlLbl val="0"/>
      </c:catAx>
      <c:valAx>
        <c:axId val="4468242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Area (1000 ha)</a:t>
                </a:r>
              </a:p>
            </c:rich>
          </c:tx>
          <c:layout/>
          <c:overlay val="0"/>
        </c:title>
        <c:numFmt formatCode="#.#00" sourceLinked="1"/>
        <c:majorTickMark val="out"/>
        <c:minorTickMark val="none"/>
        <c:tickLblPos val="nextTo"/>
        <c:crossAx val="446821864"/>
        <c:crosses val="autoZero"/>
        <c:crossBetween val="between"/>
      </c:valAx>
      <c:valAx>
        <c:axId val="44682029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Production (1000 ton)</a:t>
                </a:r>
              </a:p>
            </c:rich>
          </c:tx>
          <c:layout/>
          <c:overlay val="0"/>
        </c:title>
        <c:numFmt formatCode="#.#00" sourceLinked="1"/>
        <c:majorTickMark val="out"/>
        <c:minorTickMark val="none"/>
        <c:tickLblPos val="nextTo"/>
        <c:crossAx val="193354064"/>
        <c:crosses val="max"/>
        <c:crossBetween val="between"/>
      </c:valAx>
      <c:catAx>
        <c:axId val="193354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46820296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vi-V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353625849772309E-2"/>
          <c:y val="4.2634065936455528E-3"/>
          <c:w val="0.86602289744456806"/>
          <c:h val="0.97916666666666663"/>
        </c:manualLayout>
      </c:layout>
      <c:pieChart>
        <c:varyColors val="1"/>
        <c:ser>
          <c:idx val="0"/>
          <c:order val="0"/>
          <c:explosion val="20"/>
          <c:dPt>
            <c:idx val="0"/>
            <c:bubble3D val="0"/>
            <c:spPr>
              <a:solidFill>
                <a:srgbClr val="83C937"/>
              </a:solidFill>
              <a:ln w="19050"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2060"/>
              </a:solidFill>
              <a:ln w="19050">
                <a:solidFill>
                  <a:srgbClr val="002060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800"/>
                      <a:t>Agriculture,</a:t>
                    </a:r>
                    <a:r>
                      <a:rPr lang="en-US"/>
                      <a:t> 80.60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6965138560133985"/>
                  <c:y val="5.961759988334791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vi-VN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Sheet1!$E$5:$E$8</c:f>
              <c:strCache>
                <c:ptCount val="4"/>
                <c:pt idx="0">
                  <c:v>Agriculture</c:v>
                </c:pt>
                <c:pt idx="1">
                  <c:v>Service</c:v>
                </c:pt>
                <c:pt idx="2">
                  <c:v>Industrial</c:v>
                </c:pt>
                <c:pt idx="3">
                  <c:v>Living</c:v>
                </c:pt>
              </c:strCache>
            </c:strRef>
          </c:cat>
          <c:val>
            <c:numRef>
              <c:f>Sheet1!$G$5:$G$8</c:f>
              <c:numCache>
                <c:formatCode>General</c:formatCode>
                <c:ptCount val="4"/>
                <c:pt idx="0">
                  <c:v>80.596238842187361</c:v>
                </c:pt>
                <c:pt idx="1">
                  <c:v>1.7332524482190832</c:v>
                </c:pt>
                <c:pt idx="2">
                  <c:v>14.992633677095069</c:v>
                </c:pt>
                <c:pt idx="3">
                  <c:v>2.6778750324984832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9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vi-V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47291779486273"/>
          <c:y val="6.1314601191138816E-2"/>
          <c:w val="0.80667523286937381"/>
          <c:h val="0.672030241149949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China</c:v>
                </c:pt>
              </c:strCache>
            </c:strRef>
          </c:tx>
          <c:spPr>
            <a:ln w="22225">
              <a:solidFill>
                <a:schemeClr val="accent1">
                  <a:lumMod val="75000"/>
                </a:schemeClr>
              </a:solidFill>
              <a:prstDash val="sysDash"/>
            </a:ln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1992</c:v>
                </c:pt>
                <c:pt idx="1">
                  <c:v>1997</c:v>
                </c:pt>
                <c:pt idx="2">
                  <c:v>2002</c:v>
                </c:pt>
                <c:pt idx="3">
                  <c:v>2007</c:v>
                </c:pt>
                <c:pt idx="4">
                  <c:v>2011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17.774617845716318</c:v>
                </c:pt>
                <c:pt idx="1">
                  <c:v>18.677568432278704</c:v>
                </c:pt>
                <c:pt idx="2">
                  <c:v>18.677568432278704</c:v>
                </c:pt>
                <c:pt idx="3">
                  <c:v>19.697831496622822</c:v>
                </c:pt>
                <c:pt idx="4">
                  <c:v>19.697831496622822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Indonesia</c:v>
                </c:pt>
              </c:strCache>
            </c:strRef>
          </c:tx>
          <c:spPr>
            <a:ln w="22225">
              <a:solidFill>
                <a:srgbClr val="C00000"/>
              </a:solidFill>
              <a:prstDash val="dash"/>
            </a:ln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1992</c:v>
                </c:pt>
                <c:pt idx="1">
                  <c:v>1997</c:v>
                </c:pt>
                <c:pt idx="2">
                  <c:v>2002</c:v>
                </c:pt>
                <c:pt idx="3">
                  <c:v>2007</c:v>
                </c:pt>
                <c:pt idx="4">
                  <c:v>2011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3.6820208023774148</c:v>
                </c:pt>
                <c:pt idx="1">
                  <c:v>3.6820208023774148</c:v>
                </c:pt>
                <c:pt idx="2">
                  <c:v>5.6116889549281828</c:v>
                </c:pt>
                <c:pt idx="3">
                  <c:v>5.6116889549281828</c:v>
                </c:pt>
                <c:pt idx="4">
                  <c:v>5.6116889549281828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Japan</c:v>
                </c:pt>
              </c:strCache>
            </c:strRef>
          </c:tx>
          <c:spPr>
            <a:ln w="22225"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1992</c:v>
                </c:pt>
                <c:pt idx="1">
                  <c:v>1997</c:v>
                </c:pt>
                <c:pt idx="2">
                  <c:v>2002</c:v>
                </c:pt>
                <c:pt idx="3">
                  <c:v>2007</c:v>
                </c:pt>
                <c:pt idx="4">
                  <c:v>2011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21.255813953488374</c:v>
                </c:pt>
                <c:pt idx="1">
                  <c:v>20.713953488372091</c:v>
                </c:pt>
                <c:pt idx="2">
                  <c:v>20.939534883720931</c:v>
                </c:pt>
                <c:pt idx="3">
                  <c:v>20.939534883720931</c:v>
                </c:pt>
                <c:pt idx="4">
                  <c:v>20.939534883720931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Vietnam</c:v>
                </c:pt>
              </c:strCache>
            </c:strRef>
          </c:tx>
          <c:spPr>
            <a:ln w="254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1992</c:v>
                </c:pt>
                <c:pt idx="1">
                  <c:v>1997</c:v>
                </c:pt>
                <c:pt idx="2">
                  <c:v>2002</c:v>
                </c:pt>
                <c:pt idx="3">
                  <c:v>2007</c:v>
                </c:pt>
                <c:pt idx="4">
                  <c:v>2011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1">
                  <c:v>12.595993322203675</c:v>
                </c:pt>
                <c:pt idx="2">
                  <c:v>12.595993322203675</c:v>
                </c:pt>
                <c:pt idx="3">
                  <c:v>22.8241513633834</c:v>
                </c:pt>
                <c:pt idx="4">
                  <c:v>22.8241513633834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355240"/>
        <c:axId val="193353280"/>
      </c:lineChart>
      <c:catAx>
        <c:axId val="193355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vi-VN"/>
          </a:p>
        </c:txPr>
        <c:crossAx val="193353280"/>
        <c:crosses val="autoZero"/>
        <c:auto val="1"/>
        <c:lblAlgn val="ctr"/>
        <c:lblOffset val="100"/>
        <c:noMultiLvlLbl val="0"/>
      </c:catAx>
      <c:valAx>
        <c:axId val="193353280"/>
        <c:scaling>
          <c:orientation val="minMax"/>
        </c:scaling>
        <c:delete val="0"/>
        <c:axPos val="l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vi-VN"/>
          </a:p>
        </c:txPr>
        <c:crossAx val="19335524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"/>
          <c:y val="0.85826945616884887"/>
          <c:w val="1"/>
          <c:h val="0.10860618668596236"/>
        </c:manualLayout>
      </c:layout>
      <c:overlay val="0"/>
      <c:txPr>
        <a:bodyPr rot="0" vert="horz"/>
        <a:lstStyle/>
        <a:p>
          <a:pPr>
            <a:defRPr sz="900"/>
          </a:pPr>
          <a:endParaRPr lang="vi-VN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2002</c:v>
                </c:pt>
              </c:strCache>
            </c:strRef>
          </c:tx>
          <c:invertIfNegative val="0"/>
          <c:cat>
            <c:strRef>
              <c:f>Hoja1!$A$2:$A$8</c:f>
              <c:strCache>
                <c:ptCount val="7"/>
                <c:pt idx="0">
                  <c:v>China</c:v>
                </c:pt>
                <c:pt idx="1">
                  <c:v>Indonesia</c:v>
                </c:pt>
                <c:pt idx="2">
                  <c:v>India</c:v>
                </c:pt>
                <c:pt idx="3">
                  <c:v>Philippines</c:v>
                </c:pt>
                <c:pt idx="4">
                  <c:v>Thailand</c:v>
                </c:pt>
                <c:pt idx="5">
                  <c:v>Vietnam</c:v>
                </c:pt>
                <c:pt idx="6">
                  <c:v>Korea, Rep.</c:v>
                </c:pt>
              </c:strCache>
            </c:strRef>
          </c:cat>
          <c:val>
            <c:numRef>
              <c:f>Hoja1!$B$2:$B$8</c:f>
              <c:numCache>
                <c:formatCode>0.0</c:formatCode>
                <c:ptCount val="7"/>
                <c:pt idx="0">
                  <c:v>383.28758951965068</c:v>
                </c:pt>
                <c:pt idx="1">
                  <c:v>123.95906578357651</c:v>
                </c:pt>
                <c:pt idx="2">
                  <c:v>100.3290553006881</c:v>
                </c:pt>
                <c:pt idx="3">
                  <c:v>146.36109422492399</c:v>
                </c:pt>
                <c:pt idx="4">
                  <c:v>110.5225160829164</c:v>
                </c:pt>
                <c:pt idx="5">
                  <c:v>304.96393939393943</c:v>
                </c:pt>
                <c:pt idx="6">
                  <c:v>412.12724014336908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cat>
            <c:strRef>
              <c:f>Hoja1!$A$2:$A$8</c:f>
              <c:strCache>
                <c:ptCount val="7"/>
                <c:pt idx="0">
                  <c:v>China</c:v>
                </c:pt>
                <c:pt idx="1">
                  <c:v>Indonesia</c:v>
                </c:pt>
                <c:pt idx="2">
                  <c:v>India</c:v>
                </c:pt>
                <c:pt idx="3">
                  <c:v>Philippines</c:v>
                </c:pt>
                <c:pt idx="4">
                  <c:v>Thailand</c:v>
                </c:pt>
                <c:pt idx="5">
                  <c:v>Vietnam</c:v>
                </c:pt>
                <c:pt idx="6">
                  <c:v>Korea, Rep.</c:v>
                </c:pt>
              </c:strCache>
            </c:strRef>
          </c:cat>
          <c:val>
            <c:numRef>
              <c:f>Hoja1!$C$2:$C$8</c:f>
              <c:numCache>
                <c:formatCode>0.0</c:formatCode>
                <c:ptCount val="7"/>
                <c:pt idx="0">
                  <c:v>478.96251094621329</c:v>
                </c:pt>
                <c:pt idx="1">
                  <c:v>181.45722727272729</c:v>
                </c:pt>
                <c:pt idx="2">
                  <c:v>142.83522547493399</c:v>
                </c:pt>
                <c:pt idx="3">
                  <c:v>159.76113744075829</c:v>
                </c:pt>
                <c:pt idx="4">
                  <c:v>124.9528947368421</c:v>
                </c:pt>
                <c:pt idx="5">
                  <c:v>353.00652973247122</c:v>
                </c:pt>
                <c:pt idx="6">
                  <c:v>511.03694427050692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Hoja1!$A$2:$A$8</c:f>
              <c:strCache>
                <c:ptCount val="7"/>
                <c:pt idx="0">
                  <c:v>China</c:v>
                </c:pt>
                <c:pt idx="1">
                  <c:v>Indonesia</c:v>
                </c:pt>
                <c:pt idx="2">
                  <c:v>India</c:v>
                </c:pt>
                <c:pt idx="3">
                  <c:v>Philippines</c:v>
                </c:pt>
                <c:pt idx="4">
                  <c:v>Thailand</c:v>
                </c:pt>
                <c:pt idx="5">
                  <c:v>Vietnam</c:v>
                </c:pt>
                <c:pt idx="6">
                  <c:v>Korea, Rep.</c:v>
                </c:pt>
              </c:strCache>
            </c:strRef>
          </c:cat>
          <c:val>
            <c:numRef>
              <c:f>Hoja1!$D$2:$D$8</c:f>
              <c:numCache>
                <c:formatCode>0.0</c:formatCode>
                <c:ptCount val="7"/>
                <c:pt idx="0">
                  <c:v>647.62203549848937</c:v>
                </c:pt>
                <c:pt idx="1">
                  <c:v>194.805914893617</c:v>
                </c:pt>
                <c:pt idx="2">
                  <c:v>163.67064020486549</c:v>
                </c:pt>
                <c:pt idx="3">
                  <c:v>113.5163210099188</c:v>
                </c:pt>
                <c:pt idx="4">
                  <c:v>153.1957729468599</c:v>
                </c:pt>
                <c:pt idx="5">
                  <c:v>297.05062500000003</c:v>
                </c:pt>
                <c:pt idx="6">
                  <c:v>481.0116936013664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356024"/>
        <c:axId val="397709808"/>
      </c:barChart>
      <c:catAx>
        <c:axId val="193356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vi-VN"/>
          </a:p>
        </c:txPr>
        <c:crossAx val="397709808"/>
        <c:crosses val="autoZero"/>
        <c:auto val="1"/>
        <c:lblAlgn val="ctr"/>
        <c:lblOffset val="100"/>
        <c:noMultiLvlLbl val="0"/>
      </c:catAx>
      <c:valAx>
        <c:axId val="39770980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vi-VN"/>
          </a:p>
        </c:txPr>
        <c:crossAx val="1933560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vi-V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vi-V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Philippines</c:v>
                </c:pt>
              </c:strCache>
            </c:strRef>
          </c:tx>
          <c:marker>
            <c:symbol val="none"/>
          </c:marker>
          <c:dLbls>
            <c:dLbl>
              <c:idx val="16"/>
              <c:layout>
                <c:manualLayout>
                  <c:x val="0"/>
                  <c:y val="7.0150816522362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vi-V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Hoja1!$B$1:$R$1</c:f>
              <c:strCach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strCache>
            </c:strRef>
          </c:cat>
          <c:val>
            <c:numRef>
              <c:f>Hoja1!$B$2:$R$2</c:f>
              <c:numCache>
                <c:formatCode>General</c:formatCode>
                <c:ptCount val="17"/>
                <c:pt idx="0">
                  <c:v>3.9194734453018611</c:v>
                </c:pt>
                <c:pt idx="1">
                  <c:v>4.3735254389914449</c:v>
                </c:pt>
                <c:pt idx="2">
                  <c:v>4.2254962505513891</c:v>
                </c:pt>
                <c:pt idx="3">
                  <c:v>3.9490474080638021</c:v>
                </c:pt>
                <c:pt idx="4">
                  <c:v>6.3803293279928797</c:v>
                </c:pt>
                <c:pt idx="5">
                  <c:v>6.8426206159871814</c:v>
                </c:pt>
                <c:pt idx="6">
                  <c:v>7.9518955650929897</c:v>
                </c:pt>
                <c:pt idx="7">
                  <c:v>7.2147283340817241</c:v>
                </c:pt>
                <c:pt idx="8">
                  <c:v>7.1574676772180119</c:v>
                </c:pt>
                <c:pt idx="9">
                  <c:v>7.9668646288209608</c:v>
                </c:pt>
                <c:pt idx="10">
                  <c:v>8.6680176211453741</c:v>
                </c:pt>
                <c:pt idx="11">
                  <c:v>10.14116630669546</c:v>
                </c:pt>
                <c:pt idx="12">
                  <c:v>10.303184713375799</c:v>
                </c:pt>
                <c:pt idx="13">
                  <c:v>12.27761069340017</c:v>
                </c:pt>
                <c:pt idx="14">
                  <c:v>13.070529801324501</c:v>
                </c:pt>
                <c:pt idx="15">
                  <c:v>13.710409836065571</c:v>
                </c:pt>
                <c:pt idx="16">
                  <c:v>14.78912346688471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Thailand</c:v>
                </c:pt>
              </c:strCache>
            </c:strRef>
          </c:tx>
          <c:marker>
            <c:symbol val="none"/>
          </c:marker>
          <c:dLbls>
            <c:dLbl>
              <c:idx val="16"/>
              <c:layout>
                <c:manualLayout>
                  <c:x val="-1.1316741696017799E-16"/>
                  <c:y val="-5.3314620556995297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vi-V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Hoja1!$B$1:$R$1</c:f>
              <c:strCach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strCache>
            </c:strRef>
          </c:cat>
          <c:val>
            <c:numRef>
              <c:f>Hoja1!$B$3:$R$3</c:f>
              <c:numCache>
                <c:formatCode>General</c:formatCode>
                <c:ptCount val="17"/>
                <c:pt idx="0">
                  <c:v>6.1291843470061291</c:v>
                </c:pt>
                <c:pt idx="1">
                  <c:v>7.1763888223170209</c:v>
                </c:pt>
                <c:pt idx="2">
                  <c:v>6.9086195088543203</c:v>
                </c:pt>
                <c:pt idx="3">
                  <c:v>4.6108617594254939</c:v>
                </c:pt>
                <c:pt idx="4">
                  <c:v>6.1124044562122197</c:v>
                </c:pt>
                <c:pt idx="5">
                  <c:v>7.3089139860845016</c:v>
                </c:pt>
                <c:pt idx="6">
                  <c:v>7.006707686100464</c:v>
                </c:pt>
                <c:pt idx="7">
                  <c:v>8.505561481030016</c:v>
                </c:pt>
                <c:pt idx="8">
                  <c:v>9.9752991715250072</c:v>
                </c:pt>
                <c:pt idx="9">
                  <c:v>11.28003068268985</c:v>
                </c:pt>
                <c:pt idx="10">
                  <c:v>11.29623712391637</c:v>
                </c:pt>
                <c:pt idx="11">
                  <c:v>14.111807106598979</c:v>
                </c:pt>
                <c:pt idx="12">
                  <c:v>17.161767676767681</c:v>
                </c:pt>
                <c:pt idx="13">
                  <c:v>23.407630922693269</c:v>
                </c:pt>
                <c:pt idx="14">
                  <c:v>17.765170745725371</c:v>
                </c:pt>
                <c:pt idx="15">
                  <c:v>17.559971509971511</c:v>
                </c:pt>
                <c:pt idx="16">
                  <c:v>25.73394586894586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Vietnam</c:v>
                </c:pt>
              </c:strCache>
            </c:strRef>
          </c:tx>
          <c:marker>
            <c:symbol val="none"/>
          </c:marker>
          <c:dLbls>
            <c:dLbl>
              <c:idx val="16"/>
              <c:layout>
                <c:manualLayout>
                  <c:x val="-1.3888888888888999E-2"/>
                  <c:y val="-3.928445725252280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vi-V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Hoja1!$B$1:$R$1</c:f>
              <c:strCach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strCache>
            </c:strRef>
          </c:cat>
          <c:val>
            <c:numRef>
              <c:f>Hoja1!$B$4:$R$4</c:f>
              <c:numCache>
                <c:formatCode>General</c:formatCode>
                <c:ptCount val="17"/>
                <c:pt idx="0">
                  <c:v>9.6058765362339305</c:v>
                </c:pt>
                <c:pt idx="1">
                  <c:v>12.496745639156471</c:v>
                </c:pt>
                <c:pt idx="2">
                  <c:v>16.724630290668031</c:v>
                </c:pt>
                <c:pt idx="3">
                  <c:v>22.347982619490999</c:v>
                </c:pt>
                <c:pt idx="4">
                  <c:v>18.635682871746109</c:v>
                </c:pt>
                <c:pt idx="5">
                  <c:v>16.33553530751708</c:v>
                </c:pt>
                <c:pt idx="6">
                  <c:v>15.29558156701466</c:v>
                </c:pt>
                <c:pt idx="7">
                  <c:v>17.631517715494439</c:v>
                </c:pt>
                <c:pt idx="8">
                  <c:v>18.573136206354199</c:v>
                </c:pt>
                <c:pt idx="9">
                  <c:v>21.69198415615174</c:v>
                </c:pt>
                <c:pt idx="10">
                  <c:v>23.382401209456841</c:v>
                </c:pt>
                <c:pt idx="11">
                  <c:v>28.836773169279621</c:v>
                </c:pt>
                <c:pt idx="12">
                  <c:v>36.156858068491253</c:v>
                </c:pt>
                <c:pt idx="13">
                  <c:v>42.646472931802208</c:v>
                </c:pt>
                <c:pt idx="14">
                  <c:v>42.734453944811499</c:v>
                </c:pt>
                <c:pt idx="15">
                  <c:v>48.211300027857739</c:v>
                </c:pt>
                <c:pt idx="16">
                  <c:v>54.987557095605617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7710200"/>
        <c:axId val="397705104"/>
      </c:lineChart>
      <c:catAx>
        <c:axId val="397710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vi-VN"/>
          </a:p>
        </c:txPr>
        <c:crossAx val="397705104"/>
        <c:crosses val="autoZero"/>
        <c:auto val="1"/>
        <c:lblAlgn val="ctr"/>
        <c:lblOffset val="100"/>
        <c:noMultiLvlLbl val="0"/>
      </c:catAx>
      <c:valAx>
        <c:axId val="397705104"/>
        <c:scaling>
          <c:orientation val="minMax"/>
          <c:max val="7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vi-VN"/>
          </a:p>
        </c:txPr>
        <c:crossAx val="397710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vi-V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'[Water footprint.xlsx]Grey water footprint'!$A$20:$A$34</c:f>
              <c:strCache>
                <c:ptCount val="15"/>
                <c:pt idx="0">
                  <c:v>Vietnam</c:v>
                </c:pt>
                <c:pt idx="1">
                  <c:v>Bangladesh</c:v>
                </c:pt>
                <c:pt idx="2">
                  <c:v>Egypt</c:v>
                </c:pt>
                <c:pt idx="3">
                  <c:v>Thailand</c:v>
                </c:pt>
                <c:pt idx="4">
                  <c:v>Japan</c:v>
                </c:pt>
                <c:pt idx="5">
                  <c:v>Indonesia</c:v>
                </c:pt>
                <c:pt idx="6">
                  <c:v>Myanmar</c:v>
                </c:pt>
                <c:pt idx="7">
                  <c:v>Philippines</c:v>
                </c:pt>
                <c:pt idx="8">
                  <c:v>Cambodia</c:v>
                </c:pt>
                <c:pt idx="9">
                  <c:v>India</c:v>
                </c:pt>
                <c:pt idx="10">
                  <c:v>China</c:v>
                </c:pt>
                <c:pt idx="11">
                  <c:v>Malaysia</c:v>
                </c:pt>
                <c:pt idx="12">
                  <c:v>Pakistan</c:v>
                </c:pt>
                <c:pt idx="13">
                  <c:v>Brazil</c:v>
                </c:pt>
                <c:pt idx="14">
                  <c:v>USA</c:v>
                </c:pt>
              </c:strCache>
            </c:strRef>
          </c:cat>
          <c:val>
            <c:numRef>
              <c:f>'[Water footprint.xlsx]Grey water footprint'!$B$20:$B$34</c:f>
              <c:numCache>
                <c:formatCode>General</c:formatCode>
                <c:ptCount val="15"/>
                <c:pt idx="0">
                  <c:v>440.9122463146719</c:v>
                </c:pt>
                <c:pt idx="1">
                  <c:v>410.91923200686472</c:v>
                </c:pt>
                <c:pt idx="2">
                  <c:v>187.75158136860264</c:v>
                </c:pt>
                <c:pt idx="3">
                  <c:v>159.14088468422398</c:v>
                </c:pt>
                <c:pt idx="4">
                  <c:v>141.06915570640646</c:v>
                </c:pt>
                <c:pt idx="5">
                  <c:v>114.54858898924408</c:v>
                </c:pt>
                <c:pt idx="6">
                  <c:v>101.51597184623714</c:v>
                </c:pt>
                <c:pt idx="7">
                  <c:v>90.3056768558952</c:v>
                </c:pt>
                <c:pt idx="8">
                  <c:v>86.9980879541109</c:v>
                </c:pt>
                <c:pt idx="9">
                  <c:v>81.402633402633398</c:v>
                </c:pt>
                <c:pt idx="10">
                  <c:v>40.183577045909729</c:v>
                </c:pt>
                <c:pt idx="11">
                  <c:v>33.647754469942278</c:v>
                </c:pt>
                <c:pt idx="12">
                  <c:v>22.604513503514614</c:v>
                </c:pt>
                <c:pt idx="13">
                  <c:v>2.4767392294915704</c:v>
                </c:pt>
                <c:pt idx="14">
                  <c:v>2.3425292998413205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7707848"/>
        <c:axId val="455272296"/>
      </c:barChart>
      <c:catAx>
        <c:axId val="397707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vi-VN"/>
          </a:p>
        </c:txPr>
        <c:crossAx val="455272296"/>
        <c:crosses val="autoZero"/>
        <c:auto val="1"/>
        <c:lblAlgn val="ctr"/>
        <c:lblOffset val="100"/>
        <c:noMultiLvlLbl val="0"/>
      </c:catAx>
      <c:valAx>
        <c:axId val="455272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vi-VN"/>
          </a:p>
        </c:txPr>
        <c:crossAx val="397707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vi-V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-2.5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cat>
            <c:strRef>
              <c:f>Hoja1!$A$2:$A$7</c:f>
              <c:strCache>
                <c:ptCount val="6"/>
                <c:pt idx="0">
                  <c:v>Cambodia</c:v>
                </c:pt>
                <c:pt idx="1">
                  <c:v>India</c:v>
                </c:pt>
                <c:pt idx="2">
                  <c:v>Indonesia</c:v>
                </c:pt>
                <c:pt idx="3">
                  <c:v>Philippines</c:v>
                </c:pt>
                <c:pt idx="4">
                  <c:v>Thailand</c:v>
                </c:pt>
                <c:pt idx="5">
                  <c:v>Viet Nam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-13.7</c:v>
                </c:pt>
                <c:pt idx="1">
                  <c:v>-1.6</c:v>
                </c:pt>
                <c:pt idx="2">
                  <c:v>-5.5</c:v>
                </c:pt>
                <c:pt idx="3">
                  <c:v>-1.9</c:v>
                </c:pt>
                <c:pt idx="4">
                  <c:v>-2.5</c:v>
                </c:pt>
                <c:pt idx="5">
                  <c:v>-3.6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5265632"/>
        <c:axId val="455265240"/>
      </c:barChart>
      <c:catAx>
        <c:axId val="455265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vi-VN"/>
          </a:p>
        </c:txPr>
        <c:crossAx val="455265240"/>
        <c:crosses val="autoZero"/>
        <c:auto val="1"/>
        <c:lblAlgn val="ctr"/>
        <c:lblOffset val="100"/>
        <c:noMultiLvlLbl val="0"/>
      </c:catAx>
      <c:valAx>
        <c:axId val="455265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vi-VN"/>
          </a:p>
        </c:txPr>
        <c:crossAx val="455265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vi-V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87541-D915-462A-977F-8670624D4EFD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10CE1-D614-47FA-B2AF-0B453536E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47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9244" indent="-189244">
              <a:buFont typeface="Arial" pitchFamily="34" charset="0"/>
              <a:buChar char="•"/>
            </a:pPr>
            <a:r>
              <a:rPr lang="en-US" dirty="0" err="1" smtClean="0"/>
              <a:t>Đây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mẫu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endParaRPr lang="en-US" dirty="0" smtClean="0"/>
          </a:p>
          <a:p>
            <a:pPr marL="189244" indent="-189244">
              <a:buFont typeface="Arial" pitchFamily="34" charset="0"/>
              <a:buChar char="•"/>
            </a:pPr>
            <a:r>
              <a:rPr lang="en-US" dirty="0" err="1" smtClean="0"/>
              <a:t>Năm</a:t>
            </a:r>
            <a:r>
              <a:rPr lang="en-US" baseline="0" dirty="0" smtClean="0"/>
              <a:t> 2012: </a:t>
            </a:r>
            <a:r>
              <a:rPr lang="en-US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nước</a:t>
            </a:r>
            <a:r>
              <a:rPr lang="en-US" baseline="0" dirty="0" smtClean="0"/>
              <a:t> 65-70 </a:t>
            </a:r>
            <a:r>
              <a:rPr lang="en-US" baseline="0" dirty="0" err="1" smtClean="0"/>
              <a:t>tỷ</a:t>
            </a:r>
            <a:r>
              <a:rPr lang="en-US" baseline="0" dirty="0" smtClean="0"/>
              <a:t>$;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khẩu</a:t>
            </a:r>
            <a:r>
              <a:rPr lang="en-US" baseline="0" dirty="0" smtClean="0"/>
              <a:t>: 40 </a:t>
            </a:r>
            <a:r>
              <a:rPr lang="en-US" baseline="0" dirty="0" err="1" smtClean="0"/>
              <a:t>tỷ</a:t>
            </a:r>
            <a:r>
              <a:rPr lang="en-US" baseline="0" dirty="0" smtClean="0"/>
              <a:t> $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Bộ</a:t>
            </a:r>
            <a:r>
              <a:rPr lang="en-US" baseline="0" dirty="0" smtClean="0"/>
              <a:t>. 100 </a:t>
            </a:r>
            <a:r>
              <a:rPr lang="en-US" baseline="0" dirty="0" err="1" smtClean="0"/>
              <a:t>tỷ</a:t>
            </a:r>
            <a:r>
              <a:rPr lang="en-US" baseline="0" dirty="0" smtClean="0"/>
              <a:t> $ </a:t>
            </a:r>
            <a:r>
              <a:rPr lang="en-US" baseline="0" dirty="0" err="1" smtClean="0"/>
              <a:t>hàng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hóa</a:t>
            </a:r>
            <a:r>
              <a:rPr lang="en-US" baseline="0" dirty="0" smtClean="0"/>
              <a:t> </a:t>
            </a:r>
          </a:p>
          <a:p>
            <a:pPr marL="189244" indent="-189244">
              <a:buFont typeface="Arial" pitchFamily="34" charset="0"/>
              <a:buChar char="•"/>
            </a:pPr>
            <a:r>
              <a:rPr lang="en-US" baseline="0" dirty="0" err="1" smtClean="0"/>
              <a:t>Nội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địa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gạo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tăng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tăng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tăng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thủy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sản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tăng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ngoài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chế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phẩm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mạnh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7E727-76C2-4C52-AB69-18386C94100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400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err="1" smtClean="0">
                <a:solidFill>
                  <a:srgbClr val="FFFF00"/>
                </a:solidFill>
              </a:rPr>
              <a:t>Từ</a:t>
            </a:r>
            <a:r>
              <a:rPr lang="en-US" baseline="0" smtClean="0">
                <a:solidFill>
                  <a:srgbClr val="FFFF00"/>
                </a:solidFill>
              </a:rPr>
              <a:t> </a:t>
            </a:r>
            <a:r>
              <a:rPr lang="en-US" baseline="0" err="1" smtClean="0">
                <a:solidFill>
                  <a:srgbClr val="FFFF00"/>
                </a:solidFill>
              </a:rPr>
              <a:t>năm</a:t>
            </a:r>
            <a:r>
              <a:rPr lang="en-US" baseline="0" smtClean="0">
                <a:solidFill>
                  <a:srgbClr val="FFFF00"/>
                </a:solidFill>
              </a:rPr>
              <a:t> 2000 </a:t>
            </a:r>
            <a:r>
              <a:rPr lang="en-US" baseline="0" err="1" smtClean="0">
                <a:solidFill>
                  <a:srgbClr val="FFFF00"/>
                </a:solidFill>
              </a:rPr>
              <a:t>đến</a:t>
            </a:r>
            <a:r>
              <a:rPr lang="en-US" baseline="0" smtClean="0">
                <a:solidFill>
                  <a:srgbClr val="FFFF00"/>
                </a:solidFill>
              </a:rPr>
              <a:t> nay, 2013 </a:t>
            </a:r>
            <a:r>
              <a:rPr lang="en-US" baseline="0" err="1" smtClean="0">
                <a:solidFill>
                  <a:srgbClr val="FFFF00"/>
                </a:solidFill>
              </a:rPr>
              <a:t>là</a:t>
            </a:r>
            <a:r>
              <a:rPr lang="en-US" baseline="0" smtClean="0">
                <a:solidFill>
                  <a:srgbClr val="FFFF00"/>
                </a:solidFill>
              </a:rPr>
              <a:t> </a:t>
            </a:r>
            <a:r>
              <a:rPr lang="en-US" baseline="0" err="1" smtClean="0">
                <a:solidFill>
                  <a:srgbClr val="FFFF00"/>
                </a:solidFill>
              </a:rPr>
              <a:t>năm</a:t>
            </a:r>
            <a:r>
              <a:rPr lang="en-US" baseline="0" smtClean="0">
                <a:solidFill>
                  <a:srgbClr val="FFFF00"/>
                </a:solidFill>
              </a:rPr>
              <a:t> </a:t>
            </a:r>
            <a:r>
              <a:rPr lang="en-US" baseline="0" err="1" smtClean="0">
                <a:solidFill>
                  <a:srgbClr val="FFFF00"/>
                </a:solidFill>
              </a:rPr>
              <a:t>thứ</a:t>
            </a:r>
            <a:r>
              <a:rPr lang="en-US" baseline="0" smtClean="0">
                <a:solidFill>
                  <a:srgbClr val="FFFF00"/>
                </a:solidFill>
              </a:rPr>
              <a:t> </a:t>
            </a:r>
            <a:r>
              <a:rPr lang="en-US" baseline="0" err="1" smtClean="0">
                <a:solidFill>
                  <a:srgbClr val="FFFF00"/>
                </a:solidFill>
              </a:rPr>
              <a:t>hai</a:t>
            </a:r>
            <a:r>
              <a:rPr lang="en-US" baseline="0" smtClean="0">
                <a:solidFill>
                  <a:srgbClr val="FFFF00"/>
                </a:solidFill>
              </a:rPr>
              <a:t> </a:t>
            </a:r>
            <a:r>
              <a:rPr lang="en-US" baseline="0" err="1" smtClean="0">
                <a:solidFill>
                  <a:srgbClr val="FFFF00"/>
                </a:solidFill>
              </a:rPr>
              <a:t>liên</a:t>
            </a:r>
            <a:r>
              <a:rPr lang="en-US" baseline="0" smtClean="0">
                <a:solidFill>
                  <a:srgbClr val="FFFF00"/>
                </a:solidFill>
              </a:rPr>
              <a:t> </a:t>
            </a:r>
            <a:r>
              <a:rPr lang="en-US" baseline="0" err="1" smtClean="0">
                <a:solidFill>
                  <a:srgbClr val="FFFF00"/>
                </a:solidFill>
              </a:rPr>
              <a:t>tiếp</a:t>
            </a:r>
            <a:r>
              <a:rPr lang="en-US" baseline="0" smtClean="0">
                <a:solidFill>
                  <a:srgbClr val="FFFF00"/>
                </a:solidFill>
              </a:rPr>
              <a:t> </a:t>
            </a:r>
            <a:r>
              <a:rPr lang="en-US" baseline="0" err="1" smtClean="0">
                <a:solidFill>
                  <a:srgbClr val="FFFF00"/>
                </a:solidFill>
              </a:rPr>
              <a:t>Việt</a:t>
            </a:r>
            <a:r>
              <a:rPr lang="en-US" baseline="0" smtClean="0">
                <a:solidFill>
                  <a:srgbClr val="FFFF00"/>
                </a:solidFill>
              </a:rPr>
              <a:t> Nam </a:t>
            </a:r>
            <a:r>
              <a:rPr lang="en-US" baseline="0" err="1" smtClean="0">
                <a:solidFill>
                  <a:srgbClr val="FFFF00"/>
                </a:solidFill>
              </a:rPr>
              <a:t>có</a:t>
            </a:r>
            <a:r>
              <a:rPr lang="en-US" baseline="0" smtClean="0">
                <a:solidFill>
                  <a:srgbClr val="FFFF00"/>
                </a:solidFill>
              </a:rPr>
              <a:t> </a:t>
            </a:r>
            <a:r>
              <a:rPr lang="en-US" baseline="0" err="1" smtClean="0">
                <a:solidFill>
                  <a:srgbClr val="FFFF00"/>
                </a:solidFill>
              </a:rPr>
              <a:t>thặng</a:t>
            </a:r>
            <a:r>
              <a:rPr lang="en-US" baseline="0" smtClean="0">
                <a:solidFill>
                  <a:srgbClr val="FFFF00"/>
                </a:solidFill>
              </a:rPr>
              <a:t> </a:t>
            </a:r>
            <a:r>
              <a:rPr lang="en-US" baseline="0" err="1" smtClean="0">
                <a:solidFill>
                  <a:srgbClr val="FFFF00"/>
                </a:solidFill>
              </a:rPr>
              <a:t>dư</a:t>
            </a:r>
            <a:r>
              <a:rPr lang="en-US" baseline="0" smtClean="0">
                <a:solidFill>
                  <a:srgbClr val="FFFF00"/>
                </a:solidFill>
              </a:rPr>
              <a:t> </a:t>
            </a:r>
            <a:r>
              <a:rPr lang="en-US" baseline="0" err="1" smtClean="0">
                <a:solidFill>
                  <a:srgbClr val="FFFF00"/>
                </a:solidFill>
              </a:rPr>
              <a:t>thương</a:t>
            </a:r>
            <a:r>
              <a:rPr lang="en-US" baseline="0" smtClean="0">
                <a:solidFill>
                  <a:srgbClr val="FFFF00"/>
                </a:solidFill>
              </a:rPr>
              <a:t> </a:t>
            </a:r>
            <a:r>
              <a:rPr lang="en-US" baseline="0" err="1" smtClean="0">
                <a:solidFill>
                  <a:srgbClr val="FFFF00"/>
                </a:solidFill>
              </a:rPr>
              <a:t>mại</a:t>
            </a:r>
            <a:r>
              <a:rPr lang="en-US" baseline="0" smtClean="0">
                <a:solidFill>
                  <a:srgbClr val="FFFF00"/>
                </a:solidFill>
              </a:rPr>
              <a:t>: </a:t>
            </a:r>
            <a:r>
              <a:rPr lang="en-US" baseline="0" err="1" smtClean="0">
                <a:solidFill>
                  <a:srgbClr val="FFFF00"/>
                </a:solidFill>
              </a:rPr>
              <a:t>thặng</a:t>
            </a:r>
            <a:r>
              <a:rPr lang="en-US" baseline="0" smtClean="0">
                <a:solidFill>
                  <a:srgbClr val="FFFF00"/>
                </a:solidFill>
              </a:rPr>
              <a:t> </a:t>
            </a:r>
            <a:r>
              <a:rPr lang="en-US" baseline="0" err="1" smtClean="0">
                <a:solidFill>
                  <a:srgbClr val="FFFF00"/>
                </a:solidFill>
              </a:rPr>
              <a:t>dư</a:t>
            </a:r>
            <a:r>
              <a:rPr lang="en-US" baseline="0" smtClean="0">
                <a:solidFill>
                  <a:srgbClr val="FFFF00"/>
                </a:solidFill>
              </a:rPr>
              <a:t> </a:t>
            </a:r>
            <a:r>
              <a:rPr lang="en-US" baseline="0" err="1" smtClean="0">
                <a:solidFill>
                  <a:srgbClr val="FFFF00"/>
                </a:solidFill>
              </a:rPr>
              <a:t>kim</a:t>
            </a:r>
            <a:r>
              <a:rPr lang="en-US" baseline="0" smtClean="0">
                <a:solidFill>
                  <a:srgbClr val="FFFF00"/>
                </a:solidFill>
              </a:rPr>
              <a:t> </a:t>
            </a:r>
            <a:r>
              <a:rPr lang="en-US" baseline="0" err="1" smtClean="0">
                <a:solidFill>
                  <a:srgbClr val="FFFF00"/>
                </a:solidFill>
              </a:rPr>
              <a:t>ngạch</a:t>
            </a:r>
            <a:r>
              <a:rPr lang="en-US" baseline="0" smtClean="0">
                <a:solidFill>
                  <a:srgbClr val="FFFF00"/>
                </a:solidFill>
              </a:rPr>
              <a:t> </a:t>
            </a:r>
            <a:r>
              <a:rPr lang="en-US" baseline="0" err="1" smtClean="0">
                <a:solidFill>
                  <a:srgbClr val="FFFF00"/>
                </a:solidFill>
              </a:rPr>
              <a:t>xuất</a:t>
            </a:r>
            <a:r>
              <a:rPr lang="en-US" baseline="0" smtClean="0">
                <a:solidFill>
                  <a:srgbClr val="FFFF00"/>
                </a:solidFill>
              </a:rPr>
              <a:t> </a:t>
            </a:r>
            <a:r>
              <a:rPr lang="en-US" baseline="0" err="1" smtClean="0">
                <a:solidFill>
                  <a:srgbClr val="FFFF00"/>
                </a:solidFill>
              </a:rPr>
              <a:t>nhập</a:t>
            </a:r>
            <a:r>
              <a:rPr lang="en-US" baseline="0" smtClean="0">
                <a:solidFill>
                  <a:srgbClr val="FFFF00"/>
                </a:solidFill>
              </a:rPr>
              <a:t> </a:t>
            </a:r>
            <a:r>
              <a:rPr lang="en-US" baseline="0" err="1" smtClean="0">
                <a:solidFill>
                  <a:srgbClr val="FFFF00"/>
                </a:solidFill>
              </a:rPr>
              <a:t>khẩu</a:t>
            </a:r>
            <a:r>
              <a:rPr lang="en-US" baseline="0" smtClean="0">
                <a:solidFill>
                  <a:srgbClr val="FFFF00"/>
                </a:solidFill>
              </a:rPr>
              <a:t> </a:t>
            </a:r>
            <a:r>
              <a:rPr lang="en-US" baseline="0" err="1" smtClean="0">
                <a:solidFill>
                  <a:srgbClr val="FFFF00"/>
                </a:solidFill>
              </a:rPr>
              <a:t>hàng</a:t>
            </a:r>
            <a:r>
              <a:rPr lang="en-US" baseline="0" smtClean="0">
                <a:solidFill>
                  <a:srgbClr val="FFFF00"/>
                </a:solidFill>
              </a:rPr>
              <a:t> </a:t>
            </a:r>
            <a:r>
              <a:rPr lang="en-US" baseline="0" err="1" smtClean="0">
                <a:solidFill>
                  <a:srgbClr val="FFFF00"/>
                </a:solidFill>
              </a:rPr>
              <a:t>hóa</a:t>
            </a:r>
            <a:r>
              <a:rPr lang="en-US" baseline="0" smtClean="0">
                <a:solidFill>
                  <a:srgbClr val="FFFF00"/>
                </a:solidFill>
              </a:rPr>
              <a:t> </a:t>
            </a:r>
            <a:r>
              <a:rPr lang="en-US" baseline="0" err="1" smtClean="0">
                <a:solidFill>
                  <a:srgbClr val="FFFF00"/>
                </a:solidFill>
              </a:rPr>
              <a:t>ước</a:t>
            </a:r>
            <a:r>
              <a:rPr lang="en-US" baseline="0" smtClean="0">
                <a:solidFill>
                  <a:srgbClr val="FFFF00"/>
                </a:solidFill>
              </a:rPr>
              <a:t> </a:t>
            </a:r>
            <a:r>
              <a:rPr lang="en-US" baseline="0" err="1" smtClean="0">
                <a:solidFill>
                  <a:srgbClr val="FFFF00"/>
                </a:solidFill>
              </a:rPr>
              <a:t>tính</a:t>
            </a:r>
            <a:r>
              <a:rPr lang="en-US" baseline="0" smtClean="0">
                <a:solidFill>
                  <a:srgbClr val="FFFF00"/>
                </a:solidFill>
              </a:rPr>
              <a:t> </a:t>
            </a:r>
            <a:r>
              <a:rPr lang="en-US" baseline="0" err="1" smtClean="0">
                <a:solidFill>
                  <a:srgbClr val="FFFF00"/>
                </a:solidFill>
              </a:rPr>
              <a:t>đạt</a:t>
            </a:r>
            <a:r>
              <a:rPr lang="en-US" baseline="0" smtClean="0">
                <a:solidFill>
                  <a:srgbClr val="FFFF00"/>
                </a:solidFill>
              </a:rPr>
              <a:t> 0,9 </a:t>
            </a:r>
            <a:r>
              <a:rPr lang="en-US" baseline="0" err="1" smtClean="0">
                <a:solidFill>
                  <a:srgbClr val="FFFF00"/>
                </a:solidFill>
              </a:rPr>
              <a:t>tỷ</a:t>
            </a:r>
            <a:r>
              <a:rPr lang="en-US" baseline="0" smtClean="0">
                <a:solidFill>
                  <a:srgbClr val="FFFF00"/>
                </a:solidFill>
              </a:rPr>
              <a:t> USD </a:t>
            </a:r>
            <a:r>
              <a:rPr lang="en-US" baseline="0" err="1" smtClean="0">
                <a:solidFill>
                  <a:srgbClr val="FFFF00"/>
                </a:solidFill>
              </a:rPr>
              <a:t>tăng</a:t>
            </a:r>
            <a:r>
              <a:rPr lang="en-US" baseline="0" smtClean="0">
                <a:solidFill>
                  <a:srgbClr val="FFFF00"/>
                </a:solidFill>
              </a:rPr>
              <a:t> 7,9% so </a:t>
            </a:r>
            <a:r>
              <a:rPr lang="en-US" baseline="0" err="1" smtClean="0">
                <a:solidFill>
                  <a:srgbClr val="FFFF00"/>
                </a:solidFill>
              </a:rPr>
              <a:t>với</a:t>
            </a:r>
            <a:r>
              <a:rPr lang="en-US" baseline="0" smtClean="0">
                <a:solidFill>
                  <a:srgbClr val="FFFF00"/>
                </a:solidFill>
              </a:rPr>
              <a:t> </a:t>
            </a:r>
            <a:r>
              <a:rPr lang="en-US" baseline="0" err="1" smtClean="0">
                <a:solidFill>
                  <a:srgbClr val="FFFF00"/>
                </a:solidFill>
              </a:rPr>
              <a:t>năm</a:t>
            </a:r>
            <a:r>
              <a:rPr lang="en-US" baseline="0" smtClean="0">
                <a:solidFill>
                  <a:srgbClr val="FFFF00"/>
                </a:solidFill>
              </a:rPr>
              <a:t> 2012. </a:t>
            </a:r>
            <a:r>
              <a:rPr lang="en-US" baseline="0" err="1" smtClean="0">
                <a:solidFill>
                  <a:srgbClr val="FFFF00"/>
                </a:solidFill>
              </a:rPr>
              <a:t>Trong</a:t>
            </a:r>
            <a:r>
              <a:rPr lang="en-US" baseline="0" smtClean="0">
                <a:solidFill>
                  <a:srgbClr val="FFFF00"/>
                </a:solidFill>
              </a:rPr>
              <a:t> </a:t>
            </a:r>
            <a:r>
              <a:rPr lang="en-US" baseline="0" err="1" smtClean="0">
                <a:solidFill>
                  <a:srgbClr val="FFFF00"/>
                </a:solidFill>
              </a:rPr>
              <a:t>đó</a:t>
            </a:r>
            <a:r>
              <a:rPr lang="en-US" baseline="0" smtClean="0">
                <a:solidFill>
                  <a:srgbClr val="FFFF00"/>
                </a:solidFill>
              </a:rPr>
              <a:t>, </a:t>
            </a:r>
            <a:r>
              <a:rPr lang="en-US" baseline="0" err="1" smtClean="0">
                <a:solidFill>
                  <a:srgbClr val="FFFF00"/>
                </a:solidFill>
              </a:rPr>
              <a:t>kim</a:t>
            </a:r>
            <a:r>
              <a:rPr lang="en-US" baseline="0" smtClean="0">
                <a:solidFill>
                  <a:srgbClr val="FFFF00"/>
                </a:solidFill>
              </a:rPr>
              <a:t> </a:t>
            </a:r>
            <a:r>
              <a:rPr lang="en-US" baseline="0" err="1" smtClean="0">
                <a:solidFill>
                  <a:srgbClr val="FFFF00"/>
                </a:solidFill>
              </a:rPr>
              <a:t>ngạch</a:t>
            </a:r>
            <a:r>
              <a:rPr lang="en-US" baseline="0" smtClean="0">
                <a:solidFill>
                  <a:srgbClr val="FFFF00"/>
                </a:solidFill>
              </a:rPr>
              <a:t> </a:t>
            </a:r>
            <a:r>
              <a:rPr lang="en-US" baseline="0" err="1" smtClean="0">
                <a:solidFill>
                  <a:srgbClr val="FFFF00"/>
                </a:solidFill>
              </a:rPr>
              <a:t>xuất</a:t>
            </a:r>
            <a:r>
              <a:rPr lang="en-US" baseline="0" smtClean="0">
                <a:solidFill>
                  <a:srgbClr val="FFFF00"/>
                </a:solidFill>
              </a:rPr>
              <a:t> </a:t>
            </a:r>
            <a:r>
              <a:rPr lang="en-US" baseline="0" err="1" smtClean="0">
                <a:solidFill>
                  <a:srgbClr val="FFFF00"/>
                </a:solidFill>
              </a:rPr>
              <a:t>khẩu</a:t>
            </a:r>
            <a:r>
              <a:rPr lang="en-US" baseline="0" smtClean="0">
                <a:solidFill>
                  <a:srgbClr val="FFFF00"/>
                </a:solidFill>
              </a:rPr>
              <a:t> </a:t>
            </a:r>
            <a:r>
              <a:rPr lang="en-US" baseline="0" err="1" smtClean="0">
                <a:solidFill>
                  <a:srgbClr val="FFFF00"/>
                </a:solidFill>
              </a:rPr>
              <a:t>ngành</a:t>
            </a:r>
            <a:r>
              <a:rPr lang="en-US" baseline="0" smtClean="0">
                <a:solidFill>
                  <a:srgbClr val="FFFF00"/>
                </a:solidFill>
              </a:rPr>
              <a:t> </a:t>
            </a:r>
            <a:r>
              <a:rPr lang="en-US" baseline="0" err="1" smtClean="0">
                <a:solidFill>
                  <a:srgbClr val="FFFF00"/>
                </a:solidFill>
              </a:rPr>
              <a:t>nông</a:t>
            </a:r>
            <a:r>
              <a:rPr lang="en-US" baseline="0" smtClean="0">
                <a:solidFill>
                  <a:srgbClr val="FFFF00"/>
                </a:solidFill>
              </a:rPr>
              <a:t> </a:t>
            </a:r>
            <a:r>
              <a:rPr lang="en-US" baseline="0" err="1" smtClean="0">
                <a:solidFill>
                  <a:srgbClr val="FFFF00"/>
                </a:solidFill>
              </a:rPr>
              <a:t>lâm</a:t>
            </a:r>
            <a:r>
              <a:rPr lang="en-US" baseline="0" smtClean="0">
                <a:solidFill>
                  <a:srgbClr val="FFFF00"/>
                </a:solidFill>
              </a:rPr>
              <a:t> </a:t>
            </a:r>
            <a:r>
              <a:rPr lang="en-US" baseline="0" err="1" smtClean="0">
                <a:solidFill>
                  <a:srgbClr val="FFFF00"/>
                </a:solidFill>
              </a:rPr>
              <a:t>thủy</a:t>
            </a:r>
            <a:r>
              <a:rPr lang="en-US" baseline="0" smtClean="0">
                <a:solidFill>
                  <a:srgbClr val="FFFF00"/>
                </a:solidFill>
              </a:rPr>
              <a:t> </a:t>
            </a:r>
            <a:r>
              <a:rPr lang="en-US" baseline="0" err="1" smtClean="0">
                <a:solidFill>
                  <a:srgbClr val="FFFF00"/>
                </a:solidFill>
              </a:rPr>
              <a:t>sản</a:t>
            </a:r>
            <a:r>
              <a:rPr lang="en-US" baseline="0" smtClean="0">
                <a:solidFill>
                  <a:srgbClr val="FFFF00"/>
                </a:solidFill>
              </a:rPr>
              <a:t> </a:t>
            </a:r>
            <a:r>
              <a:rPr lang="en-US" baseline="0" err="1" smtClean="0">
                <a:solidFill>
                  <a:srgbClr val="FFFF00"/>
                </a:solidFill>
              </a:rPr>
              <a:t>tiếp</a:t>
            </a:r>
            <a:r>
              <a:rPr lang="en-US" baseline="0" smtClean="0">
                <a:solidFill>
                  <a:srgbClr val="FFFF00"/>
                </a:solidFill>
              </a:rPr>
              <a:t> </a:t>
            </a:r>
            <a:r>
              <a:rPr lang="en-US" baseline="0" err="1" smtClean="0">
                <a:solidFill>
                  <a:srgbClr val="FFFF00"/>
                </a:solidFill>
              </a:rPr>
              <a:t>tục</a:t>
            </a:r>
            <a:r>
              <a:rPr lang="en-US" baseline="0" smtClean="0">
                <a:solidFill>
                  <a:srgbClr val="FFFF00"/>
                </a:solidFill>
              </a:rPr>
              <a:t> </a:t>
            </a:r>
            <a:r>
              <a:rPr lang="en-US" baseline="0" err="1" smtClean="0">
                <a:solidFill>
                  <a:srgbClr val="FFFF00"/>
                </a:solidFill>
              </a:rPr>
              <a:t>thặng</a:t>
            </a:r>
            <a:r>
              <a:rPr lang="en-US" baseline="0" smtClean="0">
                <a:solidFill>
                  <a:srgbClr val="FFFF00"/>
                </a:solidFill>
              </a:rPr>
              <a:t> </a:t>
            </a:r>
            <a:r>
              <a:rPr lang="en-US" baseline="0" err="1" smtClean="0">
                <a:solidFill>
                  <a:srgbClr val="FFFF00"/>
                </a:solidFill>
              </a:rPr>
              <a:t>dư</a:t>
            </a:r>
            <a:r>
              <a:rPr lang="en-US" baseline="0" smtClean="0">
                <a:solidFill>
                  <a:srgbClr val="FFFF00"/>
                </a:solidFill>
              </a:rPr>
              <a:t> song </a:t>
            </a:r>
            <a:r>
              <a:rPr lang="en-US" baseline="0" err="1" smtClean="0">
                <a:solidFill>
                  <a:srgbClr val="FFFF00"/>
                </a:solidFill>
              </a:rPr>
              <a:t>giá</a:t>
            </a:r>
            <a:r>
              <a:rPr lang="en-US" baseline="0" smtClean="0">
                <a:solidFill>
                  <a:srgbClr val="FFFF00"/>
                </a:solidFill>
              </a:rPr>
              <a:t> </a:t>
            </a:r>
            <a:r>
              <a:rPr lang="en-US" baseline="0" err="1" smtClean="0">
                <a:solidFill>
                  <a:srgbClr val="FFFF00"/>
                </a:solidFill>
              </a:rPr>
              <a:t>trị</a:t>
            </a:r>
            <a:r>
              <a:rPr lang="en-US" baseline="0" smtClean="0">
                <a:solidFill>
                  <a:srgbClr val="FFFF00"/>
                </a:solidFill>
              </a:rPr>
              <a:t> </a:t>
            </a:r>
            <a:r>
              <a:rPr lang="en-US" baseline="0" err="1" smtClean="0">
                <a:solidFill>
                  <a:srgbClr val="FFFF00"/>
                </a:solidFill>
              </a:rPr>
              <a:t>thặng</a:t>
            </a:r>
            <a:r>
              <a:rPr lang="en-US" baseline="0" smtClean="0">
                <a:solidFill>
                  <a:srgbClr val="FFFF00"/>
                </a:solidFill>
              </a:rPr>
              <a:t> </a:t>
            </a:r>
            <a:r>
              <a:rPr lang="en-US" baseline="0" err="1" smtClean="0">
                <a:solidFill>
                  <a:srgbClr val="FFFF00"/>
                </a:solidFill>
              </a:rPr>
              <a:t>dư</a:t>
            </a:r>
            <a:r>
              <a:rPr lang="en-US" baseline="0" smtClean="0">
                <a:solidFill>
                  <a:srgbClr val="FFFF00"/>
                </a:solidFill>
              </a:rPr>
              <a:t> </a:t>
            </a:r>
            <a:r>
              <a:rPr lang="en-US" baseline="0" err="1" smtClean="0">
                <a:solidFill>
                  <a:srgbClr val="FFFF00"/>
                </a:solidFill>
              </a:rPr>
              <a:t>ước</a:t>
            </a:r>
            <a:r>
              <a:rPr lang="en-US" baseline="0" smtClean="0">
                <a:solidFill>
                  <a:srgbClr val="FFFF00"/>
                </a:solidFill>
              </a:rPr>
              <a:t> </a:t>
            </a:r>
            <a:r>
              <a:rPr lang="en-US" baseline="0" err="1" smtClean="0">
                <a:solidFill>
                  <a:srgbClr val="FFFF00"/>
                </a:solidFill>
              </a:rPr>
              <a:t>tính</a:t>
            </a:r>
            <a:r>
              <a:rPr lang="en-US" baseline="0" smtClean="0">
                <a:solidFill>
                  <a:srgbClr val="FFFF00"/>
                </a:solidFill>
              </a:rPr>
              <a:t> </a:t>
            </a:r>
            <a:r>
              <a:rPr lang="en-US" baseline="0" err="1" smtClean="0">
                <a:solidFill>
                  <a:srgbClr val="FFFF00"/>
                </a:solidFill>
              </a:rPr>
              <a:t>chỉ</a:t>
            </a:r>
            <a:r>
              <a:rPr lang="en-US" baseline="0" smtClean="0">
                <a:solidFill>
                  <a:srgbClr val="FFFF00"/>
                </a:solidFill>
              </a:rPr>
              <a:t> </a:t>
            </a:r>
            <a:r>
              <a:rPr lang="en-US" baseline="0" err="1" smtClean="0">
                <a:solidFill>
                  <a:srgbClr val="FFFF00"/>
                </a:solidFill>
              </a:rPr>
              <a:t>đạt</a:t>
            </a:r>
            <a:r>
              <a:rPr lang="en-US" baseline="0" smtClean="0">
                <a:solidFill>
                  <a:srgbClr val="FFFF00"/>
                </a:solidFill>
              </a:rPr>
              <a:t> 8,6 </a:t>
            </a:r>
            <a:r>
              <a:rPr lang="en-US" baseline="0" err="1" smtClean="0">
                <a:solidFill>
                  <a:srgbClr val="FFFF00"/>
                </a:solidFill>
              </a:rPr>
              <a:t>tỷ</a:t>
            </a:r>
            <a:r>
              <a:rPr lang="en-US" baseline="0" smtClean="0">
                <a:solidFill>
                  <a:srgbClr val="FFFF00"/>
                </a:solidFill>
              </a:rPr>
              <a:t> USD </a:t>
            </a:r>
            <a:r>
              <a:rPr lang="en-US" baseline="0" err="1" smtClean="0">
                <a:solidFill>
                  <a:srgbClr val="FFFF00"/>
                </a:solidFill>
              </a:rPr>
              <a:t>giảm</a:t>
            </a:r>
            <a:r>
              <a:rPr lang="en-US" baseline="0" smtClean="0">
                <a:solidFill>
                  <a:srgbClr val="FFFF00"/>
                </a:solidFill>
              </a:rPr>
              <a:t> 18,7% so </a:t>
            </a:r>
            <a:r>
              <a:rPr lang="en-US" baseline="0" err="1" smtClean="0">
                <a:solidFill>
                  <a:srgbClr val="FFFF00"/>
                </a:solidFill>
              </a:rPr>
              <a:t>với</a:t>
            </a:r>
            <a:r>
              <a:rPr lang="en-US" baseline="0" smtClean="0">
                <a:solidFill>
                  <a:srgbClr val="FFFF00"/>
                </a:solidFill>
              </a:rPr>
              <a:t> </a:t>
            </a:r>
            <a:r>
              <a:rPr lang="en-US" baseline="0" err="1" smtClean="0">
                <a:solidFill>
                  <a:srgbClr val="FFFF00"/>
                </a:solidFill>
              </a:rPr>
              <a:t>năm</a:t>
            </a:r>
            <a:r>
              <a:rPr lang="en-US" baseline="0" smtClean="0">
                <a:solidFill>
                  <a:srgbClr val="FFFF00"/>
                </a:solidFill>
              </a:rPr>
              <a:t> 2012.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7E727-76C2-4C52-AB69-18386C94100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01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E301-2654-4F54-B3BA-CB7A8173FDEE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4AE6-9F0D-47CA-A63F-86CFABBF8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0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E301-2654-4F54-B3BA-CB7A8173FDEE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4AE6-9F0D-47CA-A63F-86CFABBF8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47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E301-2654-4F54-B3BA-CB7A8173FDEE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4AE6-9F0D-47CA-A63F-86CFABBF8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8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E301-2654-4F54-B3BA-CB7A8173FDEE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4AE6-9F0D-47CA-A63F-86CFABBF8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1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E301-2654-4F54-B3BA-CB7A8173FDEE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4AE6-9F0D-47CA-A63F-86CFABBF8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09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E301-2654-4F54-B3BA-CB7A8173FDEE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4AE6-9F0D-47CA-A63F-86CFABBF8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48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E301-2654-4F54-B3BA-CB7A8173FDEE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4AE6-9F0D-47CA-A63F-86CFABBF8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E301-2654-4F54-B3BA-CB7A8173FDEE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4AE6-9F0D-47CA-A63F-86CFABBF8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6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E301-2654-4F54-B3BA-CB7A8173FDEE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4AE6-9F0D-47CA-A63F-86CFABBF8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1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E301-2654-4F54-B3BA-CB7A8173FDEE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4AE6-9F0D-47CA-A63F-86CFABBF8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7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E301-2654-4F54-B3BA-CB7A8173FDEE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4AE6-9F0D-47CA-A63F-86CFABBF8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11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BE301-2654-4F54-B3BA-CB7A8173FDEE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94AE6-9F0D-47CA-A63F-86CFABBF8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3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utrap.org.v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 txBox="1">
            <a:spLocks noGrp="1" noChangeArrowheads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endParaRPr lang="vi-VN" altLang="vi-VN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524001" y="1460501"/>
            <a:ext cx="2987675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altLang="vi-VN" sz="1200" b="1">
                <a:latin typeface="Times New Roman" panose="02020603050405020304" pitchFamily="18" charset="0"/>
              </a:rPr>
              <a:t>              </a:t>
            </a:r>
            <a:endParaRPr lang="en-US" altLang="vi-VN" sz="2000" b="1"/>
          </a:p>
          <a:p>
            <a:pPr marL="0" indent="0">
              <a:buNone/>
            </a:pPr>
            <a:endParaRPr lang="en-US" altLang="vi-VN" b="1"/>
          </a:p>
        </p:txBody>
      </p:sp>
      <p:pic>
        <p:nvPicPr>
          <p:cNvPr id="5124" name="Picture 5" descr="LOGO MUTRAP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512763"/>
            <a:ext cx="13462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2217738" y="2471738"/>
            <a:ext cx="78486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5B9BD5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vi-V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HỘI THẢO</a:t>
            </a:r>
          </a:p>
          <a:p>
            <a:pPr algn="ctr" eaLnBrk="1" hangingPunct="1">
              <a:spcBef>
                <a:spcPct val="20000"/>
              </a:spcBef>
              <a:buClr>
                <a:srgbClr val="5B9BD5"/>
              </a:buClr>
              <a:buSzPct val="65000"/>
              <a:buFont typeface="Wingdings" panose="05000000000000000000" pitchFamily="2" charset="2"/>
              <a:buNone/>
            </a:pPr>
            <a:endParaRPr lang="en-US" altLang="vi-VN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20000"/>
              </a:spcBef>
              <a:buClr>
                <a:srgbClr val="5B9BD5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vi-V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“TĂNG TRƯỞNG XANH </a:t>
            </a:r>
          </a:p>
          <a:p>
            <a:pPr algn="ctr" eaLnBrk="1" hangingPunct="1">
              <a:spcBef>
                <a:spcPct val="20000"/>
              </a:spcBef>
              <a:buClr>
                <a:srgbClr val="5B9BD5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vi-V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VÀ CƠ HỘI THƯƠNG MẠI CHO VIỆT NAM”</a:t>
            </a:r>
          </a:p>
          <a:p>
            <a:pPr eaLnBrk="1" hangingPunct="1">
              <a:spcBef>
                <a:spcPct val="20000"/>
              </a:spcBef>
              <a:buClr>
                <a:srgbClr val="5B9BD5"/>
              </a:buClr>
              <a:buSzPct val="65000"/>
              <a:buFont typeface="Wingdings" panose="05000000000000000000" pitchFamily="2" charset="2"/>
              <a:buNone/>
            </a:pPr>
            <a:endParaRPr lang="en-US" altLang="vi-VN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5B9BD5"/>
              </a:buClr>
              <a:buSzPct val="65000"/>
              <a:buFont typeface="Wingdings" panose="05000000000000000000" pitchFamily="2" charset="2"/>
              <a:buNone/>
            </a:pPr>
            <a:endParaRPr lang="en-US" altLang="vi-VN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5B9BD5"/>
              </a:buClr>
              <a:buSzPct val="65000"/>
              <a:buFont typeface="Wingdings" panose="05000000000000000000" pitchFamily="2" charset="2"/>
              <a:buNone/>
            </a:pPr>
            <a:endParaRPr lang="en-US" altLang="vi-VN" sz="2400" i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  <a:buClr>
                <a:srgbClr val="5B9BD5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vi-VN" sz="1600" b="1" i="1">
                <a:solidFill>
                  <a:srgbClr val="000000"/>
                </a:solidFill>
                <a:latin typeface="Times New Roman" panose="02020603050405020304" pitchFamily="18" charset="0"/>
              </a:rPr>
              <a:t>Hà Nội, 27/05/2015</a:t>
            </a:r>
          </a:p>
        </p:txBody>
      </p:sp>
      <p:pic>
        <p:nvPicPr>
          <p:cNvPr id="51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600" y="512763"/>
            <a:ext cx="13208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11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1" y="914400"/>
            <a:ext cx="11375572" cy="776288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Tăng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cường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sư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̉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dụng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hóa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học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thuốc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BVTV,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thuốc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́ 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743" y="1864860"/>
            <a:ext cx="5442857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Lạm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hóa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bù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mất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đi do thâm canh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Lạm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thuốc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 cao hơn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mức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để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phòng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sâu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bệnh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Gần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đây, tăng nhanh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thuốc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kháng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sinh cho tôm: từ 5kg lên 10-15kg//1000m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23944291"/>
              </p:ext>
            </p:extLst>
          </p:nvPr>
        </p:nvGraphicFramePr>
        <p:xfrm>
          <a:off x="6041572" y="1262742"/>
          <a:ext cx="5290458" cy="2716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86975492"/>
              </p:ext>
            </p:extLst>
          </p:nvPr>
        </p:nvGraphicFramePr>
        <p:xfrm>
          <a:off x="6128657" y="4147457"/>
          <a:ext cx="4463143" cy="2446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849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87" y="136525"/>
            <a:ext cx="10515600" cy="1325563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Hậu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quả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87" y="1603603"/>
            <a:ext cx="6509656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thoái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triệu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thoái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9,3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triệu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hóa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thuốc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BVTV,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bón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1%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diện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2/3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lượng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thấp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9570500"/>
              </p:ext>
            </p:extLst>
          </p:nvPr>
        </p:nvGraphicFramePr>
        <p:xfrm>
          <a:off x="7283586" y="563728"/>
          <a:ext cx="4324386" cy="2579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76623455"/>
              </p:ext>
            </p:extLst>
          </p:nvPr>
        </p:nvGraphicFramePr>
        <p:xfrm>
          <a:off x="7097486" y="3866469"/>
          <a:ext cx="3755570" cy="2490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67601" y="6302829"/>
            <a:ext cx="4956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Nguồn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Chỉ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đánh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Đại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Yale,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Ky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(2015)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5643" y="3030327"/>
            <a:ext cx="4956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Nguồn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Chỉ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đánh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Đại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Yale,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Ky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(2015)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5528" y="3574681"/>
            <a:ext cx="3509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đổi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mức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2000 - 2012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10399" y="279276"/>
            <a:ext cx="5381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Lượng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cần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thiết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sạch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nhiễm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(m3/ha/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21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Hậu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quả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29" y="1578429"/>
            <a:ext cx="6237513" cy="459853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Thủy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ngọt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gần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bờ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kiệt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nhà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kính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VN có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mức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phát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thải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/1 ha cao trên thế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giới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Sức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khỏe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Dasgupta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(2007)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 ở ĐBSCL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thấy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51% bị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thuốc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BVTV 	</a:t>
            </a: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829327"/>
              </p:ext>
            </p:extLst>
          </p:nvPr>
        </p:nvGraphicFramePr>
        <p:xfrm>
          <a:off x="7130141" y="552733"/>
          <a:ext cx="4223659" cy="251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38745252"/>
              </p:ext>
            </p:extLst>
          </p:nvPr>
        </p:nvGraphicFramePr>
        <p:xfrm>
          <a:off x="7084410" y="3727677"/>
          <a:ext cx="4455387" cy="258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99515" y="3379827"/>
            <a:ext cx="5174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Lượng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CO2 (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đổi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100ha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nghìn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tấn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86922" y="6259286"/>
            <a:ext cx="19897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Nguồn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FAOSTAT (2015)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7973" y="2928258"/>
            <a:ext cx="4956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Nguồn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Chỉ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đánh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Đại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Yale,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Ky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(2015)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32915" y="224952"/>
            <a:ext cx="2924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Lượng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cá bị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thác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quá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mức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(%)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9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169" y="-25677"/>
            <a:ext cx="10515600" cy="1177813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cấp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thiết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138" y="1149999"/>
            <a:ext cx="3810000" cy="4606032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Đặc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quả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tài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thấp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hóa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phát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thải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GHG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ô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nhiễm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không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đảm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bảo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vệ sinh an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toàn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thực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phẩm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giảm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khả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năng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tranh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60532" y="1149999"/>
            <a:ext cx="3034944" cy="4606032"/>
          </a:xfrm>
          <a:prstGeom prst="rect">
            <a:avLst/>
          </a:prstGeom>
          <a:solidFill>
            <a:srgbClr val="FFCC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VSATTP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XH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ASEAN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TPP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8135815" y="1152136"/>
            <a:ext cx="3686057" cy="46038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KHCN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KT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NN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LĐ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BĐKH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54515" y="2887673"/>
            <a:ext cx="9060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971" y="5932714"/>
            <a:ext cx="3429000" cy="50074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054515" y="6072554"/>
            <a:ext cx="2873823" cy="3399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61125" y="5932714"/>
            <a:ext cx="3429000" cy="5007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189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21456" y="2596017"/>
            <a:ext cx="10515600" cy="132556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Chiến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lược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chính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sách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tại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Việt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264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1980-1990: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bền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họach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quốc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bền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hướng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chiến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lược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phát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triển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bền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Việt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Agenda  21) 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đổi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hậu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(CTMTQG về BĐKH,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Chiến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lược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ứng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phó BDKH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quốc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nay: Tăng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trưởng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Chiến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lược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CTHĐ tăng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trưởng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xanh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Việt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giá trị cao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bền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và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(Quy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hoạch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phát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triển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NN 2020,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Quyết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899 về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tái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cơ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nông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hướng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chiến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lược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14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UNEP (2011): Xanh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hóa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nền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nông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là tăng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cường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ứng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nông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 nghệ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thời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(i)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đảm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bảo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và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phát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suất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và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quả và cung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ứng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phẩm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và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dịch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vụ môi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bền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(ii)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giảm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ứng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tràn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 bên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ngoài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(iii) xây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tài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sinh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ứng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(UNEP):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Cải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lượng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quả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Giảm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thuốc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BVTV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bón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29534" y="4692823"/>
            <a:ext cx="5087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Việt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khái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niệm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cụ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849815" y="4829908"/>
            <a:ext cx="715108" cy="6564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92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2012,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Việt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33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luật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và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văn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bản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chính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sách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liên quan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bảo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vệ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tài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môi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trong nông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sz="31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hướng</a:t>
            </a:r>
            <a:endParaRPr lang="en-US" sz="3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kết</a:t>
            </a:r>
            <a:r>
              <a:rPr lang="en-US" sz="3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 </a:t>
            </a:r>
            <a:r>
              <a:rPr lang="en-US" sz="31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3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về </a:t>
            </a:r>
            <a:r>
              <a:rPr lang="en-US" sz="31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chiến</a:t>
            </a:r>
            <a:r>
              <a:rPr lang="en-US" sz="3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lược</a:t>
            </a:r>
            <a:r>
              <a:rPr lang="en-US" sz="3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phát</a:t>
            </a:r>
            <a:r>
              <a:rPr lang="en-US" sz="3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triển</a:t>
            </a:r>
            <a:r>
              <a:rPr lang="en-US" sz="3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nông </a:t>
            </a:r>
            <a:r>
              <a:rPr lang="en-US" sz="31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sz="3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xanh</a:t>
            </a:r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</a:t>
            </a:r>
            <a:r>
              <a:rPr lang="en-US" sz="3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r>
              <a:rPr lang="en-US" sz="3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1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1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3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1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đảm</a:t>
            </a:r>
            <a:r>
              <a:rPr lang="en-US" sz="3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bảo</a:t>
            </a:r>
            <a:r>
              <a:rPr lang="en-US" sz="3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3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1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hoạch</a:t>
            </a:r>
            <a:r>
              <a:rPr lang="en-US" sz="3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sz="3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sz="3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nhiệm</a:t>
            </a:r>
            <a:r>
              <a:rPr lang="en-US" sz="3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vụ </a:t>
            </a:r>
            <a:r>
              <a:rPr lang="en-US" sz="31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3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địa</a:t>
            </a:r>
            <a:r>
              <a:rPr lang="en-US" sz="3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ngành</a:t>
            </a:r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</a:t>
            </a:r>
          </a:p>
          <a:p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Cải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thiện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chuẩn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giấy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chứng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nhận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1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1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1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31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1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31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chi </a:t>
            </a:r>
            <a:r>
              <a:rPr lang="en-US" sz="31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1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1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dịch</a:t>
            </a:r>
            <a:r>
              <a:rPr lang="en-US" sz="31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vụ </a:t>
            </a:r>
            <a:r>
              <a:rPr lang="en-US" sz="31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1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endParaRPr lang="en-US" sz="31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cứu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KHCN</a:t>
            </a:r>
          </a:p>
          <a:p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Hê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thống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02815" cy="1325563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Chính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sách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997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20825"/>
            <a:ext cx="1095521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Cấp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vốn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cấp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nghê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Đầu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tư công cho cơ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sở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hạ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tầng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phục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vụ nông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xanh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Ưu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đại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lãi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suất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ngân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hàng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đầu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 nông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xanh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dịch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vụ môi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đơn vị nhà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hoạch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khoanh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Quy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quyền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sử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và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tài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nguyên</a:t>
            </a: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chí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tài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hóa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giấy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Thuê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́, phí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về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Đánh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tác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môi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Vận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Nâng cao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nhận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ruyền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truyền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truyền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thanh, xây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dựng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cơ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sở dữ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liệu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697308" cy="934286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Chính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sách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779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261" y="2487002"/>
            <a:ext cx="10515600" cy="1325563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trạng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ứng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Việt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867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024392"/>
            <a:ext cx="9742715" cy="2387600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ở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Việt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b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Tổng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chính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sách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trạng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1972" y="4570867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Đặng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vấn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chính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sách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Viện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Chính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sách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chiến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lược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PTNNT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Hà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háng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5/2015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627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403" y="246662"/>
            <a:ext cx="10515600" cy="108884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NNX1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Cải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tiến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về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thân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thiện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môi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92978"/>
              </p:ext>
            </p:extLst>
          </p:nvPr>
        </p:nvGraphicFramePr>
        <p:xfrm>
          <a:off x="855784" y="1503119"/>
          <a:ext cx="10527324" cy="4931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4540"/>
                <a:gridCol w="2708031"/>
                <a:gridCol w="1992922"/>
                <a:gridCol w="26318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Loại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hình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Nội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chính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Kết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quả</a:t>
                      </a:r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Điểm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yếu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Quản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dịch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bệnh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tổng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hợp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(IPM) trên cây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trồng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Nâng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cao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hiểu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biết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và 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kỹ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thuật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của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ND về môi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trường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thăm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đồng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ruộng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thiên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địch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92%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̣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ĐBSCL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biết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vê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̀ IPM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Các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thực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hành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thường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có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thức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cụ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̉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̀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được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trì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73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Giảm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đầu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vào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sản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xuất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lúa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giảm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3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phải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5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giảm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Hê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̣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thống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tập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lúa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(SRI),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Tưới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ướt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kết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hợp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Giảm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thuốc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BVTV,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bón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nước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tưới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giống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thất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thoát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hoạch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Có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khoảng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triệu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áp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dụng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SRI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được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nhân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rộng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rãi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thiếu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đánh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 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học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về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lợi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ích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kinh tế và môi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trường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trên quy mô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lớn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Biogas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dựng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các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hầm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biogas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̉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chuyển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hóa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vật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thành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́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đốt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8.7%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̣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̉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dụng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biogas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phí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đắt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áp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dụng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đại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trà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Khác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(VAC,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ruộng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lúa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bờ 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hoa,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đệm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sinh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học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Thực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hành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nghiệp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hướng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thiện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trường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 mô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nhỏ, thí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điểm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Thiếu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đánh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 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học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về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lợi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ích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kinh tế và môi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trường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trên quy mô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lớn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778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3145044"/>
              </p:ext>
            </p:extLst>
          </p:nvPr>
        </p:nvGraphicFramePr>
        <p:xfrm>
          <a:off x="849923" y="1344978"/>
          <a:ext cx="10310448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7612"/>
                <a:gridCol w="2577612"/>
                <a:gridCol w="2577612"/>
                <a:gridCol w="25776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Loại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hình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cụ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̉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Nội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chính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Kết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quả</a:t>
                      </a:r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Điểm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yếu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Thực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hành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nghiệp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tốt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VietGAP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hành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chuẩn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vê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̀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vùng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sản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xuất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đất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đại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nước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tưới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đầu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vào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trồng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trọt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thủy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sản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(QĐ 99/2008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của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Bô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̣ NN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2015, 987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vị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trồng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trọt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14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14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thủy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sản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được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cấp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chuẩn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VietGAP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có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mạng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lưới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giám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sát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việc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thực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hiện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các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chuẩn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tại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cấp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̣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thường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xuyên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xuất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được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xuất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́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Các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chứng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chỉ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sản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xuất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bền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vững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cà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phê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hữu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UTX, 4C, …)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Các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chuẩn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quốc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́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vê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̀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thực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hành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nghiệp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thiện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trường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phúc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lợi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động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2012,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25% cà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phê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sản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xuất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được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cấp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giấy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chứng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nhận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có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mạng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lưới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giám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sát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việc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thực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hiện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các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chuẩn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tại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cấp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̣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thường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xuyên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xuất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được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xuất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́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Chứng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chỉ ASC cá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basa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Giảm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thiểu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tác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động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đến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môi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trường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an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toàn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sinh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học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phúc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lợi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xã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hội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đánh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giá đa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dạng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sinh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học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2014,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43 cơ 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sở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sản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xuất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được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cấp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chứng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chỉ ASC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phí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49923" y="224448"/>
            <a:ext cx="10515600" cy="1325563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NNX 2: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chuẩn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nguyện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944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7293" y="1260408"/>
            <a:ext cx="4005507" cy="3650008"/>
            <a:chOff x="5726299" y="755663"/>
            <a:chExt cx="5508387" cy="4484077"/>
          </a:xfrm>
        </p:grpSpPr>
        <p:sp>
          <p:nvSpPr>
            <p:cNvPr id="4" name="Rounded Rectangle 3"/>
            <p:cNvSpPr/>
            <p:nvPr/>
          </p:nvSpPr>
          <p:spPr>
            <a:xfrm>
              <a:off x="5732165" y="1466832"/>
              <a:ext cx="1143000" cy="509953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>
                  <a:solidFill>
                    <a:schemeClr val="tx1"/>
                  </a:solidFill>
                </a:rPr>
                <a:t>CĐ1</a:t>
              </a:r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7039290" y="1466191"/>
              <a:ext cx="1143000" cy="509953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>
                  <a:solidFill>
                    <a:schemeClr val="tx1"/>
                  </a:solidFill>
                </a:rPr>
                <a:t>CĐ2</a:t>
              </a:r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726304" y="2175435"/>
              <a:ext cx="1143000" cy="509953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>
                  <a:solidFill>
                    <a:schemeClr val="tx1"/>
                  </a:solidFill>
                </a:rPr>
                <a:t>CĐ5</a:t>
              </a:r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749747" y="4097107"/>
              <a:ext cx="1143000" cy="509953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>
                  <a:solidFill>
                    <a:schemeClr val="tx1"/>
                  </a:solidFill>
                </a:rPr>
                <a:t>CĐ8</a:t>
              </a:r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732166" y="3311291"/>
              <a:ext cx="1143000" cy="509953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>
                  <a:solidFill>
                    <a:schemeClr val="tx1"/>
                  </a:solidFill>
                </a:rPr>
                <a:t>CĐ7</a:t>
              </a:r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726299" y="2733928"/>
              <a:ext cx="1143000" cy="509953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>
                  <a:solidFill>
                    <a:schemeClr val="tx1"/>
                  </a:solidFill>
                </a:rPr>
                <a:t>CĐ6</a:t>
              </a:r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9442522" y="1467474"/>
              <a:ext cx="1143000" cy="509953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>
                  <a:solidFill>
                    <a:schemeClr val="tx1"/>
                  </a:solidFill>
                </a:rPr>
                <a:t>CĐ4</a:t>
              </a:r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240906" y="1467474"/>
              <a:ext cx="1143000" cy="509953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>
                  <a:solidFill>
                    <a:schemeClr val="tx1"/>
                  </a:solidFill>
                </a:rPr>
                <a:t>CĐ3</a:t>
              </a:r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124279" y="4079516"/>
              <a:ext cx="1143000" cy="509953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>
                  <a:solidFill>
                    <a:schemeClr val="tx1"/>
                  </a:solidFill>
                </a:rPr>
                <a:t>CĐ9</a:t>
              </a:r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071528" y="2189451"/>
              <a:ext cx="1143000" cy="509953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>
                  <a:solidFill>
                    <a:schemeClr val="tx1"/>
                  </a:solidFill>
                </a:rPr>
                <a:t>CĐ12</a:t>
              </a:r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103765" y="3293706"/>
              <a:ext cx="1143000" cy="509953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>
                  <a:solidFill>
                    <a:schemeClr val="tx1"/>
                  </a:solidFill>
                </a:rPr>
                <a:t>CĐ10</a:t>
              </a:r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103765" y="2742726"/>
              <a:ext cx="1143000" cy="509953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>
                  <a:solidFill>
                    <a:schemeClr val="tx1"/>
                  </a:solidFill>
                </a:rPr>
                <a:t>CĐ11</a:t>
              </a:r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279006" y="2189450"/>
              <a:ext cx="1143000" cy="509953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>
                  <a:solidFill>
                    <a:schemeClr val="tx1"/>
                  </a:solidFill>
                </a:rPr>
                <a:t>CĐ13</a:t>
              </a:r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9486484" y="2175434"/>
              <a:ext cx="1143000" cy="509953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>
                  <a:solidFill>
                    <a:schemeClr val="tx1"/>
                  </a:solidFill>
                </a:rPr>
                <a:t>CĐ16</a:t>
              </a:r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5726299" y="1976144"/>
              <a:ext cx="5099542" cy="212023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 err="1" smtClean="0"/>
                <a:t>Kênh</a:t>
              </a:r>
              <a:r>
                <a:rPr lang="en-AU" sz="1400" dirty="0" smtClean="0"/>
                <a:t> </a:t>
              </a:r>
              <a:r>
                <a:rPr lang="en-AU" sz="1400" dirty="0" err="1" smtClean="0"/>
                <a:t>giao</a:t>
              </a:r>
              <a:r>
                <a:rPr lang="en-AU" sz="1400" dirty="0" smtClean="0"/>
                <a:t> </a:t>
              </a:r>
              <a:r>
                <a:rPr lang="en-AU" sz="1400" dirty="0" err="1" smtClean="0"/>
                <a:t>thông</a:t>
              </a:r>
              <a:endParaRPr lang="en-AU" sz="1400" dirty="0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5776124" y="3835579"/>
              <a:ext cx="5099542" cy="212023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 err="1" smtClean="0"/>
                <a:t>Kênh</a:t>
              </a:r>
              <a:r>
                <a:rPr lang="en-AU" sz="1400" dirty="0" smtClean="0"/>
                <a:t> </a:t>
              </a:r>
              <a:r>
                <a:rPr lang="en-AU" sz="1400" dirty="0" err="1" smtClean="0"/>
                <a:t>giao</a:t>
              </a:r>
              <a:r>
                <a:rPr lang="en-AU" sz="1400" dirty="0" smtClean="0"/>
                <a:t> </a:t>
              </a:r>
              <a:r>
                <a:rPr lang="en-AU" sz="1400" dirty="0" err="1" smtClean="0"/>
                <a:t>thông</a:t>
              </a:r>
              <a:endParaRPr lang="en-AU" sz="1400" dirty="0"/>
            </a:p>
          </p:txBody>
        </p:sp>
        <p:sp>
          <p:nvSpPr>
            <p:cNvPr id="21" name="Up-Down Arrow 20"/>
            <p:cNvSpPr/>
            <p:nvPr/>
          </p:nvSpPr>
          <p:spPr>
            <a:xfrm>
              <a:off x="6839992" y="1434271"/>
              <a:ext cx="211018" cy="3222614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AU" sz="1400" dirty="0" err="1" smtClean="0"/>
                <a:t>Kênh</a:t>
              </a:r>
              <a:r>
                <a:rPr lang="en-AU" sz="1400" dirty="0" smtClean="0"/>
                <a:t> </a:t>
              </a:r>
              <a:r>
                <a:rPr lang="en-AU" sz="1400" dirty="0" err="1" smtClean="0"/>
                <a:t>giao</a:t>
              </a:r>
              <a:r>
                <a:rPr lang="en-AU" sz="1400" dirty="0" smtClean="0"/>
                <a:t> </a:t>
              </a:r>
              <a:r>
                <a:rPr lang="en-AU" sz="1400" dirty="0" err="1" smtClean="0"/>
                <a:t>thông</a:t>
              </a:r>
              <a:endParaRPr lang="en-AU" sz="14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299520" y="2779865"/>
              <a:ext cx="2329964" cy="105571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 err="1" smtClean="0"/>
                <a:t>Bảo</a:t>
              </a:r>
              <a:r>
                <a:rPr lang="en-AU" dirty="0" smtClean="0"/>
                <a:t> </a:t>
              </a:r>
              <a:r>
                <a:rPr lang="en-AU" dirty="0" err="1" smtClean="0"/>
                <a:t>quản</a:t>
              </a:r>
              <a:r>
                <a:rPr lang="en-AU" dirty="0" smtClean="0"/>
                <a:t>, </a:t>
              </a:r>
              <a:r>
                <a:rPr lang="en-AU" dirty="0" err="1" smtClean="0"/>
                <a:t>chê</a:t>
              </a:r>
              <a:r>
                <a:rPr lang="en-AU" dirty="0" smtClean="0"/>
                <a:t>́ </a:t>
              </a:r>
              <a:r>
                <a:rPr lang="en-AU" dirty="0" err="1" smtClean="0"/>
                <a:t>biến</a:t>
              </a:r>
              <a:endParaRPr lang="en-AU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320033" y="4077323"/>
              <a:ext cx="1143000" cy="509953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>
                  <a:solidFill>
                    <a:schemeClr val="tx1"/>
                  </a:solidFill>
                </a:rPr>
                <a:t>CĐ14</a:t>
              </a:r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9515788" y="4053871"/>
              <a:ext cx="1113696" cy="515089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>
                  <a:solidFill>
                    <a:schemeClr val="tx1"/>
                  </a:solidFill>
                </a:rPr>
                <a:t>CĐ15</a:t>
              </a:r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25" name="Up-Down Arrow 24"/>
            <p:cNvSpPr/>
            <p:nvPr/>
          </p:nvSpPr>
          <p:spPr>
            <a:xfrm>
              <a:off x="10581121" y="755663"/>
              <a:ext cx="653565" cy="4484077"/>
            </a:xfrm>
            <a:prstGeom prst="up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AU" dirty="0" err="1" smtClean="0"/>
                <a:t>Đường</a:t>
              </a:r>
              <a:r>
                <a:rPr lang="en-AU" dirty="0" smtClean="0"/>
                <a:t> </a:t>
              </a:r>
              <a:r>
                <a:rPr lang="en-AU" dirty="0" err="1" smtClean="0"/>
                <a:t>giao</a:t>
              </a:r>
              <a:r>
                <a:rPr lang="en-AU" dirty="0" smtClean="0"/>
                <a:t> </a:t>
              </a:r>
              <a:r>
                <a:rPr lang="en-AU" dirty="0" err="1" smtClean="0"/>
                <a:t>thông</a:t>
              </a:r>
              <a:endParaRPr lang="en-AU" dirty="0"/>
            </a:p>
          </p:txBody>
        </p:sp>
      </p:grp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537293" y="0"/>
            <a:ext cx="11654707" cy="1325563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NNX3: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kết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thiện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  <a:endParaRPr lang="en-AU" dirty="0"/>
          </a:p>
        </p:txBody>
      </p:sp>
      <p:pic>
        <p:nvPicPr>
          <p:cNvPr id="32" name="Picture 31" descr="DSC0009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783" y="5033349"/>
            <a:ext cx="1371600" cy="10272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3" name="Picture 2" descr="E:\0_NGANH GAO\PICTURE\2011-Tina Syn\DSC_00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6204" y="5033349"/>
            <a:ext cx="1453203" cy="1027265"/>
          </a:xfrm>
          <a:prstGeom prst="rect">
            <a:avLst/>
          </a:prstGeom>
          <a:noFill/>
        </p:spPr>
      </p:pic>
      <p:pic>
        <p:nvPicPr>
          <p:cNvPr id="34" name="Picture 2" descr="E:\0_NGANH GAO\PICTURE\Hinh NM Vinh Binh\DC boc vo V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359" y="5042555"/>
            <a:ext cx="1525503" cy="1018059"/>
          </a:xfrm>
          <a:prstGeom prst="rect">
            <a:avLst/>
          </a:prstGeom>
          <a:noFill/>
        </p:spPr>
      </p:pic>
      <p:pic>
        <p:nvPicPr>
          <p:cNvPr id="1026" name="Picture 2" descr="http://www.agpps.com.vn/angiang/upload/canh_dong_mau_lon/nam_2013/20130123_Hieu_qua_san_xuat_CDM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83" y="5033349"/>
            <a:ext cx="1349071" cy="104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265" y="1415916"/>
            <a:ext cx="4313208" cy="301061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8594726" y="1384993"/>
            <a:ext cx="111440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Inflow channel</a:t>
            </a:r>
            <a:endParaRPr lang="en-A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512240" y="2190550"/>
            <a:ext cx="132645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Discharge channel</a:t>
            </a:r>
            <a:endParaRPr lang="en-A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497009" y="2792022"/>
            <a:ext cx="140076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 road</a:t>
            </a:r>
            <a:endParaRPr lang="en-A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536863" y="3532000"/>
            <a:ext cx="87395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Plot border</a:t>
            </a:r>
            <a:endParaRPr lang="en-A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372320" y="3304831"/>
            <a:ext cx="1358153" cy="1121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515" y="4646918"/>
            <a:ext cx="1927191" cy="143673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658" y="4639367"/>
            <a:ext cx="1698155" cy="1397826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7701691" y="1915475"/>
            <a:ext cx="2552383" cy="3621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Rectangle 44"/>
          <p:cNvSpPr/>
          <p:nvPr/>
        </p:nvSpPr>
        <p:spPr>
          <a:xfrm>
            <a:off x="7701692" y="2429044"/>
            <a:ext cx="2552382" cy="4536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Rectangle 45"/>
          <p:cNvSpPr/>
          <p:nvPr/>
        </p:nvSpPr>
        <p:spPr>
          <a:xfrm>
            <a:off x="7701691" y="3019561"/>
            <a:ext cx="2537868" cy="4754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Rectangle 46"/>
          <p:cNvSpPr/>
          <p:nvPr/>
        </p:nvSpPr>
        <p:spPr>
          <a:xfrm>
            <a:off x="7699536" y="3649705"/>
            <a:ext cx="2537868" cy="4754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48" name="Straight Connector 47"/>
          <p:cNvCxnSpPr/>
          <p:nvPr/>
        </p:nvCxnSpPr>
        <p:spPr>
          <a:xfrm>
            <a:off x="7699536" y="2277622"/>
            <a:ext cx="238552" cy="91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627166" y="2308968"/>
            <a:ext cx="26269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641480" y="2895843"/>
            <a:ext cx="26269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655994" y="3521265"/>
            <a:ext cx="26269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664428" y="4139627"/>
            <a:ext cx="26269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677968" y="2388798"/>
            <a:ext cx="26269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655994" y="2992141"/>
            <a:ext cx="26269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655994" y="3635191"/>
            <a:ext cx="26269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10268388" y="1845184"/>
            <a:ext cx="14514" cy="231123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7663048" y="1845184"/>
            <a:ext cx="14514" cy="231123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10334858" y="1850145"/>
            <a:ext cx="14514" cy="2311238"/>
          </a:xfrm>
          <a:prstGeom prst="line">
            <a:avLst/>
          </a:prstGeom>
          <a:ln w="825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7627166" y="4185450"/>
            <a:ext cx="2745154" cy="270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60" name="Straight Arrow Connector 59"/>
          <p:cNvCxnSpPr>
            <a:endCxn id="39" idx="1"/>
          </p:cNvCxnSpPr>
          <p:nvPr/>
        </p:nvCxnSpPr>
        <p:spPr>
          <a:xfrm>
            <a:off x="10372320" y="2921225"/>
            <a:ext cx="124689" cy="9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7529925" y="2468220"/>
            <a:ext cx="0" cy="29999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7539587" y="3069021"/>
            <a:ext cx="0" cy="29999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7771818" y="3733491"/>
            <a:ext cx="398501" cy="392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7764380" y="3073967"/>
            <a:ext cx="398501" cy="392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7764380" y="2506921"/>
            <a:ext cx="398501" cy="392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7737094" y="1999694"/>
            <a:ext cx="398501" cy="392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648737" y="1826022"/>
            <a:ext cx="26269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8337225" y="1918355"/>
            <a:ext cx="0" cy="16408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8823453" y="1922746"/>
            <a:ext cx="0" cy="16408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9273397" y="1922746"/>
            <a:ext cx="0" cy="16408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9727810" y="1908231"/>
            <a:ext cx="0" cy="16408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8334129" y="2477673"/>
            <a:ext cx="0" cy="16408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8820357" y="2482064"/>
            <a:ext cx="0" cy="16408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9270301" y="2482064"/>
            <a:ext cx="0" cy="16408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9724714" y="2467549"/>
            <a:ext cx="0" cy="16408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8331033" y="3013494"/>
            <a:ext cx="0" cy="16408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8817261" y="3017885"/>
            <a:ext cx="0" cy="16408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9267205" y="3017885"/>
            <a:ext cx="0" cy="16408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9721618" y="3003370"/>
            <a:ext cx="0" cy="16408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8331033" y="3671057"/>
            <a:ext cx="0" cy="16408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8817261" y="3675448"/>
            <a:ext cx="0" cy="16408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9267205" y="3675448"/>
            <a:ext cx="0" cy="16408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9721618" y="3660933"/>
            <a:ext cx="0" cy="16408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8345547" y="2113538"/>
            <a:ext cx="0" cy="16408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8831775" y="2117929"/>
            <a:ext cx="0" cy="16408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9281719" y="2117929"/>
            <a:ext cx="0" cy="16408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9736132" y="2103414"/>
            <a:ext cx="0" cy="16408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8336261" y="2712854"/>
            <a:ext cx="0" cy="16408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8822489" y="2717245"/>
            <a:ext cx="0" cy="16408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9272433" y="2717245"/>
            <a:ext cx="0" cy="16408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9726846" y="2702730"/>
            <a:ext cx="0" cy="16408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8321747" y="3300440"/>
            <a:ext cx="0" cy="16408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8807975" y="3304831"/>
            <a:ext cx="0" cy="16408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9257919" y="3304831"/>
            <a:ext cx="0" cy="16408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9712332" y="3290316"/>
            <a:ext cx="0" cy="16408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8321747" y="3956638"/>
            <a:ext cx="0" cy="16408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8807975" y="3961029"/>
            <a:ext cx="0" cy="16408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9257919" y="3961029"/>
            <a:ext cx="0" cy="16408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9712332" y="3946514"/>
            <a:ext cx="0" cy="16408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10391122" y="1826022"/>
            <a:ext cx="113146" cy="1341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1" name="Rectangle 100"/>
          <p:cNvSpPr/>
          <p:nvPr/>
        </p:nvSpPr>
        <p:spPr>
          <a:xfrm>
            <a:off x="8594726" y="1610896"/>
            <a:ext cx="805137" cy="171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9108510" y="1593793"/>
            <a:ext cx="0" cy="217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9980434" y="3575542"/>
            <a:ext cx="5709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9962302" y="2943218"/>
            <a:ext cx="5709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9944818" y="2308968"/>
            <a:ext cx="5709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10621289" y="3416387"/>
            <a:ext cx="87395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Plot border</a:t>
            </a:r>
            <a:endParaRPr lang="en-A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Content Placeholder 2"/>
          <p:cNvSpPr>
            <a:spLocks noGrp="1"/>
          </p:cNvSpPr>
          <p:nvPr>
            <p:ph sz="half" idx="1"/>
          </p:nvPr>
        </p:nvSpPr>
        <p:spPr>
          <a:xfrm>
            <a:off x="4699914" y="1755889"/>
            <a:ext cx="2791741" cy="2679293"/>
          </a:xfrm>
        </p:spPr>
        <p:txBody>
          <a:bodyPr>
            <a:normAutofit/>
          </a:bodyPr>
          <a:lstStyle/>
          <a:p>
            <a:r>
              <a:rPr lang="en-A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Cải</a:t>
            </a:r>
            <a:r>
              <a:rPr lang="en-A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thiện</a:t>
            </a:r>
            <a:r>
              <a:rPr lang="en-A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hê</a:t>
            </a:r>
            <a:r>
              <a:rPr lang="en-A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A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thống</a:t>
            </a:r>
            <a:r>
              <a:rPr lang="en-A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thủy</a:t>
            </a:r>
            <a:r>
              <a:rPr lang="en-A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lợi</a:t>
            </a:r>
            <a:r>
              <a:rPr lang="en-A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A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Áp</a:t>
            </a:r>
            <a:r>
              <a:rPr lang="en-A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A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cùng</a:t>
            </a:r>
            <a:r>
              <a:rPr lang="en-A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A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A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A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xuất</a:t>
            </a:r>
            <a:r>
              <a:rPr lang="en-A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giảm</a:t>
            </a:r>
            <a:r>
              <a:rPr lang="en-A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đầu</a:t>
            </a:r>
            <a:r>
              <a:rPr lang="en-A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endParaRPr lang="en-A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Áp</a:t>
            </a:r>
            <a:r>
              <a:rPr lang="en-A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A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lịch</a:t>
            </a:r>
            <a:r>
              <a:rPr lang="en-A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thủy</a:t>
            </a:r>
            <a:r>
              <a:rPr lang="en-A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lợi</a:t>
            </a:r>
            <a:r>
              <a:rPr lang="en-A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37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5673724" y="1247979"/>
            <a:ext cx="6298521" cy="5034657"/>
            <a:chOff x="5703023" y="1235513"/>
            <a:chExt cx="6298521" cy="5034657"/>
          </a:xfrm>
        </p:grpSpPr>
        <p:sp>
          <p:nvSpPr>
            <p:cNvPr id="88" name="Rectangle 87"/>
            <p:cNvSpPr/>
            <p:nvPr/>
          </p:nvSpPr>
          <p:spPr>
            <a:xfrm>
              <a:off x="5703023" y="1235513"/>
              <a:ext cx="6256748" cy="503465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788425" y="1235514"/>
              <a:ext cx="6213119" cy="4826055"/>
              <a:chOff x="5788425" y="1235514"/>
              <a:chExt cx="6213119" cy="4826055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5788425" y="1690688"/>
                <a:ext cx="2177150" cy="4370881"/>
                <a:chOff x="6857370" y="1690688"/>
                <a:chExt cx="2177150" cy="4370881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7645014" y="1690688"/>
                  <a:ext cx="1305319" cy="1262916"/>
                  <a:chOff x="7202823" y="1820247"/>
                  <a:chExt cx="1124999" cy="1262916"/>
                </a:xfrm>
              </p:grpSpPr>
              <p:sp>
                <p:nvSpPr>
                  <p:cNvPr id="5" name="Decagon 4"/>
                  <p:cNvSpPr/>
                  <p:nvPr/>
                </p:nvSpPr>
                <p:spPr>
                  <a:xfrm>
                    <a:off x="7202823" y="2120528"/>
                    <a:ext cx="375139" cy="388204"/>
                  </a:xfrm>
                  <a:prstGeom prst="decagon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AU" dirty="0" smtClean="0"/>
                      <a:t>F</a:t>
                    </a:r>
                    <a:endParaRPr lang="en-AU" dirty="0"/>
                  </a:p>
                </p:txBody>
              </p:sp>
              <p:sp>
                <p:nvSpPr>
                  <p:cNvPr id="6" name="Decagon 5"/>
                  <p:cNvSpPr/>
                  <p:nvPr/>
                </p:nvSpPr>
                <p:spPr>
                  <a:xfrm>
                    <a:off x="7590689" y="2231228"/>
                    <a:ext cx="375139" cy="388204"/>
                  </a:xfrm>
                  <a:prstGeom prst="decagon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AU" dirty="0" smtClean="0"/>
                      <a:t>F</a:t>
                    </a:r>
                    <a:endParaRPr lang="en-AU" dirty="0"/>
                  </a:p>
                </p:txBody>
              </p:sp>
              <p:sp>
                <p:nvSpPr>
                  <p:cNvPr id="7" name="Decagon 6"/>
                  <p:cNvSpPr/>
                  <p:nvPr/>
                </p:nvSpPr>
                <p:spPr>
                  <a:xfrm>
                    <a:off x="7281453" y="2560811"/>
                    <a:ext cx="375139" cy="388204"/>
                  </a:xfrm>
                  <a:prstGeom prst="decagon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AU" dirty="0" smtClean="0"/>
                      <a:t>F</a:t>
                    </a:r>
                    <a:endParaRPr lang="en-AU" dirty="0"/>
                  </a:p>
                </p:txBody>
              </p:sp>
              <p:sp>
                <p:nvSpPr>
                  <p:cNvPr id="8" name="Decagon 7"/>
                  <p:cNvSpPr/>
                  <p:nvPr/>
                </p:nvSpPr>
                <p:spPr>
                  <a:xfrm>
                    <a:off x="7664458" y="2694959"/>
                    <a:ext cx="375139" cy="388204"/>
                  </a:xfrm>
                  <a:prstGeom prst="decagon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AU" dirty="0" smtClean="0"/>
                      <a:t>F</a:t>
                    </a:r>
                    <a:endParaRPr lang="en-AU" dirty="0"/>
                  </a:p>
                </p:txBody>
              </p:sp>
              <p:sp>
                <p:nvSpPr>
                  <p:cNvPr id="9" name="Decagon 8"/>
                  <p:cNvSpPr/>
                  <p:nvPr/>
                </p:nvSpPr>
                <p:spPr>
                  <a:xfrm>
                    <a:off x="7952683" y="2336734"/>
                    <a:ext cx="375139" cy="388204"/>
                  </a:xfrm>
                  <a:prstGeom prst="decagon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AU" dirty="0" smtClean="0"/>
                      <a:t>F</a:t>
                    </a:r>
                    <a:endParaRPr lang="en-AU" dirty="0"/>
                  </a:p>
                </p:txBody>
              </p:sp>
              <p:sp>
                <p:nvSpPr>
                  <p:cNvPr id="10" name="Decagon 9"/>
                  <p:cNvSpPr/>
                  <p:nvPr/>
                </p:nvSpPr>
                <p:spPr>
                  <a:xfrm>
                    <a:off x="7896491" y="1884724"/>
                    <a:ext cx="375139" cy="388204"/>
                  </a:xfrm>
                  <a:prstGeom prst="decagon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AU" dirty="0" smtClean="0"/>
                      <a:t>F</a:t>
                    </a:r>
                    <a:endParaRPr lang="en-AU" dirty="0"/>
                  </a:p>
                </p:txBody>
              </p:sp>
              <p:sp>
                <p:nvSpPr>
                  <p:cNvPr id="11" name="Decagon 10"/>
                  <p:cNvSpPr/>
                  <p:nvPr/>
                </p:nvSpPr>
                <p:spPr>
                  <a:xfrm>
                    <a:off x="7505196" y="1820247"/>
                    <a:ext cx="375139" cy="388204"/>
                  </a:xfrm>
                  <a:prstGeom prst="decagon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AU" dirty="0" smtClean="0"/>
                      <a:t>F</a:t>
                    </a:r>
                    <a:endParaRPr lang="en-AU" dirty="0"/>
                  </a:p>
                </p:txBody>
              </p:sp>
            </p:grpSp>
            <p:grpSp>
              <p:nvGrpSpPr>
                <p:cNvPr id="12" name="Group 11"/>
                <p:cNvGrpSpPr/>
                <p:nvPr/>
              </p:nvGrpSpPr>
              <p:grpSpPr>
                <a:xfrm>
                  <a:off x="7612169" y="3303872"/>
                  <a:ext cx="1305319" cy="1262916"/>
                  <a:chOff x="7202823" y="1820247"/>
                  <a:chExt cx="1124999" cy="1262916"/>
                </a:xfrm>
              </p:grpSpPr>
              <p:sp>
                <p:nvSpPr>
                  <p:cNvPr id="13" name="Decagon 12"/>
                  <p:cNvSpPr/>
                  <p:nvPr/>
                </p:nvSpPr>
                <p:spPr>
                  <a:xfrm>
                    <a:off x="7202823" y="2120528"/>
                    <a:ext cx="375139" cy="388204"/>
                  </a:xfrm>
                  <a:prstGeom prst="decagon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AU" dirty="0" smtClean="0"/>
                      <a:t>F</a:t>
                    </a:r>
                    <a:endParaRPr lang="en-AU" dirty="0"/>
                  </a:p>
                </p:txBody>
              </p:sp>
              <p:sp>
                <p:nvSpPr>
                  <p:cNvPr id="14" name="Decagon 13"/>
                  <p:cNvSpPr/>
                  <p:nvPr/>
                </p:nvSpPr>
                <p:spPr>
                  <a:xfrm>
                    <a:off x="7590689" y="2231228"/>
                    <a:ext cx="375139" cy="388204"/>
                  </a:xfrm>
                  <a:prstGeom prst="decagon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AU" dirty="0" smtClean="0"/>
                      <a:t>F</a:t>
                    </a:r>
                    <a:endParaRPr lang="en-AU" dirty="0"/>
                  </a:p>
                </p:txBody>
              </p:sp>
              <p:sp>
                <p:nvSpPr>
                  <p:cNvPr id="15" name="Decagon 14"/>
                  <p:cNvSpPr/>
                  <p:nvPr/>
                </p:nvSpPr>
                <p:spPr>
                  <a:xfrm>
                    <a:off x="7281453" y="2560811"/>
                    <a:ext cx="375139" cy="388204"/>
                  </a:xfrm>
                  <a:prstGeom prst="decagon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AU" dirty="0" smtClean="0"/>
                      <a:t>F</a:t>
                    </a:r>
                    <a:endParaRPr lang="en-AU" dirty="0"/>
                  </a:p>
                </p:txBody>
              </p:sp>
              <p:sp>
                <p:nvSpPr>
                  <p:cNvPr id="16" name="Decagon 15"/>
                  <p:cNvSpPr/>
                  <p:nvPr/>
                </p:nvSpPr>
                <p:spPr>
                  <a:xfrm>
                    <a:off x="7664458" y="2694959"/>
                    <a:ext cx="375139" cy="388204"/>
                  </a:xfrm>
                  <a:prstGeom prst="decagon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AU" dirty="0" smtClean="0"/>
                      <a:t>F</a:t>
                    </a:r>
                    <a:endParaRPr lang="en-AU" dirty="0"/>
                  </a:p>
                </p:txBody>
              </p:sp>
              <p:sp>
                <p:nvSpPr>
                  <p:cNvPr id="17" name="Decagon 16"/>
                  <p:cNvSpPr/>
                  <p:nvPr/>
                </p:nvSpPr>
                <p:spPr>
                  <a:xfrm>
                    <a:off x="7952683" y="2336734"/>
                    <a:ext cx="375139" cy="388204"/>
                  </a:xfrm>
                  <a:prstGeom prst="decagon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AU" dirty="0" smtClean="0"/>
                      <a:t>F</a:t>
                    </a:r>
                    <a:endParaRPr lang="en-AU" dirty="0"/>
                  </a:p>
                </p:txBody>
              </p:sp>
              <p:sp>
                <p:nvSpPr>
                  <p:cNvPr id="18" name="Decagon 17"/>
                  <p:cNvSpPr/>
                  <p:nvPr/>
                </p:nvSpPr>
                <p:spPr>
                  <a:xfrm>
                    <a:off x="7896491" y="1884724"/>
                    <a:ext cx="375139" cy="388204"/>
                  </a:xfrm>
                  <a:prstGeom prst="decagon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AU" dirty="0" smtClean="0"/>
                      <a:t>F</a:t>
                    </a:r>
                    <a:endParaRPr lang="en-AU" dirty="0"/>
                  </a:p>
                </p:txBody>
              </p:sp>
              <p:sp>
                <p:nvSpPr>
                  <p:cNvPr id="19" name="Decagon 18"/>
                  <p:cNvSpPr/>
                  <p:nvPr/>
                </p:nvSpPr>
                <p:spPr>
                  <a:xfrm>
                    <a:off x="7505196" y="1820247"/>
                    <a:ext cx="375139" cy="388204"/>
                  </a:xfrm>
                  <a:prstGeom prst="decagon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AU" dirty="0" smtClean="0"/>
                      <a:t>F</a:t>
                    </a:r>
                    <a:endParaRPr lang="en-AU" dirty="0"/>
                  </a:p>
                </p:txBody>
              </p: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7729201" y="4798653"/>
                  <a:ext cx="1305319" cy="1262916"/>
                  <a:chOff x="7202823" y="1820247"/>
                  <a:chExt cx="1124999" cy="1262916"/>
                </a:xfrm>
              </p:grpSpPr>
              <p:sp>
                <p:nvSpPr>
                  <p:cNvPr id="21" name="Decagon 20"/>
                  <p:cNvSpPr/>
                  <p:nvPr/>
                </p:nvSpPr>
                <p:spPr>
                  <a:xfrm>
                    <a:off x="7202823" y="2120528"/>
                    <a:ext cx="375139" cy="388204"/>
                  </a:xfrm>
                  <a:prstGeom prst="decagon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AU" dirty="0" smtClean="0"/>
                      <a:t>F</a:t>
                    </a:r>
                    <a:endParaRPr lang="en-AU" dirty="0"/>
                  </a:p>
                </p:txBody>
              </p:sp>
              <p:sp>
                <p:nvSpPr>
                  <p:cNvPr id="22" name="Decagon 21"/>
                  <p:cNvSpPr/>
                  <p:nvPr/>
                </p:nvSpPr>
                <p:spPr>
                  <a:xfrm>
                    <a:off x="7590689" y="2231228"/>
                    <a:ext cx="375139" cy="388204"/>
                  </a:xfrm>
                  <a:prstGeom prst="decagon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AU" dirty="0" smtClean="0"/>
                      <a:t>F</a:t>
                    </a:r>
                    <a:endParaRPr lang="en-AU" dirty="0"/>
                  </a:p>
                </p:txBody>
              </p:sp>
              <p:sp>
                <p:nvSpPr>
                  <p:cNvPr id="23" name="Decagon 22"/>
                  <p:cNvSpPr/>
                  <p:nvPr/>
                </p:nvSpPr>
                <p:spPr>
                  <a:xfrm>
                    <a:off x="7281453" y="2560811"/>
                    <a:ext cx="375139" cy="388204"/>
                  </a:xfrm>
                  <a:prstGeom prst="decagon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AU" dirty="0" smtClean="0"/>
                      <a:t>F</a:t>
                    </a:r>
                    <a:endParaRPr lang="en-AU" dirty="0"/>
                  </a:p>
                </p:txBody>
              </p:sp>
              <p:sp>
                <p:nvSpPr>
                  <p:cNvPr id="24" name="Decagon 23"/>
                  <p:cNvSpPr/>
                  <p:nvPr/>
                </p:nvSpPr>
                <p:spPr>
                  <a:xfrm>
                    <a:off x="7664458" y="2694959"/>
                    <a:ext cx="375139" cy="388204"/>
                  </a:xfrm>
                  <a:prstGeom prst="decagon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AU" dirty="0" smtClean="0"/>
                      <a:t>F</a:t>
                    </a:r>
                    <a:endParaRPr lang="en-AU" dirty="0"/>
                  </a:p>
                </p:txBody>
              </p:sp>
              <p:sp>
                <p:nvSpPr>
                  <p:cNvPr id="25" name="Decagon 24"/>
                  <p:cNvSpPr/>
                  <p:nvPr/>
                </p:nvSpPr>
                <p:spPr>
                  <a:xfrm>
                    <a:off x="7952683" y="2336734"/>
                    <a:ext cx="375139" cy="388204"/>
                  </a:xfrm>
                  <a:prstGeom prst="decagon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AU" dirty="0" smtClean="0"/>
                      <a:t>F</a:t>
                    </a:r>
                    <a:endParaRPr lang="en-AU" dirty="0"/>
                  </a:p>
                </p:txBody>
              </p:sp>
              <p:sp>
                <p:nvSpPr>
                  <p:cNvPr id="26" name="Decagon 25"/>
                  <p:cNvSpPr/>
                  <p:nvPr/>
                </p:nvSpPr>
                <p:spPr>
                  <a:xfrm>
                    <a:off x="7896491" y="1884724"/>
                    <a:ext cx="375139" cy="388204"/>
                  </a:xfrm>
                  <a:prstGeom prst="decagon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AU" dirty="0" smtClean="0"/>
                      <a:t>F</a:t>
                    </a:r>
                    <a:endParaRPr lang="en-AU" dirty="0"/>
                  </a:p>
                </p:txBody>
              </p:sp>
              <p:sp>
                <p:nvSpPr>
                  <p:cNvPr id="27" name="Decagon 26"/>
                  <p:cNvSpPr/>
                  <p:nvPr/>
                </p:nvSpPr>
                <p:spPr>
                  <a:xfrm>
                    <a:off x="7505196" y="1820247"/>
                    <a:ext cx="375139" cy="388204"/>
                  </a:xfrm>
                  <a:prstGeom prst="decagon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AU" dirty="0" smtClean="0"/>
                      <a:t>F</a:t>
                    </a:r>
                    <a:endParaRPr lang="en-AU" dirty="0"/>
                  </a:p>
                </p:txBody>
              </p:sp>
            </p:grpSp>
            <p:sp>
              <p:nvSpPr>
                <p:cNvPr id="28" name="TextBox 27"/>
                <p:cNvSpPr txBox="1"/>
                <p:nvPr/>
              </p:nvSpPr>
              <p:spPr>
                <a:xfrm>
                  <a:off x="6857370" y="1951208"/>
                  <a:ext cx="792555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1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Nhóm</a:t>
                  </a:r>
                  <a:r>
                    <a:rPr lang="en-AU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AU" sz="1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nông</a:t>
                  </a:r>
                  <a:r>
                    <a:rPr lang="en-AU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AU" sz="1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dân</a:t>
                  </a:r>
                  <a:endParaRPr lang="en-AU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9551611" y="3032338"/>
                <a:ext cx="1295400" cy="1845049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dirty="0" err="1" smtClean="0">
                    <a:ln w="0"/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AU" dirty="0" smtClean="0">
                    <a:ln w="0"/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ty</a:t>
                </a:r>
                <a:endParaRPr lang="en-AU" dirty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5" name="Straight Connector 34"/>
              <p:cNvCxnSpPr>
                <a:stCxn id="31" idx="2"/>
              </p:cNvCxnSpPr>
              <p:nvPr/>
            </p:nvCxnSpPr>
            <p:spPr>
              <a:xfrm>
                <a:off x="10199311" y="4877387"/>
                <a:ext cx="0" cy="54060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8122466" y="5397270"/>
                <a:ext cx="31021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A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Giống</a:t>
                </a:r>
                <a:r>
                  <a:rPr lang="en-A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A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A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A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bón</a:t>
                </a:r>
                <a:r>
                  <a:rPr lang="en-A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A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thuốc</a:t>
                </a:r>
                <a:r>
                  <a:rPr lang="en-A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BVTV</a:t>
                </a:r>
                <a:endParaRPr lang="en-A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1" name="Straight Arrow Connector 40"/>
              <p:cNvCxnSpPr>
                <a:stCxn id="31" idx="1"/>
              </p:cNvCxnSpPr>
              <p:nvPr/>
            </p:nvCxnSpPr>
            <p:spPr>
              <a:xfrm flipH="1" flipV="1">
                <a:off x="8155518" y="3954862"/>
                <a:ext cx="1396093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8296550" y="3512443"/>
                <a:ext cx="13131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Dịch</a:t>
                </a:r>
                <a:r>
                  <a:rPr lang="en-A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vụ KN</a:t>
                </a:r>
                <a:endParaRPr lang="en-A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6" name="Straight Arrow Connector 45"/>
              <p:cNvCxnSpPr>
                <a:endCxn id="31" idx="0"/>
              </p:cNvCxnSpPr>
              <p:nvPr/>
            </p:nvCxnSpPr>
            <p:spPr>
              <a:xfrm>
                <a:off x="10199311" y="2207175"/>
                <a:ext cx="0" cy="82516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10861488" y="4729602"/>
                <a:ext cx="11400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Xuất</a:t>
                </a:r>
                <a:r>
                  <a:rPr lang="en-A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A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khẩu</a:t>
                </a:r>
                <a:endParaRPr lang="en-A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9" name="Straight Connector 48"/>
              <p:cNvCxnSpPr>
                <a:stCxn id="31" idx="3"/>
              </p:cNvCxnSpPr>
              <p:nvPr/>
            </p:nvCxnSpPr>
            <p:spPr>
              <a:xfrm flipV="1">
                <a:off x="10847011" y="3954862"/>
                <a:ext cx="506789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11353800" y="3303872"/>
                <a:ext cx="0" cy="1494781"/>
              </a:xfrm>
              <a:prstGeom prst="line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/>
              <p:nvPr/>
            </p:nvSpPr>
            <p:spPr>
              <a:xfrm>
                <a:off x="10979404" y="2619756"/>
                <a:ext cx="7984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A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A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nước</a:t>
                </a:r>
                <a:endParaRPr lang="en-A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8380232" y="1900505"/>
                <a:ext cx="5437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Lúa</a:t>
                </a:r>
                <a:endParaRPr lang="en-A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676498" y="2004883"/>
                <a:ext cx="147287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Cánh</a:t>
                </a:r>
                <a:r>
                  <a:rPr lang="en-A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A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đồng</a:t>
                </a:r>
                <a:r>
                  <a:rPr lang="en-A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A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mẫu</a:t>
                </a:r>
                <a:r>
                  <a:rPr lang="en-A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A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lớn</a:t>
                </a:r>
                <a:endParaRPr lang="en-AU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731760" y="1235514"/>
                <a:ext cx="31665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AU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Hợp</a:t>
                </a:r>
                <a:r>
                  <a:rPr lang="en-A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AU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đồng</a:t>
                </a:r>
                <a:r>
                  <a:rPr lang="en-A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AU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nông</a:t>
                </a:r>
                <a:r>
                  <a:rPr lang="en-A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AU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sản</a:t>
                </a:r>
                <a:endParaRPr lang="en-A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7" name="Rectangle 86"/>
          <p:cNvSpPr/>
          <p:nvPr/>
        </p:nvSpPr>
        <p:spPr>
          <a:xfrm>
            <a:off x="453455" y="1247978"/>
            <a:ext cx="5115313" cy="50346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410" y="168291"/>
            <a:ext cx="10515600" cy="946833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NNX3: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kết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thiện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  <a:endParaRPr lang="en-A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8255609" y="5403736"/>
            <a:ext cx="19471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703023" y="1709699"/>
            <a:ext cx="2412484" cy="439851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44" name="Straight Connector 43"/>
          <p:cNvCxnSpPr/>
          <p:nvPr/>
        </p:nvCxnSpPr>
        <p:spPr>
          <a:xfrm>
            <a:off x="8356463" y="2207175"/>
            <a:ext cx="184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18565" y="2379173"/>
            <a:ext cx="840295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A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ty</a:t>
            </a:r>
            <a:endParaRPr lang="en-A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18565" y="4808089"/>
            <a:ext cx="840295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A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ty</a:t>
            </a:r>
            <a:endParaRPr lang="en-A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5934" y="3540437"/>
            <a:ext cx="692818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A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Đại</a:t>
            </a:r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  <a:endParaRPr lang="en-A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Straight Arrow Connector 42"/>
          <p:cNvCxnSpPr>
            <a:stCxn id="34" idx="2"/>
            <a:endCxn id="59" idx="0"/>
          </p:cNvCxnSpPr>
          <p:nvPr/>
        </p:nvCxnSpPr>
        <p:spPr>
          <a:xfrm>
            <a:off x="1038713" y="2717727"/>
            <a:ext cx="13630" cy="822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58" idx="0"/>
            <a:endCxn id="59" idx="2"/>
          </p:cNvCxnSpPr>
          <p:nvPr/>
        </p:nvCxnSpPr>
        <p:spPr>
          <a:xfrm flipV="1">
            <a:off x="1038713" y="3878991"/>
            <a:ext cx="13630" cy="929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9" idx="3"/>
          </p:cNvCxnSpPr>
          <p:nvPr/>
        </p:nvCxnSpPr>
        <p:spPr>
          <a:xfrm>
            <a:off x="1398752" y="3709714"/>
            <a:ext cx="603410" cy="15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Decagon 68"/>
          <p:cNvSpPr/>
          <p:nvPr/>
        </p:nvSpPr>
        <p:spPr>
          <a:xfrm>
            <a:off x="1842609" y="3261626"/>
            <a:ext cx="375139" cy="388204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dirty="0" smtClean="0"/>
              <a:t>ND</a:t>
            </a:r>
            <a:endParaRPr lang="en-AU" dirty="0"/>
          </a:p>
        </p:txBody>
      </p:sp>
      <p:sp>
        <p:nvSpPr>
          <p:cNvPr id="70" name="Decagon 69"/>
          <p:cNvSpPr/>
          <p:nvPr/>
        </p:nvSpPr>
        <p:spPr>
          <a:xfrm>
            <a:off x="2294778" y="3105593"/>
            <a:ext cx="375139" cy="388204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dirty="0" smtClean="0"/>
              <a:t>ND</a:t>
            </a:r>
            <a:endParaRPr lang="en-AU" dirty="0"/>
          </a:p>
        </p:txBody>
      </p:sp>
      <p:sp>
        <p:nvSpPr>
          <p:cNvPr id="71" name="Decagon 70"/>
          <p:cNvSpPr/>
          <p:nvPr/>
        </p:nvSpPr>
        <p:spPr>
          <a:xfrm>
            <a:off x="1799110" y="4027542"/>
            <a:ext cx="375139" cy="388204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dirty="0" smtClean="0"/>
              <a:t>ND</a:t>
            </a:r>
            <a:endParaRPr lang="en-AU" dirty="0"/>
          </a:p>
        </p:txBody>
      </p:sp>
      <p:sp>
        <p:nvSpPr>
          <p:cNvPr id="72" name="Decagon 71"/>
          <p:cNvSpPr/>
          <p:nvPr/>
        </p:nvSpPr>
        <p:spPr>
          <a:xfrm>
            <a:off x="2215305" y="3692076"/>
            <a:ext cx="375139" cy="388204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dirty="0" smtClean="0"/>
              <a:t>ND</a:t>
            </a:r>
            <a:endParaRPr lang="en-AU" dirty="0"/>
          </a:p>
        </p:txBody>
      </p:sp>
      <p:sp>
        <p:nvSpPr>
          <p:cNvPr id="75" name="Decagon 74"/>
          <p:cNvSpPr/>
          <p:nvPr/>
        </p:nvSpPr>
        <p:spPr>
          <a:xfrm>
            <a:off x="1944315" y="2684566"/>
            <a:ext cx="375139" cy="388204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dirty="0" smtClean="0"/>
              <a:t>ND</a:t>
            </a:r>
            <a:endParaRPr lang="en-AU" dirty="0"/>
          </a:p>
        </p:txBody>
      </p:sp>
      <p:sp>
        <p:nvSpPr>
          <p:cNvPr id="76" name="TextBox 75"/>
          <p:cNvSpPr txBox="1"/>
          <p:nvPr/>
        </p:nvSpPr>
        <p:spPr>
          <a:xfrm>
            <a:off x="2946912" y="3532940"/>
            <a:ext cx="931665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A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gom</a:t>
            </a:r>
            <a:endParaRPr lang="en-A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2592228" y="3702217"/>
            <a:ext cx="4086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76" idx="3"/>
          </p:cNvCxnSpPr>
          <p:nvPr/>
        </p:nvCxnSpPr>
        <p:spPr>
          <a:xfrm flipV="1">
            <a:off x="3878577" y="3687697"/>
            <a:ext cx="309928" cy="14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228544" y="4394588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Xuất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khẩu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4768877" y="2991389"/>
            <a:ext cx="0" cy="1494781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069702" y="2460209"/>
            <a:ext cx="126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188505" y="3547827"/>
            <a:ext cx="84029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A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ty</a:t>
            </a:r>
            <a:endParaRPr lang="en-A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324708" y="1399610"/>
            <a:ext cx="363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Chuỗi</a:t>
            </a:r>
            <a:r>
              <a:rPr lang="en-A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A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trị </a:t>
            </a:r>
            <a:r>
              <a:rPr lang="en-A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A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thường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782778" y="3547431"/>
            <a:ext cx="792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A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770713" y="4988237"/>
            <a:ext cx="792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A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637928" y="3610896"/>
            <a:ext cx="1472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Cánh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mẫu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lớn</a:t>
            </a:r>
            <a:endParaRPr lang="en-AU" dirty="0"/>
          </a:p>
        </p:txBody>
      </p:sp>
      <p:sp>
        <p:nvSpPr>
          <p:cNvPr id="90" name="Rectangle 89"/>
          <p:cNvSpPr/>
          <p:nvPr/>
        </p:nvSpPr>
        <p:spPr>
          <a:xfrm>
            <a:off x="6670365" y="5061878"/>
            <a:ext cx="1472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Cánh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mẫu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lớn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107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phối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cà phê: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lập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2013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Bộ NNPTNT theo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Quyết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1729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viên, trong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có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trồng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trọt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 công ty trong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và hai công ty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ngoài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phối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họp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lần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/năm để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xác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lập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tiêu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ngành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cà phê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cần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phối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cột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trụ: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lượng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năng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suất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môi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dân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phối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số mô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đa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hóa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cây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trồng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giảm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đầu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tưới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nhỏ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giọt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Kết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quả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rất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NNX4: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Đối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tác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411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830" y="2487002"/>
            <a:ext cx="10515600" cy="1325563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Kết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luận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xuất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217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Đánh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chiến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lược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chính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sách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ứng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6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Chiến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lược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Việt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có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hướng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phát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triển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nông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xanh, nhưng chưa có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khái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niệm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rõ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ràng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về nông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xanh và lộ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để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6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Chính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sách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hướng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’: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tác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trọng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quá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hoạch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quyết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phát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ngành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̣’: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thuẫn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giữa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chính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sách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bảo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phát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triển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xuất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Cấp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vốn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’: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hưởng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thuận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lợi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‘Quy chế’: quy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về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quyền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sở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hữu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sử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tài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chưa rõ</a:t>
            </a:r>
          </a:p>
          <a:p>
            <a:pPr lvl="1" algn="just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Vận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’: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thiếu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chứng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tác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826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Đánh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về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ứng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nông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xanh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mô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cải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nông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thường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ở quy mô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khó mở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và nhân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rộng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Muốn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mô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cải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nông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phải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đảm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bảo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 tiêu chí: (i)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giảm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rủi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 về môi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(ii) nâng cao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quả kinh tế, (iii)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tác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phải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dựa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phương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pháp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Thông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thường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gắn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phát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triển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nông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thân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môi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nông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chuỗi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giá trị,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đối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tác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công tư là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hướng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tiềm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năng   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237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xuất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730" y="1454517"/>
            <a:ext cx="10814539" cy="4351338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tầm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nhìn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mặt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hàng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xuất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chỉ tiêu về nông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xanh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dựa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thuận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tác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nhân ở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cấp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trung ương,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tỉnh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phẩm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cần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trung: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phẩm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trị cao, có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lớn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và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Việt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có thế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trước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mắt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lúa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cà phê,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thủy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lâm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>
              <a:lnSpc>
                <a:spcPct val="17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hệ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thống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chính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sách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nông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xanh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sự phân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rõ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ràng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giữa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trung ương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địa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phương,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giữa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ngành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>
              <a:lnSpc>
                <a:spcPct val="170000"/>
              </a:lnSpc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820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xuất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0519"/>
            <a:ext cx="10515600" cy="4351338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hoạch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khu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xuất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nông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xanh cho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mặt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hàng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7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Hỗ trợ KHCN (công nghệ xanh)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ưu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đãi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chính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sách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dựa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mặt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hàng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nông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xanh và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xuất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Có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chiến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lược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nguồn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khác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địa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phương để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bù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đắp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giảm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sút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thời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đầu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chuyển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nông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xanh</a:t>
            </a:r>
          </a:p>
          <a:p>
            <a:pPr algn="just">
              <a:lnSpc>
                <a:spcPct val="17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Phát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triển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chuỗi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trị nông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xanh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lượng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bền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vững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dựa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nông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tác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công tư)</a:t>
            </a:r>
          </a:p>
          <a:p>
            <a:pPr algn="just">
              <a:lnSpc>
                <a:spcPct val="17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cấp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kiến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tác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6326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Nội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phát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triển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Việt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môi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Chiến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lược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chính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sách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Việt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ứng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Việt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rào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cản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Kết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luận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xuất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chính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sách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351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954339" y="798513"/>
            <a:ext cx="6516687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vi-V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XIN CẢM ƠN</a:t>
            </a: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1906588" y="1752601"/>
            <a:ext cx="86106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lnSpc>
                <a:spcPct val="150000"/>
              </a:lnSpc>
              <a:defRPr/>
            </a:pP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Ban </a:t>
            </a:r>
            <a:r>
              <a:rPr lang="en-GB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EU-MUTRAP </a:t>
            </a:r>
          </a:p>
          <a:p>
            <a:pPr marL="1828800" indent="-1828800">
              <a:lnSpc>
                <a:spcPct val="150000"/>
              </a:lnSpc>
              <a:defRPr/>
            </a:pP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1203, </a:t>
            </a:r>
            <a:r>
              <a:rPr lang="en-GB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12, </a:t>
            </a:r>
            <a:r>
              <a:rPr lang="en-GB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Tòa</a:t>
            </a: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1828800" indent="-1828800">
              <a:lnSpc>
                <a:spcPct val="150000"/>
              </a:lnSpc>
              <a:defRPr/>
            </a:pP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49 Hai </a:t>
            </a:r>
            <a:r>
              <a:rPr lang="en-GB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endParaRPr lang="en-GB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Tel:  (84 - 4) 3937 8472</a:t>
            </a:r>
          </a:p>
          <a:p>
            <a:pPr>
              <a:lnSpc>
                <a:spcPct val="150000"/>
              </a:lnSpc>
              <a:defRPr/>
            </a:pP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Fax: (84 - 4) 3937 8476</a:t>
            </a:r>
          </a:p>
          <a:p>
            <a:pPr>
              <a:lnSpc>
                <a:spcPct val="150000"/>
              </a:lnSpc>
              <a:defRPr/>
            </a:pP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Email: mutrap@mutrap.org.vn</a:t>
            </a:r>
            <a:endParaRPr lang="en-GB" sz="20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Website: </a:t>
            </a: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www.mutrap.org.vn</a:t>
            </a: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            (</a:t>
            </a:r>
            <a:r>
              <a:rPr lang="en-GB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trang Web </a:t>
            </a:r>
            <a:r>
              <a:rPr lang="en-GB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397752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00754"/>
            <a:ext cx="10515600" cy="1325563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phát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triển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622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0" y="531564"/>
            <a:ext cx="10455007" cy="857250"/>
          </a:xfrm>
        </p:spPr>
        <p:txBody>
          <a:bodyPr>
            <a:no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đặn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cao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4F8E-25BB-4B47-BD1B-612E028609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D788-F088-44A1-91D3-7697D479E2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3593846"/>
              </p:ext>
            </p:extLst>
          </p:nvPr>
        </p:nvGraphicFramePr>
        <p:xfrm>
          <a:off x="1729154" y="1835944"/>
          <a:ext cx="8710246" cy="4353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29154" y="6400800"/>
            <a:ext cx="345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53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0635"/>
            <a:ext cx="9658350" cy="701731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Nông</a:t>
            </a:r>
            <a:r>
              <a:rPr 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r>
              <a:rPr 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Ngành</a:t>
            </a:r>
            <a:r>
              <a:rPr 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duy</a:t>
            </a:r>
            <a:r>
              <a:rPr 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xuất</a:t>
            </a:r>
            <a:r>
              <a:rPr 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siêu</a:t>
            </a:r>
            <a:endParaRPr lang="en-US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D788-F088-44A1-91D3-7697D479E2D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1"/>
          <p:cNvSpPr txBox="1"/>
          <p:nvPr/>
        </p:nvSpPr>
        <p:spPr>
          <a:xfrm>
            <a:off x="1259463" y="6453338"/>
            <a:ext cx="4162460" cy="33286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TCTK,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NN&amp;PTNT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606248"/>
              </p:ext>
            </p:extLst>
          </p:nvPr>
        </p:nvGraphicFramePr>
        <p:xfrm>
          <a:off x="1869831" y="1266093"/>
          <a:ext cx="8757138" cy="4935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87770" y="961291"/>
            <a:ext cx="1699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Tỷ</a:t>
            </a:r>
            <a:r>
              <a:rPr lang="en-US" dirty="0"/>
              <a:t> USD</a:t>
            </a:r>
          </a:p>
        </p:txBody>
      </p:sp>
    </p:spTree>
    <p:extLst>
      <p:ext uri="{BB962C8B-B14F-4D97-AF65-F5344CB8AC3E}">
        <p14:creationId xmlns:p14="http://schemas.microsoft.com/office/powerpoint/2010/main" val="193342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61914" cy="1325563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diện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quay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vòng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028" y="1690688"/>
            <a:ext cx="5431972" cy="4351338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2-3 vụ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lúa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ở ĐBSCL, ĐBSH 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gô,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sắn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cà phê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rên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dốc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Tây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Bắc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và Tây Nguyên (75%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diện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cà phê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Đắc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Lắc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trồng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không phù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85575871"/>
              </p:ext>
            </p:extLst>
          </p:nvPr>
        </p:nvGraphicFramePr>
        <p:xfrm>
          <a:off x="5987143" y="2155371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58742" y="1690688"/>
            <a:ext cx="3129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trưởng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cà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Việt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45286" y="5396139"/>
            <a:ext cx="2385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Nguồn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Tổng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cục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thống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038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657" y="169183"/>
            <a:ext cx="11244941" cy="1325563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cường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90056"/>
            <a:ext cx="7358743" cy="3978049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6000 ha cá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triệu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/ha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Cà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800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lít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gấp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cầu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Lúa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7,8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triệu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ha, 10,000m3/ha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88544071"/>
              </p:ext>
            </p:extLst>
          </p:nvPr>
        </p:nvGraphicFramePr>
        <p:xfrm>
          <a:off x="7794172" y="979716"/>
          <a:ext cx="3143929" cy="2640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750411969"/>
              </p:ext>
            </p:extLst>
          </p:nvPr>
        </p:nvGraphicFramePr>
        <p:xfrm>
          <a:off x="7434943" y="3868647"/>
          <a:ext cx="3537856" cy="247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296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cường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thác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tài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914" y="2075996"/>
            <a:ext cx="9710057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lớn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diện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chuyển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Bắc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(cà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ở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thủy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ở ĐBSCL  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Thủy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1990-2012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lượng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thuyền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33,000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130,000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suất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giảm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0.92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xuống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0.34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/CV)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726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2665</Words>
  <Application>Microsoft Office PowerPoint</Application>
  <PresentationFormat>Widescreen</PresentationFormat>
  <Paragraphs>294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MS PGothic</vt:lpstr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PowerPoint Presentation</vt:lpstr>
      <vt:lpstr>Nông nghiệp xanh ở Việt Nam  Tổng quan chính sách và hiện trạng </vt:lpstr>
      <vt:lpstr>Nội dung </vt:lpstr>
      <vt:lpstr>Mô hình phát triển nông nghiệp hiện nay</vt:lpstr>
      <vt:lpstr>Tăng trưởng nông nghiệp đều đặn và cao</vt:lpstr>
      <vt:lpstr>Nông nghiệp: Ngành duy nhất xuất siêu</vt:lpstr>
      <vt:lpstr>Tăng diện tích và quay vòng đất nông nghiệp</vt:lpstr>
      <vt:lpstr>Tăng cường sử dụng nước</vt:lpstr>
      <vt:lpstr>Tăng cường khai thác tài nguyên tự nhiên</vt:lpstr>
      <vt:lpstr>Tăng cường sử dụng phân hóa học, thuốc BVTV, thuốc thú y </vt:lpstr>
      <vt:lpstr>Hậu quả môi trường (1)</vt:lpstr>
      <vt:lpstr>Hậu quả môi trường (2)</vt:lpstr>
      <vt:lpstr>Tính cấp thiết của nông nghiệp xanh</vt:lpstr>
      <vt:lpstr>Chiến lược chính sách liên quan đến nông nghiệp xanh tại Việt Nam </vt:lpstr>
      <vt:lpstr>Định hướng chiến lược nông nghiệp xanh</vt:lpstr>
      <vt:lpstr>Nông nghiệp xanh</vt:lpstr>
      <vt:lpstr>Chính sách liên quan đến nông nghiệp xanh</vt:lpstr>
      <vt:lpstr>Chính sách liên quan đến nông nghiệp xanh</vt:lpstr>
      <vt:lpstr>Thực trạng ứng dụng nông nghiệp xanh ở Việt Nam</vt:lpstr>
      <vt:lpstr>Mô hình NNX1: Cải tiến về thực hành  nông học thân thiện môi trường</vt:lpstr>
      <vt:lpstr>Mô hình NNX 2: Tiêu chuẩn tự nguyện</vt:lpstr>
      <vt:lpstr>Mô hình NNX3: Hợp đồng nông sản kết hợp với thực hành thân thiện môi trường (1)</vt:lpstr>
      <vt:lpstr>Mô hình NNX3: Hợp đồng nông sản kết hợp với thực hành thân thiện môi trường (2)</vt:lpstr>
      <vt:lpstr>Mô hình NNX4: Đối tác công tư</vt:lpstr>
      <vt:lpstr>Kết luận và đề xuất</vt:lpstr>
      <vt:lpstr>Đánh giá chiến lược, chính sách, ứng dụng nông nghiệp xanh</vt:lpstr>
      <vt:lpstr>Đánh giá về ứng dụng nông nghiệp xanh</vt:lpstr>
      <vt:lpstr>Đề xuất </vt:lpstr>
      <vt:lpstr>Đề xuất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Dang Bo</dc:creator>
  <cp:lastModifiedBy>Hoang Linh</cp:lastModifiedBy>
  <cp:revision>53</cp:revision>
  <dcterms:created xsi:type="dcterms:W3CDTF">2015-05-24T08:32:25Z</dcterms:created>
  <dcterms:modified xsi:type="dcterms:W3CDTF">2015-05-26T04:11:56Z</dcterms:modified>
</cp:coreProperties>
</file>