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7"/>
  </p:notesMasterIdLst>
  <p:handoutMasterIdLst>
    <p:handoutMasterId r:id="rId18"/>
  </p:handoutMasterIdLst>
  <p:sldIdLst>
    <p:sldId id="270" r:id="rId3"/>
    <p:sldId id="256" r:id="rId4"/>
    <p:sldId id="257" r:id="rId5"/>
    <p:sldId id="258" r:id="rId6"/>
    <p:sldId id="259" r:id="rId7"/>
    <p:sldId id="260" r:id="rId8"/>
    <p:sldId id="265" r:id="rId9"/>
    <p:sldId id="266" r:id="rId10"/>
    <p:sldId id="261" r:id="rId11"/>
    <p:sldId id="267" r:id="rId12"/>
    <p:sldId id="262" r:id="rId13"/>
    <p:sldId id="268" r:id="rId14"/>
    <p:sldId id="263" r:id="rId15"/>
    <p:sldId id="269" r:id="rId1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102" autoAdjust="0"/>
  </p:normalViewPr>
  <p:slideViewPr>
    <p:cSldViewPr>
      <p:cViewPr>
        <p:scale>
          <a:sx n="100" d="100"/>
          <a:sy n="100" d="100"/>
        </p:scale>
        <p:origin x="-1860"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7E1DE0F6-AFA2-4C4E-B4A6-E927ED511BA7}" type="slidenum">
              <a:rPr lang="en-GB" smtClean="0"/>
              <a:t>‹#›</a:t>
            </a:fld>
            <a:endParaRPr lang="en-GB"/>
          </a:p>
        </p:txBody>
      </p:sp>
    </p:spTree>
    <p:extLst>
      <p:ext uri="{BB962C8B-B14F-4D97-AF65-F5344CB8AC3E}">
        <p14:creationId xmlns:p14="http://schemas.microsoft.com/office/powerpoint/2010/main" val="169698979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E0C2F7A8-9104-4CBA-876C-60E6672A9CCF}" type="slidenum">
              <a:rPr lang="en-US" smtClean="0"/>
              <a:pPr/>
              <a:t>‹#›</a:t>
            </a:fld>
            <a:endParaRPr lang="en-US"/>
          </a:p>
        </p:txBody>
      </p:sp>
    </p:spTree>
    <p:extLst>
      <p:ext uri="{BB962C8B-B14F-4D97-AF65-F5344CB8AC3E}">
        <p14:creationId xmlns:p14="http://schemas.microsoft.com/office/powerpoint/2010/main" val="303296866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www.investorwords.com/10438/number.html" TargetMode="External"/><Relationship Id="rId13" Type="http://schemas.openxmlformats.org/officeDocument/2006/relationships/hyperlink" Target="http://www.investorwords.com/10119/jump.html" TargetMode="External"/><Relationship Id="rId18" Type="http://schemas.openxmlformats.org/officeDocument/2006/relationships/hyperlink" Target="http://www.investorwords.com/4467/sell.html" TargetMode="External"/><Relationship Id="rId26" Type="http://schemas.openxmlformats.org/officeDocument/2006/relationships/hyperlink" Target="http://www.investorwords.com/967/commission.html" TargetMode="External"/><Relationship Id="rId3" Type="http://schemas.openxmlformats.org/officeDocument/2006/relationships/hyperlink" Target="http://www.investorwords.com/11206/stock_market_manipulation.html" TargetMode="External"/><Relationship Id="rId21" Type="http://schemas.openxmlformats.org/officeDocument/2006/relationships/hyperlink" Target="http://www.investorwords.com/2962/market.html" TargetMode="External"/><Relationship Id="rId7" Type="http://schemas.openxmlformats.org/officeDocument/2006/relationships/hyperlink" Target="http://www.investorwords.com/653/buy_order.html" TargetMode="External"/><Relationship Id="rId12" Type="http://schemas.openxmlformats.org/officeDocument/2006/relationships/hyperlink" Target="http://www.investorwords.com/3807/price.html" TargetMode="External"/><Relationship Id="rId17" Type="http://schemas.openxmlformats.org/officeDocument/2006/relationships/hyperlink" Target="http://www.investorwords.com/12803/buyer.html" TargetMode="External"/><Relationship Id="rId25" Type="http://schemas.openxmlformats.org/officeDocument/2006/relationships/hyperlink" Target="http://www.investorwords.com/584/broker.html" TargetMode="External"/><Relationship Id="rId2" Type="http://schemas.openxmlformats.org/officeDocument/2006/relationships/slide" Target="../slides/slide3.xml"/><Relationship Id="rId16" Type="http://schemas.openxmlformats.org/officeDocument/2006/relationships/hyperlink" Target="http://www.investorwords.com/9510/draw.html" TargetMode="External"/><Relationship Id="rId20" Type="http://schemas.openxmlformats.org/officeDocument/2006/relationships/hyperlink" Target="http://www.investorwords.com/5256/volatility.html" TargetMode="External"/><Relationship Id="rId29" Type="http://schemas.openxmlformats.org/officeDocument/2006/relationships/hyperlink" Target="http://www.investorwords.com/3188/NASD.html" TargetMode="External"/><Relationship Id="rId1" Type="http://schemas.openxmlformats.org/officeDocument/2006/relationships/notesMaster" Target="../notesMasters/notesMaster1.xml"/><Relationship Id="rId6" Type="http://schemas.openxmlformats.org/officeDocument/2006/relationships/hyperlink" Target="http://www.investorwords.com/4725/stock.html" TargetMode="External"/><Relationship Id="rId11" Type="http://schemas.openxmlformats.org/officeDocument/2006/relationships/hyperlink" Target="http://www.investorwords.com/11014/second.html" TargetMode="External"/><Relationship Id="rId24" Type="http://schemas.openxmlformats.org/officeDocument/2006/relationships/hyperlink" Target="http://www.investorwords.com/42/account.html" TargetMode="External"/><Relationship Id="rId5" Type="http://schemas.openxmlformats.org/officeDocument/2006/relationships/hyperlink" Target="http://www.investorwords.com/3748/position.html" TargetMode="External"/><Relationship Id="rId15" Type="http://schemas.openxmlformats.org/officeDocument/2006/relationships/hyperlink" Target="http://www.investorwords.com/1396/demand.html" TargetMode="External"/><Relationship Id="rId23" Type="http://schemas.openxmlformats.org/officeDocument/2006/relationships/hyperlink" Target="http://www.investorwords.com/883/client.html" TargetMode="External"/><Relationship Id="rId28" Type="http://schemas.openxmlformats.org/officeDocument/2006/relationships/hyperlink" Target="http://www.investorwords.com/14961/violation.html" TargetMode="External"/><Relationship Id="rId10" Type="http://schemas.openxmlformats.org/officeDocument/2006/relationships/hyperlink" Target="http://www.investorwords.com/688/cancel.html" TargetMode="External"/><Relationship Id="rId19" Type="http://schemas.openxmlformats.org/officeDocument/2006/relationships/hyperlink" Target="http://www.investorwords.com/209/analyst.html" TargetMode="External"/><Relationship Id="rId31" Type="http://schemas.openxmlformats.org/officeDocument/2006/relationships/hyperlink" Target="http://www.investorwords.com/856/churning.html" TargetMode="External"/><Relationship Id="rId4" Type="http://schemas.openxmlformats.org/officeDocument/2006/relationships/hyperlink" Target="http://www.investorwords.com/5025/trader.html" TargetMode="External"/><Relationship Id="rId9" Type="http://schemas.openxmlformats.org/officeDocument/2006/relationships/hyperlink" Target="http://www.investorwords.com/4525/share.html" TargetMode="External"/><Relationship Id="rId14" Type="http://schemas.openxmlformats.org/officeDocument/2006/relationships/hyperlink" Target="http://www.investorwords.com/2306/high.html" TargetMode="External"/><Relationship Id="rId22" Type="http://schemas.openxmlformats.org/officeDocument/2006/relationships/hyperlink" Target="http://www.investorwords.com/9619/excessive.html" TargetMode="External"/><Relationship Id="rId27" Type="http://schemas.openxmlformats.org/officeDocument/2006/relationships/hyperlink" Target="http://www.investorwords.com/2531/interest.html" TargetMode="External"/><Relationship Id="rId30" Type="http://schemas.openxmlformats.org/officeDocument/2006/relationships/hyperlink" Target="http://www.investorwords.com/15924/rule.html"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en.wikipedia.org/wiki/Market_share" TargetMode="External"/><Relationship Id="rId13" Type="http://schemas.openxmlformats.org/officeDocument/2006/relationships/hyperlink" Target="http://en.wikipedia.org/wiki/Supply_and_demand" TargetMode="External"/><Relationship Id="rId18" Type="http://schemas.openxmlformats.org/officeDocument/2006/relationships/hyperlink" Target="http://en.wikipedia.org/wiki/Tin" TargetMode="External"/><Relationship Id="rId3" Type="http://schemas.openxmlformats.org/officeDocument/2006/relationships/hyperlink" Target="http://en.wikipedia.org/wiki/Finance" TargetMode="External"/><Relationship Id="rId21" Type="http://schemas.openxmlformats.org/officeDocument/2006/relationships/hyperlink" Target="http://en.wikipedia.org/wiki/Position_(finance)" TargetMode="External"/><Relationship Id="rId7" Type="http://schemas.openxmlformats.org/officeDocument/2006/relationships/hyperlink" Target="http://en.wikipedia.org/wiki/Market_manipulation" TargetMode="External"/><Relationship Id="rId12" Type="http://schemas.openxmlformats.org/officeDocument/2006/relationships/hyperlink" Target="http://en.wikipedia.org/wiki/Cornering_the_market" TargetMode="External"/><Relationship Id="rId17" Type="http://schemas.openxmlformats.org/officeDocument/2006/relationships/hyperlink" Target="http://en.wikipedia.org/wiki/Futures_contract" TargetMode="External"/><Relationship Id="rId2" Type="http://schemas.openxmlformats.org/officeDocument/2006/relationships/slide" Target="../slides/slide5.xml"/><Relationship Id="rId16" Type="http://schemas.openxmlformats.org/officeDocument/2006/relationships/hyperlink" Target="http://en.wikipedia.org/wiki/Futures_trading" TargetMode="External"/><Relationship Id="rId20" Type="http://schemas.openxmlformats.org/officeDocument/2006/relationships/hyperlink" Target="http://en.wikipedia.org/wiki/Edwin_Lef%C3%A8vre" TargetMode="External"/><Relationship Id="rId1" Type="http://schemas.openxmlformats.org/officeDocument/2006/relationships/notesMaster" Target="../notesMasters/notesMaster1.xml"/><Relationship Id="rId6" Type="http://schemas.openxmlformats.org/officeDocument/2006/relationships/hyperlink" Target="http://en.wikipedia.org/wiki/Asset" TargetMode="External"/><Relationship Id="rId11" Type="http://schemas.openxmlformats.org/officeDocument/2006/relationships/hyperlink" Target="http://en.wikipedia.org/wiki/Microsoft" TargetMode="External"/><Relationship Id="rId5" Type="http://schemas.openxmlformats.org/officeDocument/2006/relationships/hyperlink" Target="http://en.wikipedia.org/wiki/Commodity" TargetMode="External"/><Relationship Id="rId15" Type="http://schemas.openxmlformats.org/officeDocument/2006/relationships/hyperlink" Target="http://en.wikipedia.org/wiki/Hoarding" TargetMode="External"/><Relationship Id="rId10" Type="http://schemas.openxmlformats.org/officeDocument/2006/relationships/hyperlink" Target="http://en.wikipedia.org/wiki/Wal-Mart" TargetMode="External"/><Relationship Id="rId19" Type="http://schemas.openxmlformats.org/officeDocument/2006/relationships/hyperlink" Target="http://en.wikipedia.org/wiki/Cattle" TargetMode="External"/><Relationship Id="rId4" Type="http://schemas.openxmlformats.org/officeDocument/2006/relationships/hyperlink" Target="http://en.wikipedia.org/wiki/Stock" TargetMode="External"/><Relationship Id="rId9" Type="http://schemas.openxmlformats.org/officeDocument/2006/relationships/hyperlink" Target="http://en.wikipedia.org/wiki/Monopoly" TargetMode="External"/><Relationship Id="rId14" Type="http://schemas.openxmlformats.org/officeDocument/2006/relationships/hyperlink" Target="http://en.wikipedia.org/wiki/Spot_market"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0C2F7A8-9104-4CBA-876C-60E6672A9CCF}"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216490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b="0" i="0" kern="1200" cap="all" smtClean="0">
                <a:solidFill>
                  <a:schemeClr val="tx1"/>
                </a:solidFill>
                <a:latin typeface="+mn-lt"/>
                <a:ea typeface="+mn-ea"/>
                <a:cs typeface="+mn-cs"/>
              </a:rPr>
              <a:t>DEFINITION OF 'FRONT RUNNING'</a:t>
            </a:r>
          </a:p>
          <a:p>
            <a:r>
              <a:rPr lang="en-US" sz="1200" b="0" i="0" kern="1200" smtClean="0">
                <a:solidFill>
                  <a:schemeClr val="tx1"/>
                </a:solidFill>
                <a:latin typeface="+mn-lt"/>
                <a:ea typeface="+mn-ea"/>
                <a:cs typeface="+mn-cs"/>
              </a:rPr>
              <a:t>The unethical practice of a broker trading an equity based on information from the analyst department before his or her clients have been given the information.</a:t>
            </a:r>
          </a:p>
          <a:p>
            <a:endParaRPr lang="en-US" sz="1200" b="0" i="0" kern="1200" smtClean="0">
              <a:solidFill>
                <a:schemeClr val="tx1"/>
              </a:solidFill>
              <a:latin typeface="+mn-lt"/>
              <a:ea typeface="+mn-ea"/>
              <a:cs typeface="+mn-cs"/>
            </a:endParaRPr>
          </a:p>
          <a:p>
            <a:r>
              <a:rPr lang="en-US" sz="1200" b="0" i="0" kern="1200" smtClean="0">
                <a:solidFill>
                  <a:schemeClr val="tx1"/>
                </a:solidFill>
                <a:latin typeface="+mn-lt"/>
                <a:ea typeface="+mn-ea"/>
                <a:cs typeface="+mn-cs"/>
              </a:rPr>
              <a:t>Spoofing </a:t>
            </a:r>
          </a:p>
          <a:p>
            <a:pPr fontAlgn="b"/>
            <a:r>
              <a:rPr lang="en-US" sz="1200" b="1" i="0" kern="1200" smtClean="0">
                <a:solidFill>
                  <a:schemeClr val="tx1"/>
                </a:solidFill>
                <a:latin typeface="+mn-lt"/>
                <a:ea typeface="+mn-ea"/>
                <a:cs typeface="+mn-cs"/>
              </a:rPr>
              <a:t>Definition</a:t>
            </a:r>
          </a:p>
          <a:p>
            <a:pPr fontAlgn="b"/>
            <a:r>
              <a:rPr lang="en-US" sz="1200" b="0" i="0" u="none" strike="noStrike" kern="1200" smtClean="0">
                <a:solidFill>
                  <a:schemeClr val="tx1"/>
                </a:solidFill>
                <a:latin typeface="+mn-lt"/>
                <a:ea typeface="+mn-ea"/>
                <a:cs typeface="+mn-cs"/>
                <a:hlinkClick r:id="rId3"/>
              </a:rPr>
              <a:t>Stock market manipulation</a:t>
            </a:r>
            <a:r>
              <a:rPr lang="en-US" sz="1200" b="0" i="0" kern="1200" smtClean="0">
                <a:solidFill>
                  <a:schemeClr val="tx1"/>
                </a:solidFill>
                <a:latin typeface="+mn-lt"/>
                <a:ea typeface="+mn-ea"/>
                <a:cs typeface="+mn-cs"/>
              </a:rPr>
              <a:t> in which a </a:t>
            </a:r>
            <a:r>
              <a:rPr lang="en-US" sz="1200" b="0" i="0" u="none" strike="noStrike" kern="1200" smtClean="0">
                <a:solidFill>
                  <a:schemeClr val="tx1"/>
                </a:solidFill>
                <a:latin typeface="+mn-lt"/>
                <a:ea typeface="+mn-ea"/>
                <a:cs typeface="+mn-cs"/>
                <a:hlinkClick r:id="rId4"/>
              </a:rPr>
              <a:t>trader</a:t>
            </a:r>
            <a:r>
              <a:rPr lang="en-US" sz="1200" b="0" i="0" kern="1200" smtClean="0">
                <a:solidFill>
                  <a:schemeClr val="tx1"/>
                </a:solidFill>
                <a:latin typeface="+mn-lt"/>
                <a:ea typeface="+mn-ea"/>
                <a:cs typeface="+mn-cs"/>
              </a:rPr>
              <a:t> with a </a:t>
            </a:r>
            <a:r>
              <a:rPr lang="en-US" sz="1200" b="0" i="0" u="none" strike="noStrike" kern="1200" smtClean="0">
                <a:solidFill>
                  <a:schemeClr val="tx1"/>
                </a:solidFill>
                <a:latin typeface="+mn-lt"/>
                <a:ea typeface="+mn-ea"/>
                <a:cs typeface="+mn-cs"/>
                <a:hlinkClick r:id="rId5"/>
              </a:rPr>
              <a:t>position</a:t>
            </a:r>
            <a:r>
              <a:rPr lang="en-US" sz="1200" b="0" i="0" kern="1200" smtClean="0">
                <a:solidFill>
                  <a:schemeClr val="tx1"/>
                </a:solidFill>
                <a:latin typeface="+mn-lt"/>
                <a:ea typeface="+mn-ea"/>
                <a:cs typeface="+mn-cs"/>
              </a:rPr>
              <a:t> in a </a:t>
            </a:r>
            <a:r>
              <a:rPr lang="en-US" sz="1200" b="0" i="0" u="none" strike="noStrike" kern="1200" smtClean="0">
                <a:solidFill>
                  <a:schemeClr val="tx1"/>
                </a:solidFill>
                <a:latin typeface="+mn-lt"/>
                <a:ea typeface="+mn-ea"/>
                <a:cs typeface="+mn-cs"/>
                <a:hlinkClick r:id="rId6"/>
              </a:rPr>
              <a:t>stock</a:t>
            </a:r>
            <a:r>
              <a:rPr lang="en-US" sz="1200" b="0" i="0" kern="1200" smtClean="0">
                <a:solidFill>
                  <a:schemeClr val="tx1"/>
                </a:solidFill>
                <a:latin typeface="+mn-lt"/>
                <a:ea typeface="+mn-ea"/>
                <a:cs typeface="+mn-cs"/>
              </a:rPr>
              <a:t> places an anonymous </a:t>
            </a:r>
            <a:r>
              <a:rPr lang="en-US" sz="1200" b="0" i="0" u="none" strike="noStrike" kern="1200" smtClean="0">
                <a:solidFill>
                  <a:schemeClr val="tx1"/>
                </a:solidFill>
                <a:latin typeface="+mn-lt"/>
                <a:ea typeface="+mn-ea"/>
                <a:cs typeface="+mn-cs"/>
                <a:hlinkClick r:id="rId7"/>
              </a:rPr>
              <a:t>buy order</a:t>
            </a:r>
            <a:r>
              <a:rPr lang="en-US" sz="1200" b="0" i="0" kern="1200" smtClean="0">
                <a:solidFill>
                  <a:schemeClr val="tx1"/>
                </a:solidFill>
                <a:latin typeface="+mn-lt"/>
                <a:ea typeface="+mn-ea"/>
                <a:cs typeface="+mn-cs"/>
              </a:rPr>
              <a:t> for a large </a:t>
            </a:r>
            <a:r>
              <a:rPr lang="en-US" sz="1200" b="0" i="0" u="none" strike="noStrike" kern="1200" smtClean="0">
                <a:solidFill>
                  <a:schemeClr val="tx1"/>
                </a:solidFill>
                <a:latin typeface="+mn-lt"/>
                <a:ea typeface="+mn-ea"/>
                <a:cs typeface="+mn-cs"/>
                <a:hlinkClick r:id="rId8"/>
              </a:rPr>
              <a:t>number</a:t>
            </a:r>
            <a:r>
              <a:rPr lang="en-US" sz="1200" b="0" i="0" kern="1200" smtClean="0">
                <a:solidFill>
                  <a:schemeClr val="tx1"/>
                </a:solidFill>
                <a:latin typeface="+mn-lt"/>
                <a:ea typeface="+mn-ea"/>
                <a:cs typeface="+mn-cs"/>
              </a:rPr>
              <a:t> of </a:t>
            </a:r>
            <a:r>
              <a:rPr lang="en-US" sz="1200" b="0" i="0" u="none" strike="noStrike" kern="1200" smtClean="0">
                <a:solidFill>
                  <a:schemeClr val="tx1"/>
                </a:solidFill>
                <a:latin typeface="+mn-lt"/>
                <a:ea typeface="+mn-ea"/>
                <a:cs typeface="+mn-cs"/>
                <a:hlinkClick r:id="rId9"/>
              </a:rPr>
              <a:t>shares</a:t>
            </a:r>
            <a:r>
              <a:rPr lang="en-US" sz="1200" b="0" i="0" kern="1200" smtClean="0">
                <a:solidFill>
                  <a:schemeClr val="tx1"/>
                </a:solidFill>
                <a:latin typeface="+mn-lt"/>
                <a:ea typeface="+mn-ea"/>
                <a:cs typeface="+mn-cs"/>
              </a:rPr>
              <a:t> through an ECN and then </a:t>
            </a:r>
            <a:r>
              <a:rPr lang="en-US" sz="1200" b="0" i="0" u="none" strike="noStrike" kern="1200" smtClean="0">
                <a:solidFill>
                  <a:schemeClr val="tx1"/>
                </a:solidFill>
                <a:latin typeface="+mn-lt"/>
                <a:ea typeface="+mn-ea"/>
                <a:cs typeface="+mn-cs"/>
                <a:hlinkClick r:id="rId10"/>
              </a:rPr>
              <a:t>cancels</a:t>
            </a:r>
            <a:r>
              <a:rPr lang="en-US" sz="1200" b="0" i="0" kern="1200" smtClean="0">
                <a:solidFill>
                  <a:schemeClr val="tx1"/>
                </a:solidFill>
                <a:latin typeface="+mn-lt"/>
                <a:ea typeface="+mn-ea"/>
                <a:cs typeface="+mn-cs"/>
              </a:rPr>
              <a:t> it </a:t>
            </a:r>
            <a:r>
              <a:rPr lang="en-US" sz="1200" b="0" i="0" u="none" strike="noStrike" kern="1200" smtClean="0">
                <a:solidFill>
                  <a:schemeClr val="tx1"/>
                </a:solidFill>
                <a:latin typeface="+mn-lt"/>
                <a:ea typeface="+mn-ea"/>
                <a:cs typeface="+mn-cs"/>
                <a:hlinkClick r:id="rId11"/>
              </a:rPr>
              <a:t>seconds</a:t>
            </a:r>
            <a:r>
              <a:rPr lang="en-US" sz="1200" b="0" i="0" kern="1200" smtClean="0">
                <a:solidFill>
                  <a:schemeClr val="tx1"/>
                </a:solidFill>
                <a:latin typeface="+mn-lt"/>
                <a:ea typeface="+mn-ea"/>
                <a:cs typeface="+mn-cs"/>
              </a:rPr>
              <a:t> later. The </a:t>
            </a:r>
            <a:r>
              <a:rPr lang="en-US" sz="1200" b="0" i="0" u="none" strike="noStrike" kern="1200" smtClean="0">
                <a:solidFill>
                  <a:schemeClr val="tx1"/>
                </a:solidFill>
                <a:latin typeface="+mn-lt"/>
                <a:ea typeface="+mn-ea"/>
                <a:cs typeface="+mn-cs"/>
                <a:hlinkClick r:id="rId12"/>
              </a:rPr>
              <a:t>price</a:t>
            </a:r>
            <a:r>
              <a:rPr lang="en-US" sz="1200" b="0" i="0" kern="1200" smtClean="0">
                <a:solidFill>
                  <a:schemeClr val="tx1"/>
                </a:solidFill>
                <a:latin typeface="+mn-lt"/>
                <a:ea typeface="+mn-ea"/>
                <a:cs typeface="+mn-cs"/>
              </a:rPr>
              <a:t> of the stock will immediately </a:t>
            </a:r>
            <a:r>
              <a:rPr lang="en-US" sz="1200" b="0" i="0" u="none" strike="noStrike" kern="1200" smtClean="0">
                <a:solidFill>
                  <a:schemeClr val="tx1"/>
                </a:solidFill>
                <a:latin typeface="+mn-lt"/>
                <a:ea typeface="+mn-ea"/>
                <a:cs typeface="+mn-cs"/>
                <a:hlinkClick r:id="rId13"/>
              </a:rPr>
              <a:t>jump</a:t>
            </a:r>
            <a:r>
              <a:rPr lang="en-US" sz="1200" b="0" i="0" kern="1200" smtClean="0">
                <a:solidFill>
                  <a:schemeClr val="tx1"/>
                </a:solidFill>
                <a:latin typeface="+mn-lt"/>
                <a:ea typeface="+mn-ea"/>
                <a:cs typeface="+mn-cs"/>
              </a:rPr>
              <a:t>, giving the impression of </a:t>
            </a:r>
            <a:r>
              <a:rPr lang="en-US" sz="1200" b="0" i="0" u="none" strike="noStrike" kern="1200" smtClean="0">
                <a:solidFill>
                  <a:schemeClr val="tx1"/>
                </a:solidFill>
                <a:latin typeface="+mn-lt"/>
                <a:ea typeface="+mn-ea"/>
                <a:cs typeface="+mn-cs"/>
                <a:hlinkClick r:id="rId14"/>
              </a:rPr>
              <a:t>high</a:t>
            </a:r>
            <a:r>
              <a:rPr lang="en-US" sz="1200" b="0" i="0" kern="1200" smtClean="0">
                <a:solidFill>
                  <a:schemeClr val="tx1"/>
                </a:solidFill>
                <a:latin typeface="+mn-lt"/>
                <a:ea typeface="+mn-ea"/>
                <a:cs typeface="+mn-cs"/>
              </a:rPr>
              <a:t> </a:t>
            </a:r>
            <a:r>
              <a:rPr lang="en-US" sz="1200" b="0" i="0" u="none" strike="noStrike" kern="1200" smtClean="0">
                <a:solidFill>
                  <a:schemeClr val="tx1"/>
                </a:solidFill>
                <a:latin typeface="+mn-lt"/>
                <a:ea typeface="+mn-ea"/>
                <a:cs typeface="+mn-cs"/>
                <a:hlinkClick r:id="rId15"/>
              </a:rPr>
              <a:t>demand</a:t>
            </a:r>
            <a:r>
              <a:rPr lang="en-US" sz="1200" b="0" i="0" kern="1200" smtClean="0">
                <a:solidFill>
                  <a:schemeClr val="tx1"/>
                </a:solidFill>
                <a:latin typeface="+mn-lt"/>
                <a:ea typeface="+mn-ea"/>
                <a:cs typeface="+mn-cs"/>
              </a:rPr>
              <a:t>, which </a:t>
            </a:r>
            <a:r>
              <a:rPr lang="en-US" sz="1200" b="0" i="0" u="none" strike="noStrike" kern="1200" smtClean="0">
                <a:solidFill>
                  <a:schemeClr val="tx1"/>
                </a:solidFill>
                <a:latin typeface="+mn-lt"/>
                <a:ea typeface="+mn-ea"/>
                <a:cs typeface="+mn-cs"/>
                <a:hlinkClick r:id="rId16"/>
              </a:rPr>
              <a:t>draws</a:t>
            </a:r>
            <a:r>
              <a:rPr lang="en-US" sz="1200" b="0" i="0" kern="1200" smtClean="0">
                <a:solidFill>
                  <a:schemeClr val="tx1"/>
                </a:solidFill>
                <a:latin typeface="+mn-lt"/>
                <a:ea typeface="+mn-ea"/>
                <a:cs typeface="+mn-cs"/>
              </a:rPr>
              <a:t> others into </a:t>
            </a:r>
            <a:r>
              <a:rPr lang="en-US" sz="1200" b="0" i="0" u="none" strike="noStrike" kern="1200" smtClean="0">
                <a:solidFill>
                  <a:schemeClr val="tx1"/>
                </a:solidFill>
                <a:latin typeface="+mn-lt"/>
                <a:ea typeface="+mn-ea"/>
                <a:cs typeface="+mn-cs"/>
                <a:hlinkClick r:id="rId17"/>
              </a:rPr>
              <a:t>buying</a:t>
            </a:r>
            <a:r>
              <a:rPr lang="en-US" sz="1200" b="0" i="0" kern="1200" smtClean="0">
                <a:solidFill>
                  <a:schemeClr val="tx1"/>
                </a:solidFill>
                <a:latin typeface="+mn-lt"/>
                <a:ea typeface="+mn-ea"/>
                <a:cs typeface="+mn-cs"/>
              </a:rPr>
              <a:t> the stock, allowing the manipulator to </a:t>
            </a:r>
            <a:r>
              <a:rPr lang="en-US" sz="1200" b="0" i="0" u="none" strike="noStrike" kern="1200" smtClean="0">
                <a:solidFill>
                  <a:schemeClr val="tx1"/>
                </a:solidFill>
                <a:latin typeface="+mn-lt"/>
                <a:ea typeface="+mn-ea"/>
                <a:cs typeface="+mn-cs"/>
                <a:hlinkClick r:id="rId18"/>
              </a:rPr>
              <a:t>sell</a:t>
            </a:r>
            <a:r>
              <a:rPr lang="en-US" sz="1200" b="0" i="0" kern="1200" smtClean="0">
                <a:solidFill>
                  <a:schemeClr val="tx1"/>
                </a:solidFill>
                <a:latin typeface="+mn-lt"/>
                <a:ea typeface="+mn-ea"/>
                <a:cs typeface="+mn-cs"/>
              </a:rPr>
              <a:t> at a higher price. Some market </a:t>
            </a:r>
            <a:r>
              <a:rPr lang="en-US" sz="1200" b="0" i="0" u="none" strike="noStrike" kern="1200" smtClean="0">
                <a:solidFill>
                  <a:schemeClr val="tx1"/>
                </a:solidFill>
                <a:latin typeface="+mn-lt"/>
                <a:ea typeface="+mn-ea"/>
                <a:cs typeface="+mn-cs"/>
                <a:hlinkClick r:id="rId19"/>
              </a:rPr>
              <a:t>analysts</a:t>
            </a:r>
            <a:r>
              <a:rPr lang="en-US" sz="1200" b="0" i="0" kern="1200" smtClean="0">
                <a:solidFill>
                  <a:schemeClr val="tx1"/>
                </a:solidFill>
                <a:latin typeface="+mn-lt"/>
                <a:ea typeface="+mn-ea"/>
                <a:cs typeface="+mn-cs"/>
              </a:rPr>
              <a:t> believe this is one cause of increased </a:t>
            </a:r>
            <a:r>
              <a:rPr lang="en-US" sz="1200" b="0" i="0" u="none" strike="noStrike" kern="1200" smtClean="0">
                <a:solidFill>
                  <a:schemeClr val="tx1"/>
                </a:solidFill>
                <a:latin typeface="+mn-lt"/>
                <a:ea typeface="+mn-ea"/>
                <a:cs typeface="+mn-cs"/>
                <a:hlinkClick r:id="rId20"/>
              </a:rPr>
              <a:t>volatility</a:t>
            </a:r>
            <a:r>
              <a:rPr lang="en-US" sz="1200" b="0" i="0" kern="1200" smtClean="0">
                <a:solidFill>
                  <a:schemeClr val="tx1"/>
                </a:solidFill>
                <a:latin typeface="+mn-lt"/>
                <a:ea typeface="+mn-ea"/>
                <a:cs typeface="+mn-cs"/>
              </a:rPr>
              <a:t> in the </a:t>
            </a:r>
            <a:r>
              <a:rPr lang="en-US" sz="1200" b="0" i="0" u="none" strike="noStrike" kern="1200" smtClean="0">
                <a:solidFill>
                  <a:schemeClr val="tx1"/>
                </a:solidFill>
                <a:latin typeface="+mn-lt"/>
                <a:ea typeface="+mn-ea"/>
                <a:cs typeface="+mn-cs"/>
                <a:hlinkClick r:id="rId21"/>
              </a:rPr>
              <a:t>markets</a:t>
            </a:r>
            <a:r>
              <a:rPr lang="en-US" sz="1200" b="0" i="0" kern="1200" smtClean="0">
                <a:solidFill>
                  <a:schemeClr val="tx1"/>
                </a:solidFill>
                <a:latin typeface="+mn-lt"/>
                <a:ea typeface="+mn-ea"/>
                <a:cs typeface="+mn-cs"/>
              </a:rPr>
              <a:t>.</a:t>
            </a:r>
          </a:p>
          <a:p>
            <a:r>
              <a:rPr lang="en-US" sz="1200" b="0" i="0" kern="1200" smtClean="0">
                <a:solidFill>
                  <a:schemeClr val="tx1"/>
                </a:solidFill>
                <a:latin typeface="+mn-lt"/>
                <a:ea typeface="+mn-ea"/>
                <a:cs typeface="+mn-cs"/>
              </a:rPr>
              <a:t/>
            </a:r>
            <a:br>
              <a:rPr lang="en-US" sz="1200" b="0" i="0" kern="1200" smtClean="0">
                <a:solidFill>
                  <a:schemeClr val="tx1"/>
                </a:solidFill>
                <a:latin typeface="+mn-lt"/>
                <a:ea typeface="+mn-ea"/>
                <a:cs typeface="+mn-cs"/>
              </a:rPr>
            </a:br>
            <a:r>
              <a:rPr lang="en-US" sz="1200" b="0" i="0" kern="1200" smtClean="0">
                <a:solidFill>
                  <a:schemeClr val="tx1"/>
                </a:solidFill>
                <a:latin typeface="+mn-lt"/>
                <a:ea typeface="+mn-ea"/>
                <a:cs typeface="+mn-cs"/>
              </a:rPr>
              <a:t>C</a:t>
            </a:r>
            <a:r>
              <a:rPr lang="en-US" sz="1200" b="0" i="0" u="none" strike="noStrike" kern="1200" smtClean="0">
                <a:solidFill>
                  <a:schemeClr val="tx1"/>
                </a:solidFill>
                <a:latin typeface="+mn-lt"/>
                <a:ea typeface="+mn-ea"/>
                <a:cs typeface="+mn-cs"/>
              </a:rPr>
              <a:t>hurning</a:t>
            </a:r>
          </a:p>
          <a:p>
            <a:r>
              <a:rPr lang="en-US" sz="1200" b="0" i="0" u="none" strike="noStrike" kern="1200" smtClean="0">
                <a:solidFill>
                  <a:schemeClr val="tx1"/>
                </a:solidFill>
                <a:latin typeface="+mn-lt"/>
                <a:ea typeface="+mn-ea"/>
                <a:cs typeface="+mn-cs"/>
                <a:hlinkClick r:id="rId22"/>
              </a:rPr>
              <a:t>Excessive</a:t>
            </a:r>
            <a:r>
              <a:rPr lang="en-US" sz="1200" b="0" i="0" kern="1200" smtClean="0">
                <a:solidFill>
                  <a:schemeClr val="tx1"/>
                </a:solidFill>
                <a:latin typeface="+mn-lt"/>
                <a:ea typeface="+mn-ea"/>
                <a:cs typeface="+mn-cs"/>
              </a:rPr>
              <a:t> </a:t>
            </a:r>
            <a:r>
              <a:rPr lang="en-US" sz="1200" b="0" i="0" u="none" strike="noStrike" kern="1200" smtClean="0">
                <a:solidFill>
                  <a:schemeClr val="tx1"/>
                </a:solidFill>
                <a:latin typeface="+mn-lt"/>
                <a:ea typeface="+mn-ea"/>
                <a:cs typeface="+mn-cs"/>
                <a:hlinkClick r:id="rId4"/>
              </a:rPr>
              <a:t>trading</a:t>
            </a:r>
            <a:r>
              <a:rPr lang="en-US" sz="1200" b="0" i="0" kern="1200" smtClean="0">
                <a:solidFill>
                  <a:schemeClr val="tx1"/>
                </a:solidFill>
                <a:latin typeface="+mn-lt"/>
                <a:ea typeface="+mn-ea"/>
                <a:cs typeface="+mn-cs"/>
              </a:rPr>
              <a:t> in a </a:t>
            </a:r>
            <a:r>
              <a:rPr lang="en-US" sz="1200" b="0" i="0" u="none" strike="noStrike" kern="1200" smtClean="0">
                <a:solidFill>
                  <a:schemeClr val="tx1"/>
                </a:solidFill>
                <a:latin typeface="+mn-lt"/>
                <a:ea typeface="+mn-ea"/>
                <a:cs typeface="+mn-cs"/>
                <a:hlinkClick r:id="rId23"/>
              </a:rPr>
              <a:t>client's</a:t>
            </a:r>
            <a:r>
              <a:rPr lang="en-US" sz="1200" b="0" i="0" kern="1200" smtClean="0">
                <a:solidFill>
                  <a:schemeClr val="tx1"/>
                </a:solidFill>
                <a:latin typeface="+mn-lt"/>
                <a:ea typeface="+mn-ea"/>
                <a:cs typeface="+mn-cs"/>
              </a:rPr>
              <a:t> </a:t>
            </a:r>
            <a:r>
              <a:rPr lang="en-US" sz="1200" b="0" i="0" u="none" strike="noStrike" kern="1200" smtClean="0">
                <a:solidFill>
                  <a:schemeClr val="tx1"/>
                </a:solidFill>
                <a:latin typeface="+mn-lt"/>
                <a:ea typeface="+mn-ea"/>
                <a:cs typeface="+mn-cs"/>
                <a:hlinkClick r:id="rId24"/>
              </a:rPr>
              <a:t>account</a:t>
            </a:r>
            <a:r>
              <a:rPr lang="en-US" sz="1200" b="0" i="0" kern="1200" smtClean="0">
                <a:solidFill>
                  <a:schemeClr val="tx1"/>
                </a:solidFill>
                <a:latin typeface="+mn-lt"/>
                <a:ea typeface="+mn-ea"/>
                <a:cs typeface="+mn-cs"/>
              </a:rPr>
              <a:t> by a </a:t>
            </a:r>
            <a:r>
              <a:rPr lang="en-US" sz="1200" b="0" i="0" u="none" strike="noStrike" kern="1200" smtClean="0">
                <a:solidFill>
                  <a:schemeClr val="tx1"/>
                </a:solidFill>
                <a:latin typeface="+mn-lt"/>
                <a:ea typeface="+mn-ea"/>
                <a:cs typeface="+mn-cs"/>
                <a:hlinkClick r:id="rId25"/>
              </a:rPr>
              <a:t>broker</a:t>
            </a:r>
            <a:r>
              <a:rPr lang="en-US" sz="1200" b="0" i="0" kern="1200" smtClean="0">
                <a:solidFill>
                  <a:schemeClr val="tx1"/>
                </a:solidFill>
                <a:latin typeface="+mn-lt"/>
                <a:ea typeface="+mn-ea"/>
                <a:cs typeface="+mn-cs"/>
              </a:rPr>
              <a:t> seeking to maximize </a:t>
            </a:r>
            <a:r>
              <a:rPr lang="en-US" sz="1200" b="0" i="0" u="none" strike="noStrike" kern="1200" smtClean="0">
                <a:solidFill>
                  <a:schemeClr val="tx1"/>
                </a:solidFill>
                <a:latin typeface="+mn-lt"/>
                <a:ea typeface="+mn-ea"/>
                <a:cs typeface="+mn-cs"/>
                <a:hlinkClick r:id="rId26"/>
              </a:rPr>
              <a:t>commissions</a:t>
            </a:r>
            <a:r>
              <a:rPr lang="en-US" sz="1200" b="0" i="0" kern="1200" smtClean="0">
                <a:solidFill>
                  <a:schemeClr val="tx1"/>
                </a:solidFill>
                <a:latin typeface="+mn-lt"/>
                <a:ea typeface="+mn-ea"/>
                <a:cs typeface="+mn-cs"/>
              </a:rPr>
              <a:t> regardless of the client's best </a:t>
            </a:r>
            <a:r>
              <a:rPr lang="en-US" sz="1200" b="0" i="0" u="none" strike="noStrike" kern="1200" smtClean="0">
                <a:solidFill>
                  <a:schemeClr val="tx1"/>
                </a:solidFill>
                <a:latin typeface="+mn-lt"/>
                <a:ea typeface="+mn-ea"/>
                <a:cs typeface="+mn-cs"/>
                <a:hlinkClick r:id="rId27"/>
              </a:rPr>
              <a:t>interests</a:t>
            </a:r>
            <a:r>
              <a:rPr lang="en-US" sz="1200" b="0" i="0" kern="1200" smtClean="0">
                <a:solidFill>
                  <a:schemeClr val="tx1"/>
                </a:solidFill>
                <a:latin typeface="+mn-lt"/>
                <a:ea typeface="+mn-ea"/>
                <a:cs typeface="+mn-cs"/>
              </a:rPr>
              <a:t>, in </a:t>
            </a:r>
            <a:r>
              <a:rPr lang="en-US" sz="1200" b="0" i="0" u="none" strike="noStrike" kern="1200" smtClean="0">
                <a:solidFill>
                  <a:schemeClr val="tx1"/>
                </a:solidFill>
                <a:latin typeface="+mn-lt"/>
                <a:ea typeface="+mn-ea"/>
                <a:cs typeface="+mn-cs"/>
                <a:hlinkClick r:id="rId28"/>
              </a:rPr>
              <a:t>violation</a:t>
            </a:r>
            <a:r>
              <a:rPr lang="en-US" sz="1200" b="0" i="0" kern="1200" smtClean="0">
                <a:solidFill>
                  <a:schemeClr val="tx1"/>
                </a:solidFill>
                <a:latin typeface="+mn-lt"/>
                <a:ea typeface="+mn-ea"/>
                <a:cs typeface="+mn-cs"/>
              </a:rPr>
              <a:t> of </a:t>
            </a:r>
            <a:r>
              <a:rPr lang="en-US" sz="1200" b="0" i="0" u="none" strike="noStrike" kern="1200" smtClean="0">
                <a:solidFill>
                  <a:schemeClr val="tx1"/>
                </a:solidFill>
                <a:latin typeface="+mn-lt"/>
                <a:ea typeface="+mn-ea"/>
                <a:cs typeface="+mn-cs"/>
                <a:hlinkClick r:id="rId29"/>
              </a:rPr>
              <a:t>NASD</a:t>
            </a:r>
            <a:r>
              <a:rPr lang="en-US" sz="1200" b="0" i="0" kern="1200" smtClean="0">
                <a:solidFill>
                  <a:schemeClr val="tx1"/>
                </a:solidFill>
                <a:latin typeface="+mn-lt"/>
                <a:ea typeface="+mn-ea"/>
                <a:cs typeface="+mn-cs"/>
              </a:rPr>
              <a:t> </a:t>
            </a:r>
            <a:r>
              <a:rPr lang="en-US" sz="1200" b="0" i="0" u="none" strike="noStrike" kern="1200" smtClean="0">
                <a:solidFill>
                  <a:schemeClr val="tx1"/>
                </a:solidFill>
                <a:latin typeface="+mn-lt"/>
                <a:ea typeface="+mn-ea"/>
                <a:cs typeface="+mn-cs"/>
                <a:hlinkClick r:id="rId30"/>
              </a:rPr>
              <a:t>rules</a:t>
            </a:r>
            <a:r>
              <a:rPr lang="en-US" sz="1200" b="0" i="0" kern="1200" smtClean="0">
                <a:solidFill>
                  <a:schemeClr val="tx1"/>
                </a:solidFill>
                <a:latin typeface="+mn-lt"/>
                <a:ea typeface="+mn-ea"/>
                <a:cs typeface="+mn-cs"/>
              </a:rPr>
              <a:t>. </a:t>
            </a:r>
            <a:r>
              <a:rPr lang="en-US" sz="1200" b="1" i="0" kern="1200" smtClean="0">
                <a:solidFill>
                  <a:schemeClr val="tx1"/>
                </a:solidFill>
                <a:latin typeface="+mn-lt"/>
                <a:ea typeface="+mn-ea"/>
                <a:cs typeface="+mn-cs"/>
              </a:rPr>
              <a:t>also called</a:t>
            </a:r>
            <a:r>
              <a:rPr lang="en-US" sz="1200" b="0" i="0" kern="1200" smtClean="0">
                <a:solidFill>
                  <a:schemeClr val="tx1"/>
                </a:solidFill>
                <a:latin typeface="+mn-lt"/>
                <a:ea typeface="+mn-ea"/>
                <a:cs typeface="+mn-cs"/>
              </a:rPr>
              <a:t> twisting or overtrading</a:t>
            </a:r>
            <a:br>
              <a:rPr lang="en-US" sz="1200" b="0" i="0" kern="1200" smtClean="0">
                <a:solidFill>
                  <a:schemeClr val="tx1"/>
                </a:solidFill>
                <a:latin typeface="+mn-lt"/>
                <a:ea typeface="+mn-ea"/>
                <a:cs typeface="+mn-cs"/>
              </a:rPr>
            </a:br>
            <a:r>
              <a:rPr lang="en-US" sz="1200" b="0" i="0" kern="1200" smtClean="0">
                <a:solidFill>
                  <a:schemeClr val="tx1"/>
                </a:solidFill>
                <a:latin typeface="+mn-lt"/>
                <a:ea typeface="+mn-ea"/>
                <a:cs typeface="+mn-cs"/>
              </a:rPr>
              <a:t>Read more: </a:t>
            </a:r>
            <a:r>
              <a:rPr lang="en-US" sz="1200" b="0" i="0" u="none" strike="noStrike" kern="1200" smtClean="0">
                <a:solidFill>
                  <a:schemeClr val="tx1"/>
                </a:solidFill>
                <a:latin typeface="+mn-lt"/>
                <a:ea typeface="+mn-ea"/>
                <a:cs typeface="+mn-cs"/>
                <a:hlinkClick r:id="rId31"/>
              </a:rPr>
              <a:t>http://www.investorwords.com/856/churning.html#ixzz3Lq8LBGOv</a:t>
            </a:r>
            <a:endParaRPr lang="en-US" sz="1200" b="0" i="0" u="none" strike="noStrike" kern="1200" smtClean="0">
              <a:solidFill>
                <a:schemeClr val="tx1"/>
              </a:solidFill>
              <a:latin typeface="+mn-lt"/>
              <a:ea typeface="+mn-ea"/>
              <a:cs typeface="+mn-cs"/>
            </a:endParaRPr>
          </a:p>
          <a:p>
            <a:endParaRPr lang="en-US" sz="1200" b="0" i="0" u="none" strike="noStrike" kern="1200" smtClean="0">
              <a:solidFill>
                <a:schemeClr val="tx1"/>
              </a:solidFill>
              <a:latin typeface="+mn-lt"/>
              <a:ea typeface="+mn-ea"/>
              <a:cs typeface="+mn-cs"/>
            </a:endParaRPr>
          </a:p>
          <a:p>
            <a:r>
              <a:rPr lang="en-US" sz="1200" b="0" i="0" u="none" strike="noStrike" kern="1200" smtClean="0">
                <a:solidFill>
                  <a:schemeClr val="tx1"/>
                </a:solidFill>
                <a:latin typeface="+mn-lt"/>
                <a:ea typeface="+mn-ea"/>
                <a:cs typeface="+mn-cs"/>
              </a:rPr>
              <a:t>Marking the close is the practice of buying a security at the very end of the trading day at a significantly higher price than the current price of the security. The purpose of the practice of marking the close is to raise the closing price of the security, making it appear to be higher-valued than it actually is.</a:t>
            </a:r>
          </a:p>
          <a:p>
            <a:r>
              <a:rPr lang="en-US" sz="1200" b="0" i="0" u="none" strike="noStrike" kern="1200" smtClean="0">
                <a:solidFill>
                  <a:schemeClr val="tx1"/>
                </a:solidFill>
                <a:latin typeface="+mn-lt"/>
                <a:ea typeface="+mn-ea"/>
                <a:cs typeface="+mn-cs"/>
              </a:rPr>
              <a:t>The following is an example of a case law referring to marking the close:</a:t>
            </a:r>
          </a:p>
          <a:p>
            <a:r>
              <a:rPr lang="en-US" sz="1200" b="0" i="0" u="none" strike="noStrike" kern="1200" smtClean="0">
                <a:solidFill>
                  <a:schemeClr val="tx1"/>
                </a:solidFill>
                <a:latin typeface="+mn-lt"/>
                <a:ea typeface="+mn-ea"/>
                <a:cs typeface="+mn-cs"/>
              </a:rPr>
              <a:t>Marking the close is the practice of placing late-day orders to raise the reported closing price of the stock. [SEC v. Competitive Techs., Inc., 2005 U.S. Dist. LEXIS 43349 (D. Conn. July 21, 2005)].</a:t>
            </a:r>
          </a:p>
          <a:p>
            <a:endParaRPr lang="en-US" sz="1200" b="0" i="0" kern="1200" smtClean="0">
              <a:solidFill>
                <a:schemeClr val="tx1"/>
              </a:solidFill>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E0C2F7A8-9104-4CBA-876C-60E6672A9CCF}" type="slidenum">
              <a:rPr lang="en-US" smtClean="0"/>
              <a:pPr/>
              <a:t>3</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0" i="0" kern="1200" smtClean="0">
                <a:solidFill>
                  <a:schemeClr val="tx1"/>
                </a:solidFill>
                <a:latin typeface="+mn-lt"/>
                <a:ea typeface="+mn-ea"/>
                <a:cs typeface="+mn-cs"/>
              </a:rPr>
              <a:t>In </a:t>
            </a:r>
            <a:r>
              <a:rPr lang="en-US" sz="1200" b="0" i="0" u="none" strike="noStrike" kern="1200" smtClean="0">
                <a:solidFill>
                  <a:schemeClr val="tx1"/>
                </a:solidFill>
                <a:latin typeface="+mn-lt"/>
                <a:ea typeface="+mn-ea"/>
                <a:cs typeface="+mn-cs"/>
                <a:hlinkClick r:id="rId3" tooltip="Finance"/>
              </a:rPr>
              <a:t>finance</a:t>
            </a:r>
            <a:r>
              <a:rPr lang="en-US" sz="1200" b="0" i="0" kern="1200" smtClean="0">
                <a:solidFill>
                  <a:schemeClr val="tx1"/>
                </a:solidFill>
                <a:latin typeface="+mn-lt"/>
                <a:ea typeface="+mn-ea"/>
                <a:cs typeface="+mn-cs"/>
              </a:rPr>
              <a:t>, to </a:t>
            </a:r>
            <a:r>
              <a:rPr lang="en-US" sz="1200" b="1" i="0" kern="1200" smtClean="0">
                <a:solidFill>
                  <a:schemeClr val="tx1"/>
                </a:solidFill>
                <a:latin typeface="+mn-lt"/>
                <a:ea typeface="+mn-ea"/>
                <a:cs typeface="+mn-cs"/>
              </a:rPr>
              <a:t>corner the market</a:t>
            </a:r>
            <a:r>
              <a:rPr lang="en-US" sz="1200" b="0" i="0" kern="1200" smtClean="0">
                <a:solidFill>
                  <a:schemeClr val="tx1"/>
                </a:solidFill>
                <a:latin typeface="+mn-lt"/>
                <a:ea typeface="+mn-ea"/>
                <a:cs typeface="+mn-cs"/>
              </a:rPr>
              <a:t> is to get sufficient control of a particular </a:t>
            </a:r>
            <a:r>
              <a:rPr lang="en-US" sz="1200" b="0" i="0" u="none" strike="noStrike" kern="1200" smtClean="0">
                <a:solidFill>
                  <a:schemeClr val="tx1"/>
                </a:solidFill>
                <a:latin typeface="+mn-lt"/>
                <a:ea typeface="+mn-ea"/>
                <a:cs typeface="+mn-cs"/>
                <a:hlinkClick r:id="rId4" tooltip="Stock"/>
              </a:rPr>
              <a:t>stock</a:t>
            </a:r>
            <a:r>
              <a:rPr lang="en-US" sz="1200" b="0" i="0" kern="1200" smtClean="0">
                <a:solidFill>
                  <a:schemeClr val="tx1"/>
                </a:solidFill>
                <a:latin typeface="+mn-lt"/>
                <a:ea typeface="+mn-ea"/>
                <a:cs typeface="+mn-cs"/>
              </a:rPr>
              <a:t>, </a:t>
            </a:r>
            <a:r>
              <a:rPr lang="en-US" sz="1200" b="0" i="0" u="none" strike="noStrike" kern="1200" smtClean="0">
                <a:solidFill>
                  <a:schemeClr val="tx1"/>
                </a:solidFill>
                <a:latin typeface="+mn-lt"/>
                <a:ea typeface="+mn-ea"/>
                <a:cs typeface="+mn-cs"/>
                <a:hlinkClick r:id="rId5" tooltip="Commodity"/>
              </a:rPr>
              <a:t>commodity</a:t>
            </a:r>
            <a:r>
              <a:rPr lang="en-US" sz="1200" b="0" i="0" kern="1200" smtClean="0">
                <a:solidFill>
                  <a:schemeClr val="tx1"/>
                </a:solidFill>
                <a:latin typeface="+mn-lt"/>
                <a:ea typeface="+mn-ea"/>
                <a:cs typeface="+mn-cs"/>
              </a:rPr>
              <a:t>, or other </a:t>
            </a:r>
            <a:r>
              <a:rPr lang="en-US" sz="1200" b="0" i="0" u="none" strike="noStrike" kern="1200" smtClean="0">
                <a:solidFill>
                  <a:schemeClr val="tx1"/>
                </a:solidFill>
                <a:latin typeface="+mn-lt"/>
                <a:ea typeface="+mn-ea"/>
                <a:cs typeface="+mn-cs"/>
                <a:hlinkClick r:id="rId6" tooltip="Asset"/>
              </a:rPr>
              <a:t>asset</a:t>
            </a:r>
            <a:r>
              <a:rPr lang="en-US" sz="1200" b="0" i="0" kern="1200" smtClean="0">
                <a:solidFill>
                  <a:schemeClr val="tx1"/>
                </a:solidFill>
                <a:latin typeface="+mn-lt"/>
                <a:ea typeface="+mn-ea"/>
                <a:cs typeface="+mn-cs"/>
              </a:rPr>
              <a:t> to allow the price to be</a:t>
            </a:r>
            <a:r>
              <a:rPr lang="en-US" sz="1200" b="0" i="0" u="none" strike="noStrike" kern="1200" smtClean="0">
                <a:solidFill>
                  <a:schemeClr val="tx1"/>
                </a:solidFill>
                <a:latin typeface="+mn-lt"/>
                <a:ea typeface="+mn-ea"/>
                <a:cs typeface="+mn-cs"/>
                <a:hlinkClick r:id="rId7" tooltip="Market manipulation"/>
              </a:rPr>
              <a:t>manipulated</a:t>
            </a:r>
            <a:r>
              <a:rPr lang="en-US" sz="1200" b="0" i="0" kern="1200" smtClean="0">
                <a:solidFill>
                  <a:schemeClr val="tx1"/>
                </a:solidFill>
                <a:latin typeface="+mn-lt"/>
                <a:ea typeface="+mn-ea"/>
                <a:cs typeface="+mn-cs"/>
              </a:rPr>
              <a:t>. Another definition: "To have the greatest </a:t>
            </a:r>
            <a:r>
              <a:rPr lang="en-US" sz="1200" b="0" i="0" u="none" strike="noStrike" kern="1200" smtClean="0">
                <a:solidFill>
                  <a:schemeClr val="tx1"/>
                </a:solidFill>
                <a:latin typeface="+mn-lt"/>
                <a:ea typeface="+mn-ea"/>
                <a:cs typeface="+mn-cs"/>
                <a:hlinkClick r:id="rId8" tooltip="Market share"/>
              </a:rPr>
              <a:t>market share</a:t>
            </a:r>
            <a:r>
              <a:rPr lang="en-US" sz="1200" b="0" i="0" kern="1200" smtClean="0">
                <a:solidFill>
                  <a:schemeClr val="tx1"/>
                </a:solidFill>
                <a:latin typeface="+mn-lt"/>
                <a:ea typeface="+mn-ea"/>
                <a:cs typeface="+mn-cs"/>
              </a:rPr>
              <a:t> in a particular industry without having a </a:t>
            </a:r>
            <a:r>
              <a:rPr lang="en-US" sz="1200" b="0" i="0" u="none" strike="noStrike" kern="1200" smtClean="0">
                <a:solidFill>
                  <a:schemeClr val="tx1"/>
                </a:solidFill>
                <a:latin typeface="+mn-lt"/>
                <a:ea typeface="+mn-ea"/>
                <a:cs typeface="+mn-cs"/>
                <a:hlinkClick r:id="rId9" tooltip="Monopoly"/>
              </a:rPr>
              <a:t>monopoly</a:t>
            </a:r>
            <a:r>
              <a:rPr lang="en-US" sz="1200" b="0" i="0" kern="1200" smtClean="0">
                <a:solidFill>
                  <a:schemeClr val="tx1"/>
                </a:solidFill>
                <a:latin typeface="+mn-lt"/>
                <a:ea typeface="+mn-ea"/>
                <a:cs typeface="+mn-cs"/>
              </a:rPr>
              <a:t>. Companies that have cornered their markets usually have greater leeway in their decisions; for example, they may charge higher prices for their products without fear of losing too much business. Large companies, such as </a:t>
            </a:r>
            <a:r>
              <a:rPr lang="en-US" sz="1200" b="0" i="0" u="none" strike="noStrike" kern="1200" smtClean="0">
                <a:solidFill>
                  <a:schemeClr val="tx1"/>
                </a:solidFill>
                <a:latin typeface="+mn-lt"/>
                <a:ea typeface="+mn-ea"/>
                <a:cs typeface="+mn-cs"/>
                <a:hlinkClick r:id="rId10" tooltip="Wal-Mart"/>
              </a:rPr>
              <a:t>Wal-Mart</a:t>
            </a:r>
            <a:r>
              <a:rPr lang="en-US" sz="1200" b="0" i="0" kern="1200" smtClean="0">
                <a:solidFill>
                  <a:schemeClr val="tx1"/>
                </a:solidFill>
                <a:latin typeface="+mn-lt"/>
                <a:ea typeface="+mn-ea"/>
                <a:cs typeface="+mn-cs"/>
              </a:rPr>
              <a:t> or </a:t>
            </a:r>
            <a:r>
              <a:rPr lang="en-US" sz="1200" b="0" i="0" u="none" strike="noStrike" kern="1200" smtClean="0">
                <a:solidFill>
                  <a:schemeClr val="tx1"/>
                </a:solidFill>
                <a:latin typeface="+mn-lt"/>
                <a:ea typeface="+mn-ea"/>
                <a:cs typeface="+mn-cs"/>
                <a:hlinkClick r:id="rId11" tooltip="Microsoft"/>
              </a:rPr>
              <a:t>Microsoft</a:t>
            </a:r>
            <a:r>
              <a:rPr lang="en-US" sz="1200" b="0" i="0" kern="1200" smtClean="0">
                <a:solidFill>
                  <a:schemeClr val="tx1"/>
                </a:solidFill>
                <a:latin typeface="+mn-lt"/>
                <a:ea typeface="+mn-ea"/>
                <a:cs typeface="+mn-cs"/>
              </a:rPr>
              <a:t>, are considered to have cornered their markets."</a:t>
            </a:r>
            <a:r>
              <a:rPr lang="en-US" sz="1200" b="0" i="0" u="none" strike="noStrike" kern="1200" baseline="30000" smtClean="0">
                <a:solidFill>
                  <a:schemeClr val="tx1"/>
                </a:solidFill>
                <a:latin typeface="+mn-lt"/>
                <a:ea typeface="+mn-ea"/>
                <a:cs typeface="+mn-cs"/>
                <a:hlinkClick r:id="rId12"/>
              </a:rPr>
              <a:t>[1]</a:t>
            </a:r>
            <a:r>
              <a:rPr lang="en-US" sz="1200" b="0" i="0" kern="1200" smtClean="0">
                <a:solidFill>
                  <a:schemeClr val="tx1"/>
                </a:solidFill>
                <a:latin typeface="+mn-lt"/>
                <a:ea typeface="+mn-ea"/>
                <a:cs typeface="+mn-cs"/>
              </a:rPr>
              <a:t> In either case, the cornerer hopes to gain control of enough of the </a:t>
            </a:r>
            <a:r>
              <a:rPr lang="en-US" sz="1200" b="0" i="0" u="none" strike="noStrike" kern="1200" smtClean="0">
                <a:solidFill>
                  <a:schemeClr val="tx1"/>
                </a:solidFill>
                <a:latin typeface="+mn-lt"/>
                <a:ea typeface="+mn-ea"/>
                <a:cs typeface="+mn-cs"/>
                <a:hlinkClick r:id="rId13" tooltip="Supply and demand"/>
              </a:rPr>
              <a:t>supply</a:t>
            </a:r>
            <a:r>
              <a:rPr lang="en-US" sz="1200" b="0" i="0" kern="1200" smtClean="0">
                <a:solidFill>
                  <a:schemeClr val="tx1"/>
                </a:solidFill>
                <a:latin typeface="+mn-lt"/>
                <a:ea typeface="+mn-ea"/>
                <a:cs typeface="+mn-cs"/>
              </a:rPr>
              <a:t> of the commodity to be able to set the price for it.</a:t>
            </a:r>
          </a:p>
          <a:p>
            <a:r>
              <a:rPr lang="en-US" sz="1200" b="0" i="0" kern="1200" smtClean="0">
                <a:solidFill>
                  <a:schemeClr val="tx1"/>
                </a:solidFill>
                <a:latin typeface="+mn-lt"/>
                <a:ea typeface="+mn-ea"/>
                <a:cs typeface="+mn-cs"/>
              </a:rPr>
              <a:t>This can be done through several mechanisms. The most direct strategy is to simply buy up a large percentage of the available commodity offered for sale in some </a:t>
            </a:r>
            <a:r>
              <a:rPr lang="en-US" sz="1200" b="0" i="0" u="none" strike="noStrike" kern="1200" smtClean="0">
                <a:solidFill>
                  <a:schemeClr val="tx1"/>
                </a:solidFill>
                <a:latin typeface="+mn-lt"/>
                <a:ea typeface="+mn-ea"/>
                <a:cs typeface="+mn-cs"/>
                <a:hlinkClick r:id="rId14" tooltip="Spot market"/>
              </a:rPr>
              <a:t>spot market</a:t>
            </a:r>
            <a:r>
              <a:rPr lang="en-US" sz="1200" b="0" i="0" kern="1200" smtClean="0">
                <a:solidFill>
                  <a:schemeClr val="tx1"/>
                </a:solidFill>
                <a:latin typeface="+mn-lt"/>
                <a:ea typeface="+mn-ea"/>
                <a:cs typeface="+mn-cs"/>
              </a:rPr>
              <a:t> and </a:t>
            </a:r>
            <a:r>
              <a:rPr lang="en-US" sz="1200" b="0" i="0" u="none" strike="noStrike" kern="1200" smtClean="0">
                <a:solidFill>
                  <a:schemeClr val="tx1"/>
                </a:solidFill>
                <a:latin typeface="+mn-lt"/>
                <a:ea typeface="+mn-ea"/>
                <a:cs typeface="+mn-cs"/>
                <a:hlinkClick r:id="rId15" tooltip="Hoarding"/>
              </a:rPr>
              <a:t>hoard</a:t>
            </a:r>
            <a:r>
              <a:rPr lang="en-US" sz="1200" b="0" i="0" kern="1200" smtClean="0">
                <a:solidFill>
                  <a:schemeClr val="tx1"/>
                </a:solidFill>
                <a:latin typeface="+mn-lt"/>
                <a:ea typeface="+mn-ea"/>
                <a:cs typeface="+mn-cs"/>
              </a:rPr>
              <a:t> it. With the advent of </a:t>
            </a:r>
            <a:r>
              <a:rPr lang="en-US" sz="1200" b="0" i="0" u="none" strike="noStrike" kern="1200" smtClean="0">
                <a:solidFill>
                  <a:schemeClr val="tx1"/>
                </a:solidFill>
                <a:latin typeface="+mn-lt"/>
                <a:ea typeface="+mn-ea"/>
                <a:cs typeface="+mn-cs"/>
                <a:hlinkClick r:id="rId16" tooltip="Futures trading"/>
              </a:rPr>
              <a:t>futures trading</a:t>
            </a:r>
            <a:r>
              <a:rPr lang="en-US" sz="1200" b="0" i="0" kern="1200" smtClean="0">
                <a:solidFill>
                  <a:schemeClr val="tx1"/>
                </a:solidFill>
                <a:latin typeface="+mn-lt"/>
                <a:ea typeface="+mn-ea"/>
                <a:cs typeface="+mn-cs"/>
              </a:rPr>
              <a:t>, a cornerer may buy a large number of</a:t>
            </a:r>
            <a:r>
              <a:rPr lang="en-US" sz="1200" b="0" i="0" u="none" strike="noStrike" kern="1200" smtClean="0">
                <a:solidFill>
                  <a:schemeClr val="tx1"/>
                </a:solidFill>
                <a:latin typeface="+mn-lt"/>
                <a:ea typeface="+mn-ea"/>
                <a:cs typeface="+mn-cs"/>
                <a:hlinkClick r:id="rId17" tooltip="Futures contract"/>
              </a:rPr>
              <a:t>futures contracts</a:t>
            </a:r>
            <a:r>
              <a:rPr lang="en-US" sz="1200" b="0" i="0" kern="1200" smtClean="0">
                <a:solidFill>
                  <a:schemeClr val="tx1"/>
                </a:solidFill>
                <a:latin typeface="+mn-lt"/>
                <a:ea typeface="+mn-ea"/>
                <a:cs typeface="+mn-cs"/>
              </a:rPr>
              <a:t> on a commodity and then sell them at a profit after inflating the price.</a:t>
            </a:r>
          </a:p>
          <a:p>
            <a:r>
              <a:rPr lang="en-US" sz="1200" b="0" i="0" kern="1200" smtClean="0">
                <a:solidFill>
                  <a:schemeClr val="tx1"/>
                </a:solidFill>
                <a:latin typeface="+mn-lt"/>
                <a:ea typeface="+mn-ea"/>
                <a:cs typeface="+mn-cs"/>
              </a:rPr>
              <a:t>Although there have been many attempts to corner markets by massive purchases in everything from </a:t>
            </a:r>
            <a:r>
              <a:rPr lang="en-US" sz="1200" b="0" i="0" u="none" strike="noStrike" kern="1200" smtClean="0">
                <a:solidFill>
                  <a:schemeClr val="tx1"/>
                </a:solidFill>
                <a:latin typeface="+mn-lt"/>
                <a:ea typeface="+mn-ea"/>
                <a:cs typeface="+mn-cs"/>
                <a:hlinkClick r:id="rId18" tooltip="Tin"/>
              </a:rPr>
              <a:t>tin</a:t>
            </a:r>
            <a:r>
              <a:rPr lang="en-US" sz="1200" b="0" i="0" kern="1200" smtClean="0">
                <a:solidFill>
                  <a:schemeClr val="tx1"/>
                </a:solidFill>
                <a:latin typeface="+mn-lt"/>
                <a:ea typeface="+mn-ea"/>
                <a:cs typeface="+mn-cs"/>
              </a:rPr>
              <a:t> to </a:t>
            </a:r>
            <a:r>
              <a:rPr lang="en-US" sz="1200" b="0" i="0" u="none" strike="noStrike" kern="1200" smtClean="0">
                <a:solidFill>
                  <a:schemeClr val="tx1"/>
                </a:solidFill>
                <a:latin typeface="+mn-lt"/>
                <a:ea typeface="+mn-ea"/>
                <a:cs typeface="+mn-cs"/>
                <a:hlinkClick r:id="rId19" tooltip="Cattle"/>
              </a:rPr>
              <a:t>cattle</a:t>
            </a:r>
            <a:r>
              <a:rPr lang="en-US" sz="1200" b="0" i="0" kern="1200" smtClean="0">
                <a:solidFill>
                  <a:schemeClr val="tx1"/>
                </a:solidFill>
                <a:latin typeface="+mn-lt"/>
                <a:ea typeface="+mn-ea"/>
                <a:cs typeface="+mn-cs"/>
              </a:rPr>
              <a:t>, to date very few of these attempts have ever succeeded; instead, most of these attempted corners have tended to break themselves spontaneously. Indeed, as long ago as 1923, </a:t>
            </a:r>
            <a:r>
              <a:rPr lang="en-US" sz="1200" b="0" i="0" u="none" strike="noStrike" kern="1200" smtClean="0">
                <a:solidFill>
                  <a:schemeClr val="tx1"/>
                </a:solidFill>
                <a:latin typeface="+mn-lt"/>
                <a:ea typeface="+mn-ea"/>
                <a:cs typeface="+mn-cs"/>
                <a:hlinkClick r:id="rId20" tooltip="Edwin Lefèvre"/>
              </a:rPr>
              <a:t>Edwin Lefèvre</a:t>
            </a:r>
            <a:r>
              <a:rPr lang="en-US" sz="1200" b="0" i="0" kern="1200" smtClean="0">
                <a:solidFill>
                  <a:schemeClr val="tx1"/>
                </a:solidFill>
                <a:latin typeface="+mn-lt"/>
                <a:ea typeface="+mn-ea"/>
                <a:cs typeface="+mn-cs"/>
              </a:rPr>
              <a:t> wrote, "very few of the great corners were profitable to the engineers of them."</a:t>
            </a:r>
            <a:r>
              <a:rPr lang="en-US" sz="1200" b="0" i="0" u="none" strike="noStrike" kern="1200" baseline="30000" smtClean="0">
                <a:solidFill>
                  <a:schemeClr val="tx1"/>
                </a:solidFill>
                <a:latin typeface="+mn-lt"/>
                <a:ea typeface="+mn-ea"/>
                <a:cs typeface="+mn-cs"/>
                <a:hlinkClick r:id="rId12"/>
              </a:rPr>
              <a:t>[2]</a:t>
            </a:r>
            <a:r>
              <a:rPr lang="en-US" sz="1200" b="0" i="0" kern="1200" smtClean="0">
                <a:solidFill>
                  <a:schemeClr val="tx1"/>
                </a:solidFill>
                <a:latin typeface="+mn-lt"/>
                <a:ea typeface="+mn-ea"/>
                <a:cs typeface="+mn-cs"/>
              </a:rPr>
              <a:t> A cornerer can become vulnerable due to the size of the </a:t>
            </a:r>
            <a:r>
              <a:rPr lang="en-US" sz="1200" b="0" i="0" u="none" strike="noStrike" kern="1200" smtClean="0">
                <a:solidFill>
                  <a:schemeClr val="tx1"/>
                </a:solidFill>
                <a:latin typeface="+mn-lt"/>
                <a:ea typeface="+mn-ea"/>
                <a:cs typeface="+mn-cs"/>
                <a:hlinkClick r:id="rId21" tooltip="Position (finance)"/>
              </a:rPr>
              <a:t>position</a:t>
            </a:r>
            <a:r>
              <a:rPr lang="en-US" sz="1200" b="0" i="0" kern="1200" smtClean="0">
                <a:solidFill>
                  <a:schemeClr val="tx1"/>
                </a:solidFill>
                <a:latin typeface="+mn-lt"/>
                <a:ea typeface="+mn-ea"/>
                <a:cs typeface="+mn-cs"/>
              </a:rPr>
              <a:t>, especially if the attempt becomes widely known. If the rest of the market senses weakness, it may resist any attempt to artificially drive the market any further by actively taking opposing positions. If the price starts to move against the cornerer, any attempt by the cornerer to sell would likely cause the price to drop substantially. In such a situation, many other parties could profit from the cornerer's need to unwind the position.</a:t>
            </a:r>
          </a:p>
          <a:p>
            <a:endParaRPr lang="en-US"/>
          </a:p>
        </p:txBody>
      </p:sp>
      <p:sp>
        <p:nvSpPr>
          <p:cNvPr id="4" name="Slide Number Placeholder 3"/>
          <p:cNvSpPr>
            <a:spLocks noGrp="1"/>
          </p:cNvSpPr>
          <p:nvPr>
            <p:ph type="sldNum" sz="quarter" idx="10"/>
          </p:nvPr>
        </p:nvSpPr>
        <p:spPr/>
        <p:txBody>
          <a:bodyPr/>
          <a:lstStyle/>
          <a:p>
            <a:fld id="{E0C2F7A8-9104-4CBA-876C-60E6672A9CCF}" type="slidenum">
              <a:rPr lang="en-US" smtClean="0"/>
              <a:pPr/>
              <a:t>5</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DA67BB-4854-4613-B40A-3C9557FDD8E1}" type="slidenum">
              <a:rPr lang="en-US" smtClean="0"/>
              <a:pPr/>
              <a:t>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904679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cap="all" smtClean="0">
                <a:solidFill>
                  <a:schemeClr val="tx1"/>
                </a:solidFill>
                <a:latin typeface="+mn-lt"/>
                <a:ea typeface="+mn-ea"/>
                <a:cs typeface="+mn-cs"/>
              </a:rPr>
              <a:t>DEFINITION OF 'SOVEREIGN DEBT'</a:t>
            </a:r>
          </a:p>
          <a:p>
            <a:r>
              <a:rPr lang="en-US" sz="1200" b="0" i="0" kern="1200" smtClean="0">
                <a:solidFill>
                  <a:schemeClr val="tx1"/>
                </a:solidFill>
                <a:latin typeface="+mn-lt"/>
                <a:ea typeface="+mn-ea"/>
                <a:cs typeface="+mn-cs"/>
              </a:rPr>
              <a:t>Bonds issued by a national government in a foreign currency, in order to finance the issuing country's growth. Sovereign debt is generally a riskier investment when it comes from a developing country, and a safer investment when it comes from a developed country. The stability of the issuing government is an important factor to consider, when assessing the risk of investing in sovereign debt, and sovereign credit ratings help investors weigh this risk.</a:t>
            </a:r>
          </a:p>
          <a:p>
            <a:endParaRPr lang="en-US"/>
          </a:p>
        </p:txBody>
      </p:sp>
      <p:sp>
        <p:nvSpPr>
          <p:cNvPr id="4" name="Slide Number Placeholder 3"/>
          <p:cNvSpPr>
            <a:spLocks noGrp="1"/>
          </p:cNvSpPr>
          <p:nvPr>
            <p:ph type="sldNum" sz="quarter" idx="10"/>
          </p:nvPr>
        </p:nvSpPr>
        <p:spPr/>
        <p:txBody>
          <a:bodyPr/>
          <a:lstStyle/>
          <a:p>
            <a:fld id="{E0C2F7A8-9104-4CBA-876C-60E6672A9CCF}" type="slidenum">
              <a:rPr lang="en-US" smtClean="0"/>
              <a:pPr/>
              <a:t>7</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Leased 139 silos to hold soybean oil</a:t>
            </a:r>
          </a:p>
          <a:p>
            <a:r>
              <a:rPr lang="en-US" dirty="0" smtClean="0"/>
              <a:t>Obtained loans based on full silo tanks</a:t>
            </a:r>
          </a:p>
          <a:p>
            <a:r>
              <a:rPr lang="en-US" i="1" dirty="0" smtClean="0"/>
              <a:t>In reality, tanks were filled with water with oil floating on top</a:t>
            </a:r>
          </a:p>
          <a:p>
            <a:endParaRPr lang="en-US" dirty="0"/>
          </a:p>
        </p:txBody>
      </p:sp>
      <p:sp>
        <p:nvSpPr>
          <p:cNvPr id="4" name="Slide Number Placeholder 3"/>
          <p:cNvSpPr>
            <a:spLocks noGrp="1"/>
          </p:cNvSpPr>
          <p:nvPr>
            <p:ph type="sldNum" sz="quarter" idx="10"/>
          </p:nvPr>
        </p:nvSpPr>
        <p:spPr/>
        <p:txBody>
          <a:bodyPr/>
          <a:lstStyle/>
          <a:p>
            <a:fld id="{64DA67BB-4854-4613-B40A-3C9557FDD8E1}" type="slidenum">
              <a:rPr lang="en-US" smtClean="0"/>
              <a:pPr/>
              <a:t>12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378769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altLang="en-US" smtClean="0">
              <a:ea typeface="MS PGothic" pitchFamily="34" charset="-128"/>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Black" pitchFamily="34" charset="0"/>
              </a:defRPr>
            </a:lvl1pPr>
            <a:lvl2pPr marL="727075" indent="-277813">
              <a:defRPr>
                <a:solidFill>
                  <a:schemeClr val="tx1"/>
                </a:solidFill>
                <a:latin typeface="Arial Black" pitchFamily="34" charset="0"/>
              </a:defRPr>
            </a:lvl2pPr>
            <a:lvl3pPr marL="1119188" indent="-222250">
              <a:defRPr>
                <a:solidFill>
                  <a:schemeClr val="tx1"/>
                </a:solidFill>
                <a:latin typeface="Arial Black" pitchFamily="34" charset="0"/>
              </a:defRPr>
            </a:lvl3pPr>
            <a:lvl4pPr marL="1568450" indent="-222250">
              <a:defRPr>
                <a:solidFill>
                  <a:schemeClr val="tx1"/>
                </a:solidFill>
                <a:latin typeface="Arial Black" pitchFamily="34" charset="0"/>
              </a:defRPr>
            </a:lvl4pPr>
            <a:lvl5pPr marL="2016125" indent="-222250">
              <a:defRPr>
                <a:solidFill>
                  <a:schemeClr val="tx1"/>
                </a:solidFill>
                <a:latin typeface="Arial Black" pitchFamily="34" charset="0"/>
              </a:defRPr>
            </a:lvl5pPr>
            <a:lvl6pPr marL="2473325" indent="-222250" eaLnBrk="0" fontAlgn="base" hangingPunct="0">
              <a:spcBef>
                <a:spcPct val="0"/>
              </a:spcBef>
              <a:spcAft>
                <a:spcPct val="0"/>
              </a:spcAft>
              <a:defRPr>
                <a:solidFill>
                  <a:schemeClr val="tx1"/>
                </a:solidFill>
                <a:latin typeface="Arial Black" pitchFamily="34" charset="0"/>
              </a:defRPr>
            </a:lvl6pPr>
            <a:lvl7pPr marL="2930525" indent="-222250" eaLnBrk="0" fontAlgn="base" hangingPunct="0">
              <a:spcBef>
                <a:spcPct val="0"/>
              </a:spcBef>
              <a:spcAft>
                <a:spcPct val="0"/>
              </a:spcAft>
              <a:defRPr>
                <a:solidFill>
                  <a:schemeClr val="tx1"/>
                </a:solidFill>
                <a:latin typeface="Arial Black" pitchFamily="34" charset="0"/>
              </a:defRPr>
            </a:lvl7pPr>
            <a:lvl8pPr marL="3387725" indent="-222250" eaLnBrk="0" fontAlgn="base" hangingPunct="0">
              <a:spcBef>
                <a:spcPct val="0"/>
              </a:spcBef>
              <a:spcAft>
                <a:spcPct val="0"/>
              </a:spcAft>
              <a:defRPr>
                <a:solidFill>
                  <a:schemeClr val="tx1"/>
                </a:solidFill>
                <a:latin typeface="Arial Black" pitchFamily="34" charset="0"/>
              </a:defRPr>
            </a:lvl8pPr>
            <a:lvl9pPr marL="3844925" indent="-222250" eaLnBrk="0" fontAlgn="base" hangingPunct="0">
              <a:spcBef>
                <a:spcPct val="0"/>
              </a:spcBef>
              <a:spcAft>
                <a:spcPct val="0"/>
              </a:spcAft>
              <a:defRPr>
                <a:solidFill>
                  <a:schemeClr val="tx1"/>
                </a:solidFill>
                <a:latin typeface="Arial Black" pitchFamily="34" charset="0"/>
              </a:defRPr>
            </a:lvl9pPr>
          </a:lstStyle>
          <a:p>
            <a:fld id="{7503C5C8-AAFE-4A04-A59D-57637D3352A9}" type="slidenum">
              <a:rPr lang="fr-FR" altLang="en-US" smtClean="0">
                <a:latin typeface="Arial" charset="0"/>
                <a:ea typeface="MS PGothic" pitchFamily="34" charset="-128"/>
                <a:cs typeface="Arial" charset="0"/>
              </a:rPr>
              <a:pPr/>
              <a:t>14</a:t>
            </a:fld>
            <a:endParaRPr lang="fr-FR" altLang="en-US" smtClean="0">
              <a:latin typeface="Arial" charset="0"/>
              <a:ea typeface="MS PGothic" pitchFamily="34" charset="-128"/>
              <a:cs typeface="Arial" charset="0"/>
            </a:endParaRPr>
          </a:p>
        </p:txBody>
      </p:sp>
      <p:sp>
        <p:nvSpPr>
          <p:cNvPr id="3277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endParaRPr lang="fr-FR" altLang="en-US" smtClean="0">
              <a:latin typeface="Calibri" pitchFamily="34" charset="0"/>
              <a:cs typeface="Arial" charset="0"/>
            </a:endParaRPr>
          </a:p>
        </p:txBody>
      </p:sp>
      <p:sp>
        <p:nvSpPr>
          <p:cNvPr id="32774" name="Date Placeholder 1"/>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endParaRPr lang="en-GB" altLang="en-US" smtClean="0">
              <a:latin typeface="Calibri" pitchFamily="34"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641C02-571F-4249-B363-CA36E99F5245}" type="datetime1">
              <a:rPr lang="en-GB" smtClean="0"/>
              <a:t>19/12/2014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E9FEA-12DD-45B8-BA54-F8CE0F0B21CC}" type="slidenum">
              <a:rPr lang="en-US" smtClean="0"/>
              <a:pPr/>
              <a:t>‹#›</a:t>
            </a:fld>
            <a:endParaRPr lang="en-US"/>
          </a:p>
        </p:txBody>
      </p:sp>
    </p:spTree>
    <p:extLst>
      <p:ext uri="{BB962C8B-B14F-4D97-AF65-F5344CB8AC3E}">
        <p14:creationId xmlns:p14="http://schemas.microsoft.com/office/powerpoint/2010/main" val="3940749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8F4A48-FF7A-4629-A968-77A91B0866AF}" type="datetime1">
              <a:rPr lang="en-GB" smtClean="0"/>
              <a:t>19/12/2014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E9FEA-12DD-45B8-BA54-F8CE0F0B21CC}" type="slidenum">
              <a:rPr lang="en-US" smtClean="0"/>
              <a:pPr/>
              <a:t>‹#›</a:t>
            </a:fld>
            <a:endParaRPr lang="en-US"/>
          </a:p>
        </p:txBody>
      </p:sp>
    </p:spTree>
    <p:extLst>
      <p:ext uri="{BB962C8B-B14F-4D97-AF65-F5344CB8AC3E}">
        <p14:creationId xmlns:p14="http://schemas.microsoft.com/office/powerpoint/2010/main" val="1244951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DD8DCC-EA78-4C54-B7C1-AE069B845C4B}" type="datetime1">
              <a:rPr lang="en-GB" smtClean="0"/>
              <a:t>19/12/2014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E9FEA-12DD-45B8-BA54-F8CE0F0B21CC}" type="slidenum">
              <a:rPr lang="en-US" smtClean="0"/>
              <a:pPr/>
              <a:t>‹#›</a:t>
            </a:fld>
            <a:endParaRPr lang="en-US"/>
          </a:p>
        </p:txBody>
      </p:sp>
    </p:spTree>
    <p:extLst>
      <p:ext uri="{BB962C8B-B14F-4D97-AF65-F5344CB8AC3E}">
        <p14:creationId xmlns:p14="http://schemas.microsoft.com/office/powerpoint/2010/main" val="117708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817C7DC-F63C-419F-BCFC-988DBA4A8AD3}" type="datetime1">
              <a:rPr lang="en-GB" smtClean="0"/>
              <a:t>19/12/2014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516E02-E518-4D01-816C-9ADB4FE7A778}" type="slidenum">
              <a:rPr lang="en-GB" smtClean="0"/>
              <a:t>‹#›</a:t>
            </a:fld>
            <a:endParaRPr lang="en-GB"/>
          </a:p>
        </p:txBody>
      </p:sp>
    </p:spTree>
    <p:extLst>
      <p:ext uri="{BB962C8B-B14F-4D97-AF65-F5344CB8AC3E}">
        <p14:creationId xmlns:p14="http://schemas.microsoft.com/office/powerpoint/2010/main" val="555570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723326-79AB-4908-85EF-3CAFF20B94C2}" type="datetime1">
              <a:rPr lang="en-GB" smtClean="0"/>
              <a:t>19/12/2014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516E02-E518-4D01-816C-9ADB4FE7A778}" type="slidenum">
              <a:rPr lang="en-GB" smtClean="0"/>
              <a:t>‹#›</a:t>
            </a:fld>
            <a:endParaRPr lang="en-GB"/>
          </a:p>
        </p:txBody>
      </p:sp>
    </p:spTree>
    <p:extLst>
      <p:ext uri="{BB962C8B-B14F-4D97-AF65-F5344CB8AC3E}">
        <p14:creationId xmlns:p14="http://schemas.microsoft.com/office/powerpoint/2010/main" val="4170935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A237E-1624-4FD0-A833-FD7AF2731703}" type="datetime1">
              <a:rPr lang="en-GB" smtClean="0"/>
              <a:t>19/12/2014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516E02-E518-4D01-816C-9ADB4FE7A778}" type="slidenum">
              <a:rPr lang="en-GB" smtClean="0"/>
              <a:t>‹#›</a:t>
            </a:fld>
            <a:endParaRPr lang="en-GB"/>
          </a:p>
        </p:txBody>
      </p:sp>
    </p:spTree>
    <p:extLst>
      <p:ext uri="{BB962C8B-B14F-4D97-AF65-F5344CB8AC3E}">
        <p14:creationId xmlns:p14="http://schemas.microsoft.com/office/powerpoint/2010/main" val="3482253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5131D6-314A-4FF3-A187-94C5A7ACD92B}" type="datetime1">
              <a:rPr lang="en-GB" smtClean="0"/>
              <a:t>19/12/2014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516E02-E518-4D01-816C-9ADB4FE7A778}" type="slidenum">
              <a:rPr lang="en-GB" smtClean="0"/>
              <a:t>‹#›</a:t>
            </a:fld>
            <a:endParaRPr lang="en-GB"/>
          </a:p>
        </p:txBody>
      </p:sp>
    </p:spTree>
    <p:extLst>
      <p:ext uri="{BB962C8B-B14F-4D97-AF65-F5344CB8AC3E}">
        <p14:creationId xmlns:p14="http://schemas.microsoft.com/office/powerpoint/2010/main" val="2117624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4CEE503-B0C2-4023-B4D3-412CA837DB0B}" type="datetime1">
              <a:rPr lang="en-GB" smtClean="0"/>
              <a:t>19/12/2014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516E02-E518-4D01-816C-9ADB4FE7A778}" type="slidenum">
              <a:rPr lang="en-GB" smtClean="0"/>
              <a:t>‹#›</a:t>
            </a:fld>
            <a:endParaRPr lang="en-GB"/>
          </a:p>
        </p:txBody>
      </p:sp>
    </p:spTree>
    <p:extLst>
      <p:ext uri="{BB962C8B-B14F-4D97-AF65-F5344CB8AC3E}">
        <p14:creationId xmlns:p14="http://schemas.microsoft.com/office/powerpoint/2010/main" val="34949329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16E98DF-82C8-418B-8DAF-71519E42DB41}" type="datetime1">
              <a:rPr lang="en-GB" smtClean="0"/>
              <a:t>19/12/2014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516E02-E518-4D01-816C-9ADB4FE7A778}" type="slidenum">
              <a:rPr lang="en-GB" smtClean="0"/>
              <a:t>‹#›</a:t>
            </a:fld>
            <a:endParaRPr lang="en-GB"/>
          </a:p>
        </p:txBody>
      </p:sp>
    </p:spTree>
    <p:extLst>
      <p:ext uri="{BB962C8B-B14F-4D97-AF65-F5344CB8AC3E}">
        <p14:creationId xmlns:p14="http://schemas.microsoft.com/office/powerpoint/2010/main" val="24657224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23904-4AC7-4562-9818-48739FB5F292}" type="datetime1">
              <a:rPr lang="en-GB" smtClean="0"/>
              <a:t>19/12/2014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516E02-E518-4D01-816C-9ADB4FE7A778}" type="slidenum">
              <a:rPr lang="en-GB" smtClean="0"/>
              <a:t>‹#›</a:t>
            </a:fld>
            <a:endParaRPr lang="en-GB"/>
          </a:p>
        </p:txBody>
      </p:sp>
    </p:spTree>
    <p:extLst>
      <p:ext uri="{BB962C8B-B14F-4D97-AF65-F5344CB8AC3E}">
        <p14:creationId xmlns:p14="http://schemas.microsoft.com/office/powerpoint/2010/main" val="37162114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71203F-4A4B-47E7-8788-8CECD97548D6}" type="datetime1">
              <a:rPr lang="en-GB" smtClean="0"/>
              <a:t>19/12/2014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516E02-E518-4D01-816C-9ADB4FE7A778}" type="slidenum">
              <a:rPr lang="en-GB" smtClean="0"/>
              <a:t>‹#›</a:t>
            </a:fld>
            <a:endParaRPr lang="en-GB"/>
          </a:p>
        </p:txBody>
      </p:sp>
    </p:spTree>
    <p:extLst>
      <p:ext uri="{BB962C8B-B14F-4D97-AF65-F5344CB8AC3E}">
        <p14:creationId xmlns:p14="http://schemas.microsoft.com/office/powerpoint/2010/main" val="1475762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C5D1D9-6605-4F17-A900-7A3F969A9BA8}" type="datetime1">
              <a:rPr lang="en-GB" smtClean="0"/>
              <a:t>19/12/2014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E9FEA-12DD-45B8-BA54-F8CE0F0B21CC}" type="slidenum">
              <a:rPr lang="en-US" smtClean="0"/>
              <a:pPr/>
              <a:t>‹#›</a:t>
            </a:fld>
            <a:endParaRPr lang="en-US"/>
          </a:p>
        </p:txBody>
      </p:sp>
    </p:spTree>
    <p:extLst>
      <p:ext uri="{BB962C8B-B14F-4D97-AF65-F5344CB8AC3E}">
        <p14:creationId xmlns:p14="http://schemas.microsoft.com/office/powerpoint/2010/main" val="8430139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13C54-03DD-4967-83B0-E3DB844B3AF9}" type="datetime1">
              <a:rPr lang="en-GB" smtClean="0"/>
              <a:t>19/12/2014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516E02-E518-4D01-816C-9ADB4FE7A778}" type="slidenum">
              <a:rPr lang="en-GB" smtClean="0"/>
              <a:t>‹#›</a:t>
            </a:fld>
            <a:endParaRPr lang="en-GB"/>
          </a:p>
        </p:txBody>
      </p:sp>
    </p:spTree>
    <p:extLst>
      <p:ext uri="{BB962C8B-B14F-4D97-AF65-F5344CB8AC3E}">
        <p14:creationId xmlns:p14="http://schemas.microsoft.com/office/powerpoint/2010/main" val="34786577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DB8456-290E-4773-9BF2-44A90C7E90F3}" type="datetime1">
              <a:rPr lang="en-GB" smtClean="0"/>
              <a:t>19/12/2014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516E02-E518-4D01-816C-9ADB4FE7A778}" type="slidenum">
              <a:rPr lang="en-GB" smtClean="0"/>
              <a:t>‹#›</a:t>
            </a:fld>
            <a:endParaRPr lang="en-GB"/>
          </a:p>
        </p:txBody>
      </p:sp>
    </p:spTree>
    <p:extLst>
      <p:ext uri="{BB962C8B-B14F-4D97-AF65-F5344CB8AC3E}">
        <p14:creationId xmlns:p14="http://schemas.microsoft.com/office/powerpoint/2010/main" val="40334836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2895A1-2B0F-49C3-B111-237BEDAF8A7F}" type="datetime1">
              <a:rPr lang="en-GB" smtClean="0"/>
              <a:t>19/12/2014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516E02-E518-4D01-816C-9ADB4FE7A778}" type="slidenum">
              <a:rPr lang="en-GB" smtClean="0"/>
              <a:t>‹#›</a:t>
            </a:fld>
            <a:endParaRPr lang="en-GB"/>
          </a:p>
        </p:txBody>
      </p:sp>
    </p:spTree>
    <p:extLst>
      <p:ext uri="{BB962C8B-B14F-4D97-AF65-F5344CB8AC3E}">
        <p14:creationId xmlns:p14="http://schemas.microsoft.com/office/powerpoint/2010/main" val="3223910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FC748B-7EAA-4DCE-AD6E-853525ADDC84}" type="datetime1">
              <a:rPr lang="en-GB" smtClean="0"/>
              <a:t>19/12/2014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E9FEA-12DD-45B8-BA54-F8CE0F0B21CC}" type="slidenum">
              <a:rPr lang="en-US" smtClean="0"/>
              <a:pPr/>
              <a:t>‹#›</a:t>
            </a:fld>
            <a:endParaRPr lang="en-US"/>
          </a:p>
        </p:txBody>
      </p:sp>
    </p:spTree>
    <p:extLst>
      <p:ext uri="{BB962C8B-B14F-4D97-AF65-F5344CB8AC3E}">
        <p14:creationId xmlns:p14="http://schemas.microsoft.com/office/powerpoint/2010/main" val="2454058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3DC0FE-ED0C-476B-AB81-ADE4112C8598}" type="datetime1">
              <a:rPr lang="en-GB" smtClean="0"/>
              <a:t>19/12/2014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EE9FEA-12DD-45B8-BA54-F8CE0F0B21CC}" type="slidenum">
              <a:rPr lang="en-US" smtClean="0"/>
              <a:pPr/>
              <a:t>‹#›</a:t>
            </a:fld>
            <a:endParaRPr lang="en-US"/>
          </a:p>
        </p:txBody>
      </p:sp>
    </p:spTree>
    <p:extLst>
      <p:ext uri="{BB962C8B-B14F-4D97-AF65-F5344CB8AC3E}">
        <p14:creationId xmlns:p14="http://schemas.microsoft.com/office/powerpoint/2010/main" val="607833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473941-E056-4435-A524-936CADEA2ECB}" type="datetime1">
              <a:rPr lang="en-GB" smtClean="0"/>
              <a:t>19/12/2014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EE9FEA-12DD-45B8-BA54-F8CE0F0B21CC}" type="slidenum">
              <a:rPr lang="en-US" smtClean="0"/>
              <a:pPr/>
              <a:t>‹#›</a:t>
            </a:fld>
            <a:endParaRPr lang="en-US"/>
          </a:p>
        </p:txBody>
      </p:sp>
    </p:spTree>
    <p:extLst>
      <p:ext uri="{BB962C8B-B14F-4D97-AF65-F5344CB8AC3E}">
        <p14:creationId xmlns:p14="http://schemas.microsoft.com/office/powerpoint/2010/main" val="1096310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2C511E-C97D-4D38-B537-F9217ADFE54C}" type="datetime1">
              <a:rPr lang="en-GB" smtClean="0"/>
              <a:t>19/12/2014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EE9FEA-12DD-45B8-BA54-F8CE0F0B21CC}" type="slidenum">
              <a:rPr lang="en-US" smtClean="0"/>
              <a:pPr/>
              <a:t>‹#›</a:t>
            </a:fld>
            <a:endParaRPr lang="en-US"/>
          </a:p>
        </p:txBody>
      </p:sp>
    </p:spTree>
    <p:extLst>
      <p:ext uri="{BB962C8B-B14F-4D97-AF65-F5344CB8AC3E}">
        <p14:creationId xmlns:p14="http://schemas.microsoft.com/office/powerpoint/2010/main" val="3435918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262AD-B011-4073-B715-AF0007C99742}" type="datetime1">
              <a:rPr lang="en-GB" smtClean="0"/>
              <a:t>19/12/2014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EE9FEA-12DD-45B8-BA54-F8CE0F0B21CC}" type="slidenum">
              <a:rPr lang="en-US" smtClean="0"/>
              <a:pPr/>
              <a:t>‹#›</a:t>
            </a:fld>
            <a:endParaRPr lang="en-US"/>
          </a:p>
        </p:txBody>
      </p:sp>
    </p:spTree>
    <p:extLst>
      <p:ext uri="{BB962C8B-B14F-4D97-AF65-F5344CB8AC3E}">
        <p14:creationId xmlns:p14="http://schemas.microsoft.com/office/powerpoint/2010/main" val="4060068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9787B4-26A3-49B5-9020-3934A7CDB450}" type="datetime1">
              <a:rPr lang="en-GB" smtClean="0"/>
              <a:t>19/12/2014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EE9FEA-12DD-45B8-BA54-F8CE0F0B21CC}" type="slidenum">
              <a:rPr lang="en-US" smtClean="0"/>
              <a:pPr/>
              <a:t>‹#›</a:t>
            </a:fld>
            <a:endParaRPr lang="en-US"/>
          </a:p>
        </p:txBody>
      </p:sp>
    </p:spTree>
    <p:extLst>
      <p:ext uri="{BB962C8B-B14F-4D97-AF65-F5344CB8AC3E}">
        <p14:creationId xmlns:p14="http://schemas.microsoft.com/office/powerpoint/2010/main" val="2069407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B13055-A2EC-4216-92FB-3ABEA4A745CF}" type="datetime1">
              <a:rPr lang="en-GB" smtClean="0"/>
              <a:t>19/12/2014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EE9FEA-12DD-45B8-BA54-F8CE0F0B21CC}" type="slidenum">
              <a:rPr lang="en-US" smtClean="0"/>
              <a:pPr/>
              <a:t>‹#›</a:t>
            </a:fld>
            <a:endParaRPr lang="en-US"/>
          </a:p>
        </p:txBody>
      </p:sp>
    </p:spTree>
    <p:extLst>
      <p:ext uri="{BB962C8B-B14F-4D97-AF65-F5344CB8AC3E}">
        <p14:creationId xmlns:p14="http://schemas.microsoft.com/office/powerpoint/2010/main" val="943138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C910A-FAD2-4326-A838-DECE6A659A3A}" type="datetime1">
              <a:rPr lang="en-GB" smtClean="0"/>
              <a:t>19/12/2014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EE9FEA-12DD-45B8-BA54-F8CE0F0B21CC}" type="slidenum">
              <a:rPr lang="en-US" smtClean="0"/>
              <a:pPr/>
              <a:t>‹#›</a:t>
            </a:fld>
            <a:endParaRPr lang="en-US"/>
          </a:p>
        </p:txBody>
      </p:sp>
    </p:spTree>
    <p:extLst>
      <p:ext uri="{BB962C8B-B14F-4D97-AF65-F5344CB8AC3E}">
        <p14:creationId xmlns:p14="http://schemas.microsoft.com/office/powerpoint/2010/main" val="4028392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02AA9-F2A1-4F6A-B07E-0224F7CE4629}" type="datetime1">
              <a:rPr lang="en-GB" smtClean="0"/>
              <a:t>19/12/2014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16E02-E518-4D01-816C-9ADB4FE7A778}" type="slidenum">
              <a:rPr lang="en-GB" smtClean="0"/>
              <a:t>‹#›</a:t>
            </a:fld>
            <a:endParaRPr lang="en-GB"/>
          </a:p>
        </p:txBody>
      </p:sp>
    </p:spTree>
    <p:extLst>
      <p:ext uri="{BB962C8B-B14F-4D97-AF65-F5344CB8AC3E}">
        <p14:creationId xmlns:p14="http://schemas.microsoft.com/office/powerpoint/2010/main" val="17168488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http://www.saokim.com.vn/images/customer/bo-ngoai-giao_1286204841.jp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flickr.com/photos/15947776@N06/5207104586/in/set-72157625466642528"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newcity.com/wp-content/uploads/2010/06/longshot-corn-2.jp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m/url?sa=i&amp;rct=j&amp;q=soybean+oil+storage+tank&amp;source=images&amp;cd=&amp;cad=rja&amp;docid=lZD5jy2u9wu3uM&amp;tbnid=yJue89uhOJC0WM:&amp;ved=0CAUQjRw&amp;url=http://www.multiskillengineering.com/engineering-equipment-consultancy-services.html&amp;ei=TMJuUdq4CcOXtAa0poDQCw&amp;bvm=bv.45368065,d.Yms&amp;psig=AFQjCNGfi6JLMXlRBr0NHnS8507BBjiRmQ&amp;ust=1366299583209424"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mutrap.org.vn/" TargetMode="External"/><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ctrTitle"/>
          </p:nvPr>
        </p:nvSpPr>
        <p:spPr/>
        <p:txBody>
          <a:bodyPr>
            <a:normAutofit fontScale="90000"/>
          </a:bodyPr>
          <a:lstStyle/>
          <a:p>
            <a:r>
              <a:rPr lang="it-IT" altLang="en-US" sz="3200" b="1" dirty="0" smtClean="0">
                <a:latin typeface="Times New Roman" pitchFamily="18" charset="0"/>
                <a:cs typeface="Times New Roman" pitchFamily="18" charset="0"/>
              </a:rPr>
              <a:t/>
            </a:r>
            <a:br>
              <a:rPr lang="it-IT" altLang="en-US" sz="3200" b="1" dirty="0" smtClean="0">
                <a:latin typeface="Times New Roman" pitchFamily="18" charset="0"/>
                <a:cs typeface="Times New Roman" pitchFamily="18" charset="0"/>
              </a:rPr>
            </a:br>
            <a:r>
              <a:rPr lang="it-IT" altLang="en-US" sz="3200" b="1" dirty="0" smtClean="0">
                <a:latin typeface="Times New Roman" pitchFamily="18" charset="0"/>
                <a:cs typeface="Times New Roman" pitchFamily="18" charset="0"/>
              </a:rPr>
              <a:t>KHÓA ĐÀO TẠO</a:t>
            </a:r>
            <a:r>
              <a:rPr lang="en-GB" altLang="en-US" sz="2800" dirty="0" smtClean="0">
                <a:latin typeface="Times New Roman" pitchFamily="18" charset="0"/>
                <a:cs typeface="Times New Roman" pitchFamily="18" charset="0"/>
              </a:rPr>
              <a:t/>
            </a:r>
            <a:br>
              <a:rPr lang="en-GB" altLang="en-US" sz="2800" dirty="0" smtClean="0">
                <a:latin typeface="Times New Roman" pitchFamily="18" charset="0"/>
                <a:cs typeface="Times New Roman" pitchFamily="18" charset="0"/>
              </a:rPr>
            </a:br>
            <a:r>
              <a:rPr lang="it-IT" sz="3000" b="1" dirty="0">
                <a:latin typeface="Times New Roman" panose="02020603050405020304" pitchFamily="18" charset="0"/>
                <a:cs typeface="Times New Roman" panose="02020603050405020304" pitchFamily="18" charset="0"/>
              </a:rPr>
              <a:t>NGUYÊN TẮC GIAO DỊCH VÀ PHÁT TRIỂN </a:t>
            </a:r>
            <a:r>
              <a:rPr lang="en-GB" sz="3000" dirty="0">
                <a:latin typeface="Times New Roman" panose="02020603050405020304" pitchFamily="18" charset="0"/>
                <a:cs typeface="Times New Roman" panose="02020603050405020304" pitchFamily="18" charset="0"/>
              </a:rPr>
              <a:t/>
            </a:r>
            <a:br>
              <a:rPr lang="en-GB" sz="3000" dirty="0">
                <a:latin typeface="Times New Roman" panose="02020603050405020304" pitchFamily="18" charset="0"/>
                <a:cs typeface="Times New Roman" panose="02020603050405020304" pitchFamily="18" charset="0"/>
              </a:rPr>
            </a:br>
            <a:r>
              <a:rPr lang="it-IT" sz="3000" b="1" dirty="0">
                <a:latin typeface="Times New Roman" panose="02020603050405020304" pitchFamily="18" charset="0"/>
                <a:cs typeface="Times New Roman" panose="02020603050405020304" pitchFamily="18" charset="0"/>
              </a:rPr>
              <a:t>SỞ GIAO DỊCH HÀNG HÓA GIAO SAU</a:t>
            </a:r>
            <a:r>
              <a:rPr lang="en-GB" sz="3200" dirty="0"/>
              <a:t/>
            </a:r>
            <a:br>
              <a:rPr lang="en-GB" sz="3200" dirty="0"/>
            </a:br>
            <a:endParaRPr lang="en-GB" altLang="en-US" sz="3000" dirty="0" smtClean="0">
              <a:latin typeface="Times New Roman" pitchFamily="18" charset="0"/>
              <a:cs typeface="Times New Roman" pitchFamily="18" charset="0"/>
            </a:endParaRPr>
          </a:p>
        </p:txBody>
      </p:sp>
      <p:sp>
        <p:nvSpPr>
          <p:cNvPr id="3075" name="Rectangle 3"/>
          <p:cNvSpPr>
            <a:spLocks noGrp="1" noChangeArrowheads="1"/>
          </p:cNvSpPr>
          <p:nvPr>
            <p:ph type="subTitle" idx="1"/>
          </p:nvPr>
        </p:nvSpPr>
        <p:spPr/>
        <p:txBody>
          <a:bodyPr rtlCol="0">
            <a:normAutofit fontScale="70000" lnSpcReduction="20000"/>
          </a:bodyPr>
          <a:lstStyle/>
          <a:p>
            <a:pPr eaLnBrk="1" fontAlgn="auto" hangingPunct="1">
              <a:spcAft>
                <a:spcPts val="0"/>
              </a:spcAft>
              <a:buFont typeface="Arial" pitchFamily="34" charset="0"/>
              <a:buNone/>
              <a:defRPr/>
            </a:pPr>
            <a:endParaRPr lang="en-US" sz="3800" b="1" dirty="0" smtClean="0"/>
          </a:p>
          <a:p>
            <a:pPr eaLnBrk="1" fontAlgn="auto" hangingPunct="1">
              <a:spcAft>
                <a:spcPts val="0"/>
              </a:spcAft>
              <a:buFont typeface="Arial" pitchFamily="34" charset="0"/>
              <a:buNone/>
              <a:defRPr/>
            </a:pPr>
            <a:endParaRPr lang="en-US" sz="3800" b="1" dirty="0" smtClean="0"/>
          </a:p>
          <a:p>
            <a:pPr eaLnBrk="1" fontAlgn="auto" hangingPunct="1">
              <a:spcAft>
                <a:spcPts val="0"/>
              </a:spcAft>
              <a:buFont typeface="Arial" pitchFamily="34" charset="0"/>
              <a:buNone/>
              <a:defRPr/>
            </a:pPr>
            <a:endParaRPr lang="en-US" sz="3100" b="1" dirty="0" smtClean="0">
              <a:solidFill>
                <a:schemeClr val="tx1"/>
              </a:solidFill>
            </a:endParaRPr>
          </a:p>
          <a:p>
            <a:pPr eaLnBrk="1" fontAlgn="auto" hangingPunct="1">
              <a:spcAft>
                <a:spcPts val="0"/>
              </a:spcAft>
              <a:defRPr/>
            </a:pPr>
            <a:r>
              <a:rPr lang="en-US" sz="3100" b="1" dirty="0" smtClean="0">
                <a:solidFill>
                  <a:schemeClr val="tx1"/>
                </a:solidFill>
                <a:latin typeface="Times New Roman" panose="02020603050405020304" pitchFamily="18" charset="0"/>
                <a:cs typeface="Times New Roman" panose="02020603050405020304" pitchFamily="18" charset="0"/>
              </a:rPr>
              <a:t>TP. </a:t>
            </a:r>
            <a:r>
              <a:rPr lang="en-US" sz="3100" b="1" dirty="0" err="1" smtClean="0">
                <a:solidFill>
                  <a:schemeClr val="tx1"/>
                </a:solidFill>
                <a:latin typeface="Times New Roman" panose="02020603050405020304" pitchFamily="18" charset="0"/>
                <a:cs typeface="Times New Roman" panose="02020603050405020304" pitchFamily="18" charset="0"/>
              </a:rPr>
              <a:t>Hồ</a:t>
            </a:r>
            <a:r>
              <a:rPr lang="en-US" sz="3100" b="1" dirty="0" smtClean="0">
                <a:solidFill>
                  <a:schemeClr val="tx1"/>
                </a:solidFill>
                <a:latin typeface="Times New Roman" panose="02020603050405020304" pitchFamily="18" charset="0"/>
                <a:cs typeface="Times New Roman" panose="02020603050405020304" pitchFamily="18" charset="0"/>
              </a:rPr>
              <a:t> </a:t>
            </a:r>
            <a:r>
              <a:rPr lang="en-US" sz="3100" b="1" dirty="0" err="1" smtClean="0">
                <a:solidFill>
                  <a:schemeClr val="tx1"/>
                </a:solidFill>
                <a:latin typeface="Times New Roman" panose="02020603050405020304" pitchFamily="18" charset="0"/>
                <a:cs typeface="Times New Roman" panose="02020603050405020304" pitchFamily="18" charset="0"/>
              </a:rPr>
              <a:t>Chí</a:t>
            </a:r>
            <a:r>
              <a:rPr lang="en-US" sz="3100" b="1" dirty="0" smtClean="0">
                <a:solidFill>
                  <a:schemeClr val="tx1"/>
                </a:solidFill>
                <a:latin typeface="Times New Roman" panose="02020603050405020304" pitchFamily="18" charset="0"/>
                <a:cs typeface="Times New Roman" panose="02020603050405020304" pitchFamily="18" charset="0"/>
              </a:rPr>
              <a:t> Minh, </a:t>
            </a:r>
            <a:r>
              <a:rPr lang="en-US" sz="3100" b="1" dirty="0" err="1" smtClean="0">
                <a:solidFill>
                  <a:schemeClr val="tx1"/>
                </a:solidFill>
                <a:latin typeface="Times New Roman" panose="02020603050405020304" pitchFamily="18" charset="0"/>
                <a:cs typeface="Times New Roman" panose="02020603050405020304" pitchFamily="18" charset="0"/>
              </a:rPr>
              <a:t>ngày</a:t>
            </a:r>
            <a:r>
              <a:rPr lang="en-US" sz="3100" b="1" dirty="0" smtClean="0">
                <a:solidFill>
                  <a:schemeClr val="tx1"/>
                </a:solidFill>
                <a:latin typeface="Times New Roman" panose="02020603050405020304" pitchFamily="18" charset="0"/>
                <a:cs typeface="Times New Roman" panose="02020603050405020304" pitchFamily="18" charset="0"/>
              </a:rPr>
              <a:t> 22-24 </a:t>
            </a:r>
            <a:r>
              <a:rPr lang="en-US" sz="3100" b="1" dirty="0" err="1" smtClean="0">
                <a:solidFill>
                  <a:schemeClr val="tx1"/>
                </a:solidFill>
                <a:latin typeface="Times New Roman" panose="02020603050405020304" pitchFamily="18" charset="0"/>
                <a:cs typeface="Times New Roman" panose="02020603050405020304" pitchFamily="18" charset="0"/>
              </a:rPr>
              <a:t>tháng</a:t>
            </a:r>
            <a:r>
              <a:rPr lang="en-US" sz="3100" b="1" dirty="0" smtClean="0">
                <a:solidFill>
                  <a:schemeClr val="tx1"/>
                </a:solidFill>
                <a:latin typeface="Times New Roman" panose="02020603050405020304" pitchFamily="18" charset="0"/>
                <a:cs typeface="Times New Roman" panose="02020603050405020304" pitchFamily="18" charset="0"/>
              </a:rPr>
              <a:t> 12 </a:t>
            </a:r>
            <a:r>
              <a:rPr lang="en-US" sz="3100" b="1" dirty="0" err="1" smtClean="0">
                <a:solidFill>
                  <a:schemeClr val="tx1"/>
                </a:solidFill>
                <a:latin typeface="Times New Roman" panose="02020603050405020304" pitchFamily="18" charset="0"/>
                <a:cs typeface="Times New Roman" panose="02020603050405020304" pitchFamily="18" charset="0"/>
              </a:rPr>
              <a:t>năm</a:t>
            </a:r>
            <a:r>
              <a:rPr lang="en-US" sz="3100" b="1" dirty="0" smtClean="0">
                <a:solidFill>
                  <a:schemeClr val="tx1"/>
                </a:solidFill>
                <a:latin typeface="Times New Roman" panose="02020603050405020304" pitchFamily="18" charset="0"/>
                <a:cs typeface="Times New Roman" panose="02020603050405020304" pitchFamily="18" charset="0"/>
              </a:rPr>
              <a:t> </a:t>
            </a:r>
            <a:r>
              <a:rPr lang="en-US" sz="3100" b="1" dirty="0" smtClean="0">
                <a:solidFill>
                  <a:schemeClr val="tx1"/>
                </a:solidFill>
                <a:latin typeface="Times New Roman" panose="02020603050405020304" pitchFamily="18" charset="0"/>
                <a:cs typeface="Times New Roman" panose="02020603050405020304" pitchFamily="18" charset="0"/>
              </a:rPr>
              <a:t>2014</a:t>
            </a:r>
            <a:endParaRPr lang="en-GB" sz="31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999645926"/>
              </p:ext>
            </p:extLst>
          </p:nvPr>
        </p:nvGraphicFramePr>
        <p:xfrm>
          <a:off x="838200" y="228600"/>
          <a:ext cx="7620000" cy="1960233"/>
        </p:xfrm>
        <a:graphic>
          <a:graphicData uri="http://schemas.openxmlformats.org/drawingml/2006/table">
            <a:tbl>
              <a:tblPr firstRow="1" bandRow="1">
                <a:tableStyleId>{5C22544A-7EE6-4342-B048-85BDC9FD1C3A}</a:tableStyleId>
              </a:tblPr>
              <a:tblGrid>
                <a:gridCol w="5105400"/>
                <a:gridCol w="2514600"/>
              </a:tblGrid>
              <a:tr h="1960233">
                <a:tc>
                  <a:txBody>
                    <a:bodyPr/>
                    <a:lstStyle/>
                    <a:p>
                      <a:endParaRPr lang="en-GB"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pPr algn="ctr"/>
                      <a:r>
                        <a:rPr lang="en-GB" sz="1200" dirty="0" err="1" smtClean="0">
                          <a:solidFill>
                            <a:schemeClr val="tx1"/>
                          </a:solidFill>
                          <a:latin typeface="Times New Roman" panose="02020603050405020304" pitchFamily="18" charset="0"/>
                          <a:cs typeface="Times New Roman" panose="02020603050405020304" pitchFamily="18" charset="0"/>
                        </a:rPr>
                        <a:t>Bộ</a:t>
                      </a:r>
                      <a:r>
                        <a:rPr lang="en-GB" sz="1200" baseline="0" dirty="0" smtClean="0">
                          <a:solidFill>
                            <a:schemeClr val="tx1"/>
                          </a:solidFill>
                          <a:latin typeface="Times New Roman" panose="02020603050405020304" pitchFamily="18" charset="0"/>
                          <a:cs typeface="Times New Roman" panose="02020603050405020304" pitchFamily="18" charset="0"/>
                        </a:rPr>
                        <a:t> </a:t>
                      </a:r>
                      <a:r>
                        <a:rPr lang="en-GB" sz="1200" baseline="0" dirty="0" err="1" smtClean="0">
                          <a:solidFill>
                            <a:schemeClr val="tx1"/>
                          </a:solidFill>
                          <a:latin typeface="Times New Roman" panose="02020603050405020304" pitchFamily="18" charset="0"/>
                          <a:cs typeface="Times New Roman" panose="02020603050405020304" pitchFamily="18" charset="0"/>
                        </a:rPr>
                        <a:t>Công</a:t>
                      </a:r>
                      <a:r>
                        <a:rPr lang="en-GB" sz="1200" baseline="0" dirty="0" smtClean="0">
                          <a:solidFill>
                            <a:schemeClr val="tx1"/>
                          </a:solidFill>
                          <a:latin typeface="Times New Roman" panose="02020603050405020304" pitchFamily="18" charset="0"/>
                          <a:cs typeface="Times New Roman" panose="02020603050405020304" pitchFamily="18" charset="0"/>
                        </a:rPr>
                        <a:t> </a:t>
                      </a:r>
                      <a:r>
                        <a:rPr lang="en-GB" sz="1200" baseline="0" dirty="0" err="1" smtClean="0">
                          <a:solidFill>
                            <a:schemeClr val="tx1"/>
                          </a:solidFill>
                          <a:latin typeface="Times New Roman" panose="02020603050405020304" pitchFamily="18" charset="0"/>
                          <a:cs typeface="Times New Roman" panose="02020603050405020304" pitchFamily="18" charset="0"/>
                        </a:rPr>
                        <a:t>Thương</a:t>
                      </a:r>
                      <a:endParaRPr lang="en-GB" sz="1200" baseline="0" dirty="0" smtClean="0">
                        <a:solidFill>
                          <a:schemeClr val="tx1"/>
                        </a:solidFill>
                        <a:latin typeface="Times New Roman" panose="02020603050405020304" pitchFamily="18" charset="0"/>
                        <a:cs typeface="Times New Roman" panose="02020603050405020304" pitchFamily="18" charset="0"/>
                      </a:endParaRPr>
                    </a:p>
                    <a:p>
                      <a:pPr algn="ctr"/>
                      <a:r>
                        <a:rPr lang="en-GB" sz="1200" baseline="0" dirty="0" err="1" smtClean="0">
                          <a:solidFill>
                            <a:schemeClr val="tx1"/>
                          </a:solidFill>
                          <a:latin typeface="Times New Roman" panose="02020603050405020304" pitchFamily="18" charset="0"/>
                          <a:cs typeface="Times New Roman" panose="02020603050405020304" pitchFamily="18" charset="0"/>
                        </a:rPr>
                        <a:t>Vụ</a:t>
                      </a:r>
                      <a:r>
                        <a:rPr lang="en-GB" sz="1200" baseline="0" dirty="0" smtClean="0">
                          <a:solidFill>
                            <a:schemeClr val="tx1"/>
                          </a:solidFill>
                          <a:latin typeface="Times New Roman" panose="02020603050405020304" pitchFamily="18" charset="0"/>
                          <a:cs typeface="Times New Roman" panose="02020603050405020304" pitchFamily="18" charset="0"/>
                        </a:rPr>
                        <a:t> </a:t>
                      </a:r>
                      <a:r>
                        <a:rPr lang="en-GB" sz="1200" baseline="0" dirty="0" err="1" smtClean="0">
                          <a:solidFill>
                            <a:schemeClr val="tx1"/>
                          </a:solidFill>
                          <a:latin typeface="Times New Roman" panose="02020603050405020304" pitchFamily="18" charset="0"/>
                          <a:cs typeface="Times New Roman" panose="02020603050405020304" pitchFamily="18" charset="0"/>
                        </a:rPr>
                        <a:t>Pháp</a:t>
                      </a:r>
                      <a:r>
                        <a:rPr lang="en-GB" sz="1200" baseline="0" dirty="0" smtClean="0">
                          <a:solidFill>
                            <a:schemeClr val="tx1"/>
                          </a:solidFill>
                          <a:latin typeface="Times New Roman" panose="02020603050405020304" pitchFamily="18" charset="0"/>
                          <a:cs typeface="Times New Roman" panose="02020603050405020304" pitchFamily="18" charset="0"/>
                        </a:rPr>
                        <a:t> </a:t>
                      </a:r>
                      <a:r>
                        <a:rPr lang="en-GB" sz="1200" baseline="0" dirty="0" err="1" smtClean="0">
                          <a:solidFill>
                            <a:schemeClr val="tx1"/>
                          </a:solidFill>
                          <a:latin typeface="Times New Roman" panose="02020603050405020304" pitchFamily="18" charset="0"/>
                          <a:cs typeface="Times New Roman" panose="02020603050405020304" pitchFamily="18" charset="0"/>
                        </a:rPr>
                        <a:t>chế</a:t>
                      </a:r>
                      <a:endParaRPr lang="en-GB" sz="1200" dirty="0" smtClean="0">
                        <a:solidFill>
                          <a:schemeClr val="tx1"/>
                        </a:solidFill>
                        <a:latin typeface="Times New Roman" panose="02020603050405020304" pitchFamily="18" charset="0"/>
                        <a:cs typeface="Times New Roman" panose="02020603050405020304" pitchFamily="18" charset="0"/>
                      </a:endParaRPr>
                    </a:p>
                    <a:p>
                      <a:endParaRPr lang="en-GB"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bl>
          </a:graphicData>
        </a:graphic>
      </p:graphicFrame>
      <p:pic>
        <p:nvPicPr>
          <p:cNvPr id="10" name="Picture 4" descr="Bộ ngoại gia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6400800" y="228600"/>
            <a:ext cx="1565275"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LOGO MUTRAP-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298450"/>
            <a:ext cx="1406525"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4609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oledo, OH">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90600" y="1752600"/>
            <a:ext cx="3810000" cy="3124200"/>
          </a:xfrm>
          <a:prstGeom prst="rect">
            <a:avLst/>
          </a:prstGeom>
          <a:noFill/>
          <a:ln>
            <a:noFill/>
          </a:ln>
        </p:spPr>
      </p:pic>
      <p:pic>
        <p:nvPicPr>
          <p:cNvPr id="5" name="Picture 4" descr="http://newcity.com/wp-content/uploads/2010/06/longshot-corn-2-916x1024.jpg">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57800" y="1524000"/>
            <a:ext cx="2895600" cy="3352800"/>
          </a:xfrm>
          <a:prstGeom prst="rect">
            <a:avLst/>
          </a:prstGeom>
          <a:noFill/>
          <a:ln>
            <a:noFill/>
          </a:ln>
        </p:spPr>
      </p:pic>
      <p:sp>
        <p:nvSpPr>
          <p:cNvPr id="3" name="Slide Number Placeholder 2"/>
          <p:cNvSpPr>
            <a:spLocks noGrp="1"/>
          </p:cNvSpPr>
          <p:nvPr>
            <p:ph type="sldNum" sz="quarter" idx="12"/>
          </p:nvPr>
        </p:nvSpPr>
        <p:spPr/>
        <p:txBody>
          <a:bodyPr/>
          <a:lstStyle/>
          <a:p>
            <a:fld id="{E3EE9FEA-12DD-45B8-BA54-F8CE0F0B21CC}" type="slidenum">
              <a:rPr lang="en-US" smtClean="0"/>
              <a:pPr/>
              <a:t>10</a:t>
            </a:fld>
            <a:endParaRPr lang="en-US"/>
          </a:p>
        </p:txBody>
      </p:sp>
    </p:spTree>
    <p:extLst>
      <p:ext uri="{BB962C8B-B14F-4D97-AF65-F5344CB8AC3E}">
        <p14:creationId xmlns:p14="http://schemas.microsoft.com/office/powerpoint/2010/main" val="266056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Ferruzzi</a:t>
            </a:r>
            <a:r>
              <a:rPr lang="en-US" sz="3600" dirty="0" smtClean="0"/>
              <a:t> </a:t>
            </a:r>
            <a:r>
              <a:rPr lang="en-US" sz="3600" smtClean="0"/>
              <a:t>– lũng đoạn đậu nành năm 1989</a:t>
            </a:r>
            <a:endParaRPr lang="en-US" sz="3600" dirty="0"/>
          </a:p>
        </p:txBody>
      </p:sp>
      <p:sp>
        <p:nvSpPr>
          <p:cNvPr id="3" name="Content Placeholder 2"/>
          <p:cNvSpPr>
            <a:spLocks noGrp="1"/>
          </p:cNvSpPr>
          <p:nvPr>
            <p:ph idx="1"/>
          </p:nvPr>
        </p:nvSpPr>
        <p:spPr>
          <a:solidFill>
            <a:schemeClr val="bg1">
              <a:lumMod val="85000"/>
            </a:schemeClr>
          </a:solidFill>
        </p:spPr>
        <p:txBody>
          <a:bodyPr>
            <a:normAutofit fontScale="92500" lnSpcReduction="10000"/>
          </a:bodyPr>
          <a:lstStyle/>
          <a:p>
            <a:pPr algn="just"/>
            <a:r>
              <a:rPr lang="en-US" dirty="0" smtClean="0"/>
              <a:t>CFTC </a:t>
            </a:r>
            <a:r>
              <a:rPr lang="en-US" dirty="0" err="1" smtClean="0"/>
              <a:t>quyết</a:t>
            </a:r>
            <a:r>
              <a:rPr lang="en-US" dirty="0" smtClean="0"/>
              <a:t> </a:t>
            </a:r>
            <a:r>
              <a:rPr lang="en-US" dirty="0" err="1" smtClean="0"/>
              <a:t>định</a:t>
            </a:r>
            <a:r>
              <a:rPr lang="en-US" dirty="0" smtClean="0"/>
              <a:t> </a:t>
            </a:r>
            <a:r>
              <a:rPr lang="en-US" dirty="0" err="1" smtClean="0"/>
              <a:t>thu</a:t>
            </a:r>
            <a:r>
              <a:rPr lang="en-US" dirty="0" smtClean="0"/>
              <a:t> </a:t>
            </a:r>
            <a:r>
              <a:rPr lang="en-US" dirty="0" err="1" smtClean="0"/>
              <a:t>hồi</a:t>
            </a:r>
            <a:r>
              <a:rPr lang="en-US" dirty="0" smtClean="0"/>
              <a:t> </a:t>
            </a:r>
            <a:r>
              <a:rPr lang="en-US" dirty="0" err="1" smtClean="0"/>
              <a:t>trạng</a:t>
            </a:r>
            <a:r>
              <a:rPr lang="en-US" dirty="0" smtClean="0"/>
              <a:t> </a:t>
            </a:r>
            <a:r>
              <a:rPr lang="en-US" dirty="0" err="1" smtClean="0"/>
              <a:t>thái</a:t>
            </a:r>
            <a:r>
              <a:rPr lang="en-US" dirty="0" smtClean="0"/>
              <a:t> </a:t>
            </a:r>
            <a:r>
              <a:rPr lang="en-US" dirty="0" err="1" smtClean="0"/>
              <a:t>phòng</a:t>
            </a:r>
            <a:r>
              <a:rPr lang="en-US" dirty="0" smtClean="0"/>
              <a:t> </a:t>
            </a:r>
            <a:r>
              <a:rPr lang="en-US" dirty="0" err="1" smtClean="0"/>
              <a:t>hô</a:t>
            </a:r>
            <a:r>
              <a:rPr lang="en-US" dirty="0" smtClean="0"/>
              <a:t>̣ </a:t>
            </a:r>
            <a:r>
              <a:rPr lang="en-US" dirty="0" err="1" smtClean="0"/>
              <a:t>rủi</a:t>
            </a:r>
            <a:r>
              <a:rPr lang="en-US" dirty="0" smtClean="0"/>
              <a:t> </a:t>
            </a:r>
            <a:r>
              <a:rPr lang="en-US" dirty="0" err="1" smtClean="0"/>
              <a:t>ro</a:t>
            </a:r>
            <a:r>
              <a:rPr lang="en-US" dirty="0" smtClean="0"/>
              <a:t> </a:t>
            </a:r>
            <a:r>
              <a:rPr lang="en-US" dirty="0" err="1" smtClean="0"/>
              <a:t>của</a:t>
            </a:r>
            <a:r>
              <a:rPr lang="en-US" dirty="0" smtClean="0"/>
              <a:t> </a:t>
            </a:r>
            <a:r>
              <a:rPr lang="en-US" dirty="0" err="1" smtClean="0"/>
              <a:t>Ferruzzi</a:t>
            </a:r>
            <a:r>
              <a:rPr lang="en-US" dirty="0" smtClean="0"/>
              <a:t>, </a:t>
            </a:r>
            <a:r>
              <a:rPr lang="en-US" dirty="0" err="1" smtClean="0"/>
              <a:t>điều</a:t>
            </a:r>
            <a:r>
              <a:rPr lang="en-US" dirty="0" smtClean="0"/>
              <a:t> </a:t>
            </a:r>
            <a:r>
              <a:rPr lang="en-US" dirty="0" err="1" smtClean="0"/>
              <a:t>này</a:t>
            </a:r>
            <a:r>
              <a:rPr lang="en-US" dirty="0" smtClean="0"/>
              <a:t> có </a:t>
            </a:r>
            <a:r>
              <a:rPr lang="en-US" dirty="0" err="1" smtClean="0"/>
              <a:t>nghĩa</a:t>
            </a:r>
            <a:r>
              <a:rPr lang="en-US" dirty="0" smtClean="0"/>
              <a:t> sẽ </a:t>
            </a:r>
            <a:r>
              <a:rPr lang="en-US" dirty="0" err="1" smtClean="0"/>
              <a:t>không</a:t>
            </a:r>
            <a:r>
              <a:rPr lang="en-US" dirty="0" smtClean="0"/>
              <a:t> </a:t>
            </a:r>
            <a:r>
              <a:rPr lang="en-US" dirty="0" err="1" smtClean="0"/>
              <a:t>tích</a:t>
            </a:r>
            <a:r>
              <a:rPr lang="en-US" dirty="0" smtClean="0"/>
              <a:t> </a:t>
            </a:r>
            <a:r>
              <a:rPr lang="en-US" dirty="0" err="1" smtClean="0"/>
              <a:t>tu</a:t>
            </a:r>
            <a:r>
              <a:rPr lang="en-US" dirty="0" smtClean="0"/>
              <a:t>̣ </a:t>
            </a:r>
            <a:r>
              <a:rPr lang="en-US" dirty="0" err="1" smtClean="0"/>
              <a:t>đậu</a:t>
            </a:r>
            <a:r>
              <a:rPr lang="en-US" dirty="0" smtClean="0"/>
              <a:t> </a:t>
            </a:r>
            <a:r>
              <a:rPr lang="en-US" dirty="0" err="1" smtClean="0"/>
              <a:t>nành</a:t>
            </a:r>
            <a:r>
              <a:rPr lang="en-US" dirty="0" smtClean="0"/>
              <a:t> </a:t>
            </a:r>
            <a:r>
              <a:rPr lang="en-US" dirty="0" err="1" smtClean="0"/>
              <a:t>được</a:t>
            </a:r>
            <a:r>
              <a:rPr lang="en-US" dirty="0" smtClean="0"/>
              <a:t> </a:t>
            </a:r>
            <a:r>
              <a:rPr lang="en-US" dirty="0" err="1" smtClean="0"/>
              <a:t>thông</a:t>
            </a:r>
            <a:r>
              <a:rPr lang="en-US" dirty="0" smtClean="0"/>
              <a:t> qua </a:t>
            </a:r>
            <a:r>
              <a:rPr lang="en-US" dirty="0" err="1" smtClean="0"/>
              <a:t>thi</a:t>
            </a:r>
            <a:r>
              <a:rPr lang="en-US" dirty="0" smtClean="0"/>
              <a:t>̣ </a:t>
            </a:r>
            <a:r>
              <a:rPr lang="en-US" dirty="0" err="1" smtClean="0"/>
              <a:t>trường</a:t>
            </a:r>
            <a:r>
              <a:rPr lang="en-US" dirty="0" smtClean="0"/>
              <a:t> </a:t>
            </a:r>
            <a:r>
              <a:rPr lang="en-US" dirty="0" err="1" smtClean="0"/>
              <a:t>giao</a:t>
            </a:r>
            <a:r>
              <a:rPr lang="en-US" dirty="0" smtClean="0"/>
              <a:t> </a:t>
            </a:r>
            <a:r>
              <a:rPr lang="en-US" dirty="0" err="1" smtClean="0"/>
              <a:t>hàng</a:t>
            </a:r>
            <a:r>
              <a:rPr lang="en-US" dirty="0" smtClean="0"/>
              <a:t>.</a:t>
            </a:r>
          </a:p>
          <a:p>
            <a:pPr algn="just"/>
            <a:r>
              <a:rPr lang="en-US" dirty="0" err="1" smtClean="0"/>
              <a:t>Tháng</a:t>
            </a:r>
            <a:r>
              <a:rPr lang="en-US" dirty="0" smtClean="0"/>
              <a:t> 7/1989, CBOT ban </a:t>
            </a:r>
            <a:r>
              <a:rPr lang="en-US" dirty="0" err="1" smtClean="0"/>
              <a:t>hành</a:t>
            </a:r>
            <a:r>
              <a:rPr lang="en-US" dirty="0" smtClean="0"/>
              <a:t> qui </a:t>
            </a:r>
            <a:r>
              <a:rPr lang="en-US" dirty="0" err="1" smtClean="0"/>
              <a:t>định</a:t>
            </a:r>
            <a:r>
              <a:rPr lang="en-US" dirty="0" smtClean="0"/>
              <a:t> “</a:t>
            </a:r>
            <a:r>
              <a:rPr lang="en-US" dirty="0" err="1" smtClean="0"/>
              <a:t>thanh</a:t>
            </a:r>
            <a:r>
              <a:rPr lang="en-US" dirty="0" smtClean="0"/>
              <a:t> </a:t>
            </a:r>
            <a:r>
              <a:rPr lang="en-US" dirty="0" err="1" smtClean="0"/>
              <a:t>ly</a:t>
            </a:r>
            <a:r>
              <a:rPr lang="en-US" dirty="0" smtClean="0"/>
              <a:t>́” </a:t>
            </a:r>
            <a:r>
              <a:rPr lang="en-US" dirty="0" err="1" smtClean="0"/>
              <a:t>đậu</a:t>
            </a:r>
            <a:r>
              <a:rPr lang="en-US" dirty="0" smtClean="0"/>
              <a:t> </a:t>
            </a:r>
            <a:r>
              <a:rPr lang="en-US" dirty="0" err="1" smtClean="0"/>
              <a:t>nành</a:t>
            </a:r>
            <a:r>
              <a:rPr lang="en-US" dirty="0" smtClean="0"/>
              <a:t> </a:t>
            </a:r>
            <a:r>
              <a:rPr lang="en-US" dirty="0" err="1" smtClean="0"/>
              <a:t>Tháng</a:t>
            </a:r>
            <a:r>
              <a:rPr lang="en-US" dirty="0" smtClean="0"/>
              <a:t> 7.</a:t>
            </a:r>
          </a:p>
          <a:p>
            <a:pPr algn="just"/>
            <a:r>
              <a:rPr lang="en-US" dirty="0" err="1" smtClean="0"/>
              <a:t>Gia</a:t>
            </a:r>
            <a:r>
              <a:rPr lang="en-US" dirty="0" smtClean="0"/>
              <a:t>́ </a:t>
            </a:r>
            <a:r>
              <a:rPr lang="en-US" dirty="0" err="1" smtClean="0"/>
              <a:t>sụt</a:t>
            </a:r>
            <a:r>
              <a:rPr lang="en-US" dirty="0" smtClean="0"/>
              <a:t> </a:t>
            </a:r>
            <a:r>
              <a:rPr lang="en-US" dirty="0" err="1" smtClean="0"/>
              <a:t>giảm</a:t>
            </a:r>
            <a:r>
              <a:rPr lang="en-US" dirty="0" smtClean="0"/>
              <a:t> 25% </a:t>
            </a:r>
            <a:r>
              <a:rPr lang="en-US" dirty="0" err="1" smtClean="0"/>
              <a:t>trong</a:t>
            </a:r>
            <a:r>
              <a:rPr lang="en-US" dirty="0" smtClean="0"/>
              <a:t> 2 </a:t>
            </a:r>
            <a:r>
              <a:rPr lang="en-US" dirty="0" err="1" smtClean="0"/>
              <a:t>tuần</a:t>
            </a:r>
            <a:r>
              <a:rPr lang="en-US" dirty="0" smtClean="0"/>
              <a:t>.</a:t>
            </a:r>
            <a:endParaRPr lang="en-US" dirty="0" smtClean="0"/>
          </a:p>
          <a:p>
            <a:pPr algn="just"/>
            <a:r>
              <a:rPr lang="en-US" dirty="0" smtClean="0"/>
              <a:t>1992 </a:t>
            </a:r>
            <a:r>
              <a:rPr lang="en-US" dirty="0" err="1" smtClean="0"/>
              <a:t>Ferruzzi</a:t>
            </a:r>
            <a:r>
              <a:rPr lang="en-US" dirty="0" smtClean="0"/>
              <a:t> </a:t>
            </a:r>
            <a:r>
              <a:rPr lang="en-US" dirty="0" err="1" smtClean="0"/>
              <a:t>tra</a:t>
            </a:r>
            <a:r>
              <a:rPr lang="en-US" dirty="0" smtClean="0"/>
              <a:t>̉ US$ 1,6 </a:t>
            </a:r>
            <a:r>
              <a:rPr lang="en-US" dirty="0" err="1" smtClean="0"/>
              <a:t>triệu</a:t>
            </a:r>
            <a:r>
              <a:rPr lang="en-US" dirty="0" smtClean="0"/>
              <a:t> </a:t>
            </a:r>
            <a:r>
              <a:rPr lang="en-US" dirty="0" err="1" smtClean="0"/>
              <a:t>tiền</a:t>
            </a:r>
            <a:r>
              <a:rPr lang="en-US" dirty="0" smtClean="0"/>
              <a:t> </a:t>
            </a:r>
            <a:r>
              <a:rPr lang="en-US" dirty="0" err="1" smtClean="0"/>
              <a:t>phạt</a:t>
            </a:r>
            <a:r>
              <a:rPr lang="en-US" dirty="0" smtClean="0"/>
              <a:t> </a:t>
            </a:r>
            <a:r>
              <a:rPr lang="en-US" dirty="0" err="1" smtClean="0"/>
              <a:t>va</a:t>
            </a:r>
            <a:r>
              <a:rPr lang="en-US" dirty="0" smtClean="0"/>
              <a:t>̀ </a:t>
            </a:r>
            <a:r>
              <a:rPr lang="en-US" dirty="0" err="1" smtClean="0"/>
              <a:t>tư</a:t>
            </a:r>
            <a:r>
              <a:rPr lang="en-US" dirty="0" smtClean="0"/>
              <a:t>̀ </a:t>
            </a:r>
            <a:r>
              <a:rPr lang="en-US" dirty="0" err="1" smtClean="0"/>
              <a:t>bo</a:t>
            </a:r>
            <a:r>
              <a:rPr lang="en-US" dirty="0" smtClean="0"/>
              <a:t>̉ </a:t>
            </a:r>
            <a:r>
              <a:rPr lang="en-US" dirty="0" smtClean="0"/>
              <a:t>CBOT.</a:t>
            </a:r>
            <a:endParaRPr lang="en-US" dirty="0" smtClean="0"/>
          </a:p>
          <a:p>
            <a:pPr algn="just"/>
            <a:r>
              <a:rPr lang="en-US" dirty="0" smtClean="0"/>
              <a:t>1993 </a:t>
            </a:r>
            <a:r>
              <a:rPr lang="en-US" dirty="0" err="1" smtClean="0"/>
              <a:t>Ferruzzi</a:t>
            </a:r>
            <a:r>
              <a:rPr lang="en-US" dirty="0" smtClean="0"/>
              <a:t> </a:t>
            </a:r>
            <a:r>
              <a:rPr lang="en-US" dirty="0" err="1" smtClean="0"/>
              <a:t>nộp</a:t>
            </a:r>
            <a:r>
              <a:rPr lang="en-US" dirty="0" smtClean="0"/>
              <a:t> </a:t>
            </a:r>
            <a:r>
              <a:rPr lang="en-US" dirty="0" err="1" smtClean="0"/>
              <a:t>đơn</a:t>
            </a:r>
            <a:r>
              <a:rPr lang="en-US" dirty="0" smtClean="0"/>
              <a:t> </a:t>
            </a:r>
            <a:r>
              <a:rPr lang="en-US" dirty="0" err="1" smtClean="0"/>
              <a:t>xin</a:t>
            </a:r>
            <a:r>
              <a:rPr lang="en-US" dirty="0" smtClean="0"/>
              <a:t> </a:t>
            </a:r>
            <a:r>
              <a:rPr lang="en-US" dirty="0" err="1" smtClean="0"/>
              <a:t>pha</a:t>
            </a:r>
            <a:r>
              <a:rPr lang="en-US" dirty="0" smtClean="0"/>
              <a:t>́ </a:t>
            </a:r>
            <a:r>
              <a:rPr lang="en-US" dirty="0" err="1" smtClean="0"/>
              <a:t>sản</a:t>
            </a:r>
            <a:r>
              <a:rPr lang="en-US" dirty="0" smtClean="0"/>
              <a:t>.</a:t>
            </a:r>
            <a:endParaRPr lang="en-US" dirty="0"/>
          </a:p>
        </p:txBody>
      </p:sp>
      <p:sp>
        <p:nvSpPr>
          <p:cNvPr id="4" name="Slide Number Placeholder 3"/>
          <p:cNvSpPr>
            <a:spLocks noGrp="1"/>
          </p:cNvSpPr>
          <p:nvPr>
            <p:ph type="sldNum" sz="quarter" idx="12"/>
          </p:nvPr>
        </p:nvSpPr>
        <p:spPr/>
        <p:txBody>
          <a:bodyPr/>
          <a:lstStyle/>
          <a:p>
            <a:fld id="{E3EE9FEA-12DD-45B8-BA54-F8CE0F0B21CC}" type="slidenum">
              <a:rPr lang="en-US" smtClean="0"/>
              <a:pPr/>
              <a:t>11</a:t>
            </a:fld>
            <a:endParaRPr lang="en-US"/>
          </a:p>
        </p:txBody>
      </p:sp>
    </p:spTree>
    <p:extLst>
      <p:ext uri="{BB962C8B-B14F-4D97-AF65-F5344CB8AC3E}">
        <p14:creationId xmlns:p14="http://schemas.microsoft.com/office/powerpoint/2010/main" val="1684915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Tino deAngelis – nhà buôn dầu đậu nành năm 1936 </a:t>
            </a:r>
            <a:endParaRPr lang="en-US" dirty="0"/>
          </a:p>
        </p:txBody>
      </p:sp>
      <p:sp>
        <p:nvSpPr>
          <p:cNvPr id="4" name="Rectangle 3"/>
          <p:cNvSpPr/>
          <p:nvPr/>
        </p:nvSpPr>
        <p:spPr>
          <a:xfrm>
            <a:off x="5257800" y="3886200"/>
            <a:ext cx="1295400" cy="205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6" name="Picture 4" descr="http://3.imimg.com/data3/IQ/BA/MY-2710417/liquid-oxygen-storage-tanks-250x250.jpe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981200"/>
            <a:ext cx="3962400" cy="4350508"/>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3238358"/>
            <a:ext cx="2873282" cy="3095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4419600" y="3276600"/>
            <a:ext cx="2514600" cy="2308324"/>
          </a:xfrm>
          <a:prstGeom prst="rect">
            <a:avLst/>
          </a:prstGeom>
          <a:noFill/>
        </p:spPr>
        <p:txBody>
          <a:bodyPr wrap="square" rtlCol="0">
            <a:spAutoFit/>
          </a:bodyPr>
          <a:lstStyle/>
          <a:p>
            <a:r>
              <a:rPr lang="en-US" dirty="0" smtClean="0"/>
              <a:t>            </a:t>
            </a:r>
            <a:r>
              <a:rPr lang="en-US" sz="7200" b="1" dirty="0" smtClean="0"/>
              <a:t>oil</a:t>
            </a:r>
          </a:p>
          <a:p>
            <a:r>
              <a:rPr lang="en-US" sz="7200" b="1" dirty="0" smtClean="0"/>
              <a:t>water</a:t>
            </a:r>
            <a:endParaRPr lang="en-US" sz="7200" b="1" dirty="0"/>
          </a:p>
        </p:txBody>
      </p:sp>
      <p:sp>
        <p:nvSpPr>
          <p:cNvPr id="8" name="Content Placeholder 7"/>
          <p:cNvSpPr>
            <a:spLocks noGrp="1"/>
          </p:cNvSpPr>
          <p:nvPr>
            <p:ph idx="1"/>
          </p:nvPr>
        </p:nvSpPr>
        <p:spPr/>
        <p:txBody>
          <a:bodyPr/>
          <a:lstStyle/>
          <a:p>
            <a:endParaRPr lang="en-US"/>
          </a:p>
        </p:txBody>
      </p:sp>
      <p:sp>
        <p:nvSpPr>
          <p:cNvPr id="9" name="Content Placeholder 2"/>
          <p:cNvSpPr txBox="1">
            <a:spLocks/>
          </p:cNvSpPr>
          <p:nvPr/>
        </p:nvSpPr>
        <p:spPr>
          <a:xfrm>
            <a:off x="152400" y="1600200"/>
            <a:ext cx="3657600" cy="4876800"/>
          </a:xfrm>
          <a:prstGeom prst="rect">
            <a:avLst/>
          </a:prstGeom>
          <a:solidFill>
            <a:schemeClr val="bg1">
              <a:lumMod val="85000"/>
            </a:schemeClr>
          </a:solidFill>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Thuê kho để tồn trữ dầu đậu nành</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Mua 1,9 tỷ dầu đậu nành giao sau – giả định là Hoa kỳ sẽ mua số lượng lớn dầu để tặng cho Nga</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Báo cáo một lượng lớn tồn trữ dầu đậu nành</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Đổ trong các thùng chứa là phần lớn nước</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Giá dầu đậu nành sụt giảm khi việc tặng dầu cho Nga không diễn ra</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0" i="1" u="none" strike="noStrike" kern="1200" cap="none" spc="0" normalizeH="0" baseline="0" noProof="0" smtClean="0">
                <a:ln>
                  <a:noFill/>
                </a:ln>
                <a:solidFill>
                  <a:schemeClr val="tx1"/>
                </a:solidFill>
                <a:effectLst/>
                <a:uLnTx/>
                <a:uFillTx/>
                <a:latin typeface="+mn-lt"/>
                <a:ea typeface="+mn-ea"/>
                <a:cs typeface="+mn-cs"/>
              </a:rPr>
              <a:t>		</a:t>
            </a:r>
            <a:endParaRPr kumimoji="0" lang="en-US" sz="3200" b="0" i="1"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Slide Number Placeholder 2"/>
          <p:cNvSpPr>
            <a:spLocks noGrp="1"/>
          </p:cNvSpPr>
          <p:nvPr>
            <p:ph type="sldNum" sz="quarter" idx="12"/>
          </p:nvPr>
        </p:nvSpPr>
        <p:spPr/>
        <p:txBody>
          <a:bodyPr/>
          <a:lstStyle/>
          <a:p>
            <a:fld id="{E3EE9FEA-12DD-45B8-BA54-F8CE0F0B21CC}" type="slidenum">
              <a:rPr lang="en-US" smtClean="0"/>
              <a:pPr/>
              <a:t>12</a:t>
            </a:fld>
            <a:endParaRPr lang="en-US"/>
          </a:p>
        </p:txBody>
      </p:sp>
    </p:spTree>
    <p:extLst>
      <p:ext uri="{BB962C8B-B14F-4D97-AF65-F5344CB8AC3E}">
        <p14:creationId xmlns:p14="http://schemas.microsoft.com/office/powerpoint/2010/main" val="16232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fade">
                                      <p:cBhvr>
                                        <p:cTn id="7" dur="1000"/>
                                        <p:tgtEl>
                                          <p:spTgt spid="3077"/>
                                        </p:tgtEl>
                                      </p:cBhvr>
                                    </p:animEffect>
                                    <p:anim calcmode="lin" valueType="num">
                                      <p:cBhvr>
                                        <p:cTn id="8" dur="1000" fill="hold"/>
                                        <p:tgtEl>
                                          <p:spTgt spid="3077"/>
                                        </p:tgtEl>
                                        <p:attrNameLst>
                                          <p:attrName>ppt_x</p:attrName>
                                        </p:attrNameLst>
                                      </p:cBhvr>
                                      <p:tavLst>
                                        <p:tav tm="0">
                                          <p:val>
                                            <p:strVal val="#ppt_x"/>
                                          </p:val>
                                        </p:tav>
                                        <p:tav tm="100000">
                                          <p:val>
                                            <p:strVal val="#ppt_x"/>
                                          </p:val>
                                        </p:tav>
                                      </p:tavLst>
                                    </p:anim>
                                    <p:anim calcmode="lin" valueType="num">
                                      <p:cBhvr>
                                        <p:cTn id="9" dur="1000" fill="hold"/>
                                        <p:tgtEl>
                                          <p:spTgt spid="307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Bài học</a:t>
            </a:r>
            <a:endParaRPr lang="en-US" dirty="0"/>
          </a:p>
        </p:txBody>
      </p:sp>
      <p:sp>
        <p:nvSpPr>
          <p:cNvPr id="3" name="Content Placeholder 2"/>
          <p:cNvSpPr>
            <a:spLocks noGrp="1"/>
          </p:cNvSpPr>
          <p:nvPr>
            <p:ph idx="1"/>
          </p:nvPr>
        </p:nvSpPr>
        <p:spPr>
          <a:solidFill>
            <a:schemeClr val="bg1">
              <a:lumMod val="85000"/>
            </a:schemeClr>
          </a:solidFill>
        </p:spPr>
        <p:txBody>
          <a:bodyPr>
            <a:normAutofit fontScale="92500" lnSpcReduction="20000"/>
          </a:bodyPr>
          <a:lstStyle/>
          <a:p>
            <a:pPr algn="just"/>
            <a:r>
              <a:rPr lang="en-US" smtClean="0"/>
              <a:t>Các qui định nghiêm ngặt về việc xử lý tiền của khách hàng.</a:t>
            </a:r>
            <a:endParaRPr lang="en-US" dirty="0" smtClean="0"/>
          </a:p>
          <a:p>
            <a:pPr algn="just"/>
            <a:r>
              <a:rPr lang="en-US" smtClean="0"/>
              <a:t>Thông tin tài khoản ngân hàng cần thẩm định độc lập.</a:t>
            </a:r>
            <a:endParaRPr lang="en-US" dirty="0" smtClean="0"/>
          </a:p>
          <a:p>
            <a:pPr algn="just"/>
            <a:r>
              <a:rPr lang="en-US" smtClean="0"/>
              <a:t>Tồn kho thực và giá cả của chúng phải được giám sát.</a:t>
            </a:r>
            <a:endParaRPr lang="en-US" dirty="0" smtClean="0"/>
          </a:p>
          <a:p>
            <a:pPr algn="just"/>
            <a:r>
              <a:rPr lang="en-US" smtClean="0"/>
              <a:t>Việc sở hữu nhiều hợp đồng giao sau – cần ngăn ngừa bằng các đưa ra các chính sách đúng.</a:t>
            </a:r>
            <a:endParaRPr lang="en-US" dirty="0" smtClean="0"/>
          </a:p>
          <a:p>
            <a:pPr algn="just"/>
            <a:r>
              <a:rPr lang="en-US" smtClean="0"/>
              <a:t>Lạm dụng thị trường và thao túng thị trường tiêu diệt lòng tin vào thị trường và các nhà giám sát thị trường.</a:t>
            </a: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E3EE9FEA-12DD-45B8-BA54-F8CE0F0B21CC}" type="slidenum">
              <a:rPr lang="en-US" smtClean="0"/>
              <a:pPr/>
              <a:t>13</a:t>
            </a:fld>
            <a:endParaRPr lang="en-US"/>
          </a:p>
        </p:txBody>
      </p:sp>
    </p:spTree>
    <p:extLst>
      <p:ext uri="{BB962C8B-B14F-4D97-AF65-F5344CB8AC3E}">
        <p14:creationId xmlns:p14="http://schemas.microsoft.com/office/powerpoint/2010/main" val="3145763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72515BC-C9E4-4DA3-A2D2-FFB78284B22F}" type="slidenum">
              <a:rPr lang="en-US" altLang="en-US" sz="1200">
                <a:solidFill>
                  <a:srgbClr val="898989"/>
                </a:solidFill>
              </a:rPr>
              <a:pPr>
                <a:spcBef>
                  <a:spcPct val="0"/>
                </a:spcBef>
                <a:buFontTx/>
                <a:buNone/>
              </a:pPr>
              <a:t>14</a:t>
            </a:fld>
            <a:endParaRPr lang="en-US" altLang="en-US" sz="1200">
              <a:solidFill>
                <a:srgbClr val="898989"/>
              </a:solidFill>
            </a:endParaRPr>
          </a:p>
        </p:txBody>
      </p:sp>
      <p:sp>
        <p:nvSpPr>
          <p:cNvPr id="26628" name="Rectangle 4"/>
          <p:cNvSpPr>
            <a:spLocks noChangeArrowheads="1"/>
          </p:cNvSpPr>
          <p:nvPr/>
        </p:nvSpPr>
        <p:spPr bwMode="auto">
          <a:xfrm>
            <a:off x="382588" y="1052513"/>
            <a:ext cx="8610600" cy="467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150000"/>
              </a:lnSpc>
              <a:buFontTx/>
              <a:buNone/>
            </a:pPr>
            <a:r>
              <a:rPr lang="en-GB" altLang="en-US" sz="2000" b="1">
                <a:solidFill>
                  <a:srgbClr val="000000"/>
                </a:solidFill>
                <a:latin typeface="Times New Roman" pitchFamily="18" charset="0"/>
                <a:ea typeface="MS PGothic" pitchFamily="34" charset="-128"/>
                <a:cs typeface="Times New Roman" pitchFamily="18" charset="0"/>
              </a:rPr>
              <a:t>	Liên hệ:</a:t>
            </a:r>
          </a:p>
          <a:p>
            <a:pPr eaLnBrk="1" hangingPunct="1">
              <a:lnSpc>
                <a:spcPct val="150000"/>
              </a:lnSpc>
              <a:buFontTx/>
              <a:buNone/>
            </a:pPr>
            <a:r>
              <a:rPr lang="en-GB" altLang="en-US" sz="2000" b="1">
                <a:solidFill>
                  <a:srgbClr val="000000"/>
                </a:solidFill>
                <a:latin typeface="Times New Roman" pitchFamily="18" charset="0"/>
                <a:ea typeface="MS PGothic" pitchFamily="34" charset="-128"/>
                <a:cs typeface="Times New Roman" pitchFamily="18" charset="0"/>
              </a:rPr>
              <a:t>	Ban quản lý Dự án EU-MUTRAP </a:t>
            </a:r>
          </a:p>
          <a:p>
            <a:pPr eaLnBrk="1" hangingPunct="1">
              <a:lnSpc>
                <a:spcPct val="150000"/>
              </a:lnSpc>
              <a:buFontTx/>
              <a:buNone/>
            </a:pPr>
            <a:r>
              <a:rPr lang="en-GB" altLang="en-US" sz="2000" b="1">
                <a:solidFill>
                  <a:srgbClr val="000000"/>
                </a:solidFill>
                <a:latin typeface="Times New Roman" pitchFamily="18" charset="0"/>
                <a:ea typeface="MS PGothic" pitchFamily="34" charset="-128"/>
                <a:cs typeface="Times New Roman" pitchFamily="18" charset="0"/>
              </a:rPr>
              <a:t>	Phòng 1203, Tầng 12, Khu Văn phòng, Tòa tháp Hà Nội, </a:t>
            </a:r>
          </a:p>
          <a:p>
            <a:pPr eaLnBrk="1" hangingPunct="1">
              <a:lnSpc>
                <a:spcPct val="150000"/>
              </a:lnSpc>
              <a:buFontTx/>
              <a:buNone/>
            </a:pPr>
            <a:r>
              <a:rPr lang="en-GB" altLang="en-US" sz="2000" b="1">
                <a:solidFill>
                  <a:srgbClr val="000000"/>
                </a:solidFill>
                <a:latin typeface="Times New Roman" pitchFamily="18" charset="0"/>
                <a:ea typeface="MS PGothic" pitchFamily="34" charset="-128"/>
                <a:cs typeface="Times New Roman" pitchFamily="18" charset="0"/>
              </a:rPr>
              <a:t>	49 Hai Bà Trưng, Hoàn Kiếm, Hà Nội</a:t>
            </a:r>
          </a:p>
          <a:p>
            <a:pPr eaLnBrk="1" hangingPunct="1">
              <a:lnSpc>
                <a:spcPct val="150000"/>
              </a:lnSpc>
              <a:buFontTx/>
              <a:buNone/>
            </a:pPr>
            <a:r>
              <a:rPr lang="en-GB" altLang="en-US" sz="2000" b="1">
                <a:solidFill>
                  <a:srgbClr val="000000"/>
                </a:solidFill>
                <a:latin typeface="Times New Roman" pitchFamily="18" charset="0"/>
                <a:ea typeface="MS PGothic" pitchFamily="34" charset="-128"/>
                <a:cs typeface="Times New Roman" pitchFamily="18" charset="0"/>
              </a:rPr>
              <a:t>	Tel:  (84 - 4) 3937 8472</a:t>
            </a:r>
          </a:p>
          <a:p>
            <a:pPr eaLnBrk="1" hangingPunct="1">
              <a:lnSpc>
                <a:spcPct val="150000"/>
              </a:lnSpc>
              <a:buFontTx/>
              <a:buNone/>
            </a:pPr>
            <a:r>
              <a:rPr lang="en-GB" altLang="en-US" sz="2000" b="1">
                <a:solidFill>
                  <a:srgbClr val="000000"/>
                </a:solidFill>
                <a:latin typeface="Times New Roman" pitchFamily="18" charset="0"/>
                <a:ea typeface="MS PGothic" pitchFamily="34" charset="-128"/>
                <a:cs typeface="Times New Roman" pitchFamily="18" charset="0"/>
              </a:rPr>
              <a:t>	Fax: (84 - 4) 3937 8476</a:t>
            </a:r>
          </a:p>
          <a:p>
            <a:pPr eaLnBrk="1" hangingPunct="1">
              <a:lnSpc>
                <a:spcPct val="150000"/>
              </a:lnSpc>
              <a:buFontTx/>
              <a:buNone/>
            </a:pPr>
            <a:r>
              <a:rPr lang="en-GB" altLang="en-US" sz="2000" b="1">
                <a:solidFill>
                  <a:srgbClr val="000000"/>
                </a:solidFill>
                <a:latin typeface="Times New Roman" pitchFamily="18" charset="0"/>
                <a:ea typeface="MS PGothic" pitchFamily="34" charset="-128"/>
                <a:cs typeface="Times New Roman" pitchFamily="18" charset="0"/>
              </a:rPr>
              <a:t>	Email: mutrap@mutrap.org.vn</a:t>
            </a:r>
            <a:endParaRPr lang="en-GB" altLang="en-US" sz="2000" b="1" u="sng">
              <a:solidFill>
                <a:srgbClr val="000000"/>
              </a:solidFill>
              <a:latin typeface="Times New Roman" pitchFamily="18" charset="0"/>
              <a:ea typeface="MS PGothic" pitchFamily="34" charset="-128"/>
              <a:cs typeface="Times New Roman" pitchFamily="18" charset="0"/>
            </a:endParaRPr>
          </a:p>
          <a:p>
            <a:pPr eaLnBrk="1" hangingPunct="1">
              <a:lnSpc>
                <a:spcPct val="150000"/>
              </a:lnSpc>
              <a:buFontTx/>
              <a:buNone/>
            </a:pPr>
            <a:r>
              <a:rPr lang="en-GB" altLang="en-US" sz="2000" b="1">
                <a:solidFill>
                  <a:srgbClr val="000000"/>
                </a:solidFill>
                <a:latin typeface="Times New Roman" pitchFamily="18" charset="0"/>
                <a:ea typeface="MS PGothic" pitchFamily="34" charset="-128"/>
                <a:cs typeface="Times New Roman" pitchFamily="18" charset="0"/>
              </a:rPr>
              <a:t>	Website: </a:t>
            </a:r>
            <a:r>
              <a:rPr lang="en-GB" altLang="en-US" sz="2000" b="1">
                <a:solidFill>
                  <a:srgbClr val="000000"/>
                </a:solidFill>
                <a:latin typeface="Times New Roman" pitchFamily="18" charset="0"/>
                <a:ea typeface="MS PGothic" pitchFamily="34" charset="-128"/>
                <a:cs typeface="Times New Roman" pitchFamily="18" charset="0"/>
                <a:hlinkClick r:id="rId3"/>
              </a:rPr>
              <a:t>www.mutrap.org.vn</a:t>
            </a:r>
            <a:r>
              <a:rPr lang="en-GB" altLang="en-US" sz="2000" b="1">
                <a:solidFill>
                  <a:srgbClr val="000000"/>
                </a:solidFill>
                <a:latin typeface="Times New Roman" pitchFamily="18" charset="0"/>
                <a:ea typeface="MS PGothic" pitchFamily="34" charset="-128"/>
                <a:cs typeface="Times New Roman" pitchFamily="18" charset="0"/>
              </a:rPr>
              <a:t> </a:t>
            </a:r>
          </a:p>
          <a:p>
            <a:pPr eaLnBrk="1" hangingPunct="1">
              <a:lnSpc>
                <a:spcPct val="150000"/>
              </a:lnSpc>
              <a:buFontTx/>
              <a:buNone/>
            </a:pPr>
            <a:r>
              <a:rPr lang="en-GB" altLang="en-US" sz="2000" b="1">
                <a:solidFill>
                  <a:srgbClr val="000000"/>
                </a:solidFill>
                <a:latin typeface="Times New Roman" pitchFamily="18" charset="0"/>
                <a:ea typeface="MS PGothic" pitchFamily="34" charset="-128"/>
                <a:cs typeface="Times New Roman" pitchFamily="18" charset="0"/>
              </a:rPr>
              <a:t>	(Tài liệu đào tạo được đăng trên trang Web này)</a:t>
            </a:r>
          </a:p>
        </p:txBody>
      </p:sp>
    </p:spTree>
    <p:extLst>
      <p:ext uri="{BB962C8B-B14F-4D97-AF65-F5344CB8AC3E}">
        <p14:creationId xmlns:p14="http://schemas.microsoft.com/office/powerpoint/2010/main" val="1092378836"/>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mtClean="0"/>
              <a:t>Lạm dụng thị trường, thao túng, vi phạm trong môi giới</a:t>
            </a:r>
            <a:endParaRPr lang="en-US" dirty="0"/>
          </a:p>
        </p:txBody>
      </p:sp>
      <p:sp>
        <p:nvSpPr>
          <p:cNvPr id="3" name="Subtitle 2"/>
          <p:cNvSpPr>
            <a:spLocks noGrp="1"/>
          </p:cNvSpPr>
          <p:nvPr>
            <p:ph type="subTitle" idx="1"/>
          </p:nvPr>
        </p:nvSpPr>
        <p:spPr>
          <a:xfrm>
            <a:off x="1371600" y="3886200"/>
            <a:ext cx="6400800" cy="914400"/>
          </a:xfrm>
          <a:solidFill>
            <a:schemeClr val="bg1">
              <a:lumMod val="95000"/>
            </a:schemeClr>
          </a:solidFill>
        </p:spPr>
        <p:txBody>
          <a:bodyPr/>
          <a:lstStyle/>
          <a:p>
            <a:r>
              <a:rPr lang="en-US" smtClean="0">
                <a:solidFill>
                  <a:schemeClr val="tx1"/>
                </a:solidFill>
              </a:rPr>
              <a:t>Các ví dụ trong lịch sử</a:t>
            </a:r>
            <a:endParaRPr lang="en-US" dirty="0">
              <a:solidFill>
                <a:schemeClr val="tx1"/>
              </a:solidFill>
            </a:endParaRPr>
          </a:p>
        </p:txBody>
      </p:sp>
    </p:spTree>
    <p:extLst>
      <p:ext uri="{BB962C8B-B14F-4D97-AF65-F5344CB8AC3E}">
        <p14:creationId xmlns:p14="http://schemas.microsoft.com/office/powerpoint/2010/main" val="1263518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smtClean="0"/>
              <a:t/>
            </a:r>
            <a:br>
              <a:rPr lang="en-US" sz="4000" smtClean="0"/>
            </a:br>
            <a:r>
              <a:rPr lang="en-US" sz="4000" smtClean="0"/>
              <a:t>Lạm dụng thị trường – hành vi cẩu thả đối với nhà môi giới </a:t>
            </a:r>
            <a:r>
              <a:rPr lang="en-US" dirty="0" smtClean="0"/>
              <a:t/>
            </a:r>
            <a:br>
              <a:rPr lang="en-US" dirty="0" smtClean="0"/>
            </a:br>
            <a:endParaRPr lang="en-US" dirty="0"/>
          </a:p>
        </p:txBody>
      </p:sp>
      <p:sp>
        <p:nvSpPr>
          <p:cNvPr id="3" name="Content Placeholder 2"/>
          <p:cNvSpPr>
            <a:spLocks noGrp="1"/>
          </p:cNvSpPr>
          <p:nvPr>
            <p:ph idx="1"/>
          </p:nvPr>
        </p:nvSpPr>
        <p:spPr>
          <a:solidFill>
            <a:schemeClr val="bg1">
              <a:lumMod val="85000"/>
            </a:schemeClr>
          </a:solidFill>
        </p:spPr>
        <p:txBody>
          <a:bodyPr>
            <a:normAutofit fontScale="85000" lnSpcReduction="20000"/>
          </a:bodyPr>
          <a:lstStyle/>
          <a:p>
            <a:pPr lvl="1" algn="just"/>
            <a:r>
              <a:rPr lang="en-US" dirty="0" err="1" smtClean="0"/>
              <a:t>Hứa</a:t>
            </a:r>
            <a:r>
              <a:rPr lang="en-US" dirty="0" smtClean="0"/>
              <a:t> </a:t>
            </a:r>
            <a:r>
              <a:rPr lang="en-US" dirty="0" err="1" smtClean="0"/>
              <a:t>hẹn</a:t>
            </a:r>
            <a:r>
              <a:rPr lang="en-US" dirty="0" smtClean="0"/>
              <a:t> </a:t>
            </a:r>
            <a:r>
              <a:rPr lang="en-US" dirty="0" err="1" smtClean="0"/>
              <a:t>lợi</a:t>
            </a:r>
            <a:r>
              <a:rPr lang="en-US" dirty="0" smtClean="0"/>
              <a:t> </a:t>
            </a:r>
            <a:r>
              <a:rPr lang="en-US" dirty="0" err="1" smtClean="0"/>
              <a:t>nhuận</a:t>
            </a:r>
            <a:r>
              <a:rPr lang="en-US" dirty="0" smtClean="0"/>
              <a:t> </a:t>
            </a:r>
            <a:r>
              <a:rPr lang="en-US" dirty="0" err="1" smtClean="0"/>
              <a:t>nhiều</a:t>
            </a:r>
            <a:endParaRPr lang="en-US" dirty="0" smtClean="0"/>
          </a:p>
          <a:p>
            <a:pPr lvl="1" algn="just"/>
            <a:r>
              <a:rPr lang="en-US" dirty="0" err="1" smtClean="0"/>
              <a:t>Đầu</a:t>
            </a:r>
            <a:r>
              <a:rPr lang="en-US" dirty="0" smtClean="0"/>
              <a:t> </a:t>
            </a:r>
            <a:r>
              <a:rPr lang="en-US" dirty="0" err="1" smtClean="0"/>
              <a:t>tư</a:t>
            </a:r>
            <a:r>
              <a:rPr lang="en-US" dirty="0" smtClean="0"/>
              <a:t> </a:t>
            </a:r>
            <a:r>
              <a:rPr lang="en-US" dirty="0" err="1" smtClean="0"/>
              <a:t>lừa</a:t>
            </a:r>
            <a:r>
              <a:rPr lang="en-US" dirty="0" smtClean="0"/>
              <a:t> </a:t>
            </a:r>
            <a:r>
              <a:rPr lang="en-US" dirty="0" err="1" smtClean="0"/>
              <a:t>bịp</a:t>
            </a:r>
            <a:r>
              <a:rPr lang="en-US" dirty="0" smtClean="0"/>
              <a:t> – </a:t>
            </a:r>
            <a:r>
              <a:rPr lang="en-US" dirty="0" err="1" smtClean="0"/>
              <a:t>chài</a:t>
            </a:r>
            <a:r>
              <a:rPr lang="en-US" dirty="0" smtClean="0"/>
              <a:t> </a:t>
            </a:r>
            <a:r>
              <a:rPr lang="en-US" dirty="0" err="1" smtClean="0"/>
              <a:t>kéo</a:t>
            </a:r>
            <a:r>
              <a:rPr lang="en-US" dirty="0" smtClean="0"/>
              <a:t> </a:t>
            </a:r>
            <a:r>
              <a:rPr lang="en-US" dirty="0" err="1" smtClean="0"/>
              <a:t>các</a:t>
            </a:r>
            <a:r>
              <a:rPr lang="en-US" dirty="0" smtClean="0"/>
              <a:t> </a:t>
            </a:r>
            <a:r>
              <a:rPr lang="en-US" dirty="0" err="1" smtClean="0"/>
              <a:t>quy</a:t>
            </a:r>
            <a:r>
              <a:rPr lang="en-US" dirty="0" smtClean="0"/>
              <a:t>̃ </a:t>
            </a:r>
            <a:r>
              <a:rPr lang="en-US" dirty="0" err="1" smtClean="0"/>
              <a:t>mới</a:t>
            </a:r>
            <a:r>
              <a:rPr lang="en-US" dirty="0" smtClean="0"/>
              <a:t> </a:t>
            </a:r>
            <a:r>
              <a:rPr lang="en-US" dirty="0" err="1" smtClean="0"/>
              <a:t>đê</a:t>
            </a:r>
            <a:r>
              <a:rPr lang="en-US" dirty="0" smtClean="0"/>
              <a:t>̉ chi </a:t>
            </a:r>
            <a:r>
              <a:rPr lang="en-US" dirty="0" err="1" smtClean="0"/>
              <a:t>tra</a:t>
            </a:r>
            <a:r>
              <a:rPr lang="en-US" dirty="0" smtClean="0"/>
              <a:t>̉ </a:t>
            </a:r>
            <a:r>
              <a:rPr lang="en-US" dirty="0" err="1" smtClean="0"/>
              <a:t>cho</a:t>
            </a:r>
            <a:r>
              <a:rPr lang="en-US" dirty="0" smtClean="0"/>
              <a:t> </a:t>
            </a:r>
            <a:r>
              <a:rPr lang="en-US" dirty="0" err="1" smtClean="0"/>
              <a:t>các</a:t>
            </a:r>
            <a:r>
              <a:rPr lang="en-US" dirty="0" smtClean="0"/>
              <a:t> </a:t>
            </a:r>
            <a:r>
              <a:rPr lang="en-US" dirty="0" err="1" smtClean="0"/>
              <a:t>khách</a:t>
            </a:r>
            <a:r>
              <a:rPr lang="en-US" dirty="0" smtClean="0"/>
              <a:t> </a:t>
            </a:r>
            <a:r>
              <a:rPr lang="en-US" dirty="0" err="1" smtClean="0"/>
              <a:t>hàng</a:t>
            </a:r>
            <a:r>
              <a:rPr lang="en-US" dirty="0" smtClean="0"/>
              <a:t> </a:t>
            </a:r>
            <a:r>
              <a:rPr lang="en-US" dirty="0" smtClean="0"/>
              <a:t>củ</a:t>
            </a:r>
            <a:endParaRPr lang="en-US" dirty="0" smtClean="0"/>
          </a:p>
          <a:p>
            <a:pPr lvl="1" algn="just"/>
            <a:r>
              <a:rPr lang="en-US" dirty="0" err="1" smtClean="0"/>
              <a:t>Làm</a:t>
            </a:r>
            <a:r>
              <a:rPr lang="en-US" dirty="0" smtClean="0"/>
              <a:t> </a:t>
            </a:r>
            <a:r>
              <a:rPr lang="en-US" dirty="0" err="1" smtClean="0"/>
              <a:t>gia</a:t>
            </a:r>
            <a:r>
              <a:rPr lang="en-US" dirty="0" smtClean="0"/>
              <a:t>̉ </a:t>
            </a:r>
            <a:r>
              <a:rPr lang="en-US" dirty="0" err="1" smtClean="0"/>
              <a:t>hô</a:t>
            </a:r>
            <a:r>
              <a:rPr lang="en-US" dirty="0" smtClean="0"/>
              <a:t>̀ </a:t>
            </a:r>
            <a:r>
              <a:rPr lang="en-US" dirty="0" err="1" smtClean="0"/>
              <a:t>sơ</a:t>
            </a:r>
            <a:endParaRPr lang="en-US" dirty="0" smtClean="0"/>
          </a:p>
          <a:p>
            <a:pPr lvl="1" algn="just"/>
            <a:r>
              <a:rPr lang="en-US" dirty="0" err="1" smtClean="0"/>
              <a:t>Giao</a:t>
            </a:r>
            <a:r>
              <a:rPr lang="en-US" dirty="0" smtClean="0"/>
              <a:t> </a:t>
            </a:r>
            <a:r>
              <a:rPr lang="en-US" dirty="0" err="1" smtClean="0"/>
              <a:t>dịch</a:t>
            </a:r>
            <a:r>
              <a:rPr lang="en-US" dirty="0" smtClean="0"/>
              <a:t> </a:t>
            </a:r>
            <a:r>
              <a:rPr lang="en-US" dirty="0" err="1" smtClean="0"/>
              <a:t>phỗng</a:t>
            </a:r>
            <a:r>
              <a:rPr lang="en-US" dirty="0" smtClean="0"/>
              <a:t> </a:t>
            </a:r>
            <a:r>
              <a:rPr lang="en-US" dirty="0" err="1" smtClean="0"/>
              <a:t>tay</a:t>
            </a:r>
            <a:r>
              <a:rPr lang="en-US" dirty="0" smtClean="0"/>
              <a:t> </a:t>
            </a:r>
            <a:r>
              <a:rPr lang="en-US" dirty="0" err="1" smtClean="0"/>
              <a:t>trên</a:t>
            </a:r>
            <a:r>
              <a:rPr lang="en-US" dirty="0" smtClean="0"/>
              <a:t> (Front-running) – </a:t>
            </a:r>
            <a:r>
              <a:rPr lang="en-US" dirty="0" err="1" smtClean="0"/>
              <a:t>giao</a:t>
            </a:r>
            <a:r>
              <a:rPr lang="en-US" dirty="0" smtClean="0"/>
              <a:t> </a:t>
            </a:r>
            <a:r>
              <a:rPr lang="en-US" dirty="0" err="1" smtClean="0"/>
              <a:t>dịch</a:t>
            </a:r>
            <a:r>
              <a:rPr lang="en-US" dirty="0" smtClean="0"/>
              <a:t> </a:t>
            </a:r>
            <a:r>
              <a:rPr lang="en-US" dirty="0" err="1" smtClean="0"/>
              <a:t>cho</a:t>
            </a:r>
            <a:r>
              <a:rPr lang="en-US" dirty="0" smtClean="0"/>
              <a:t> </a:t>
            </a:r>
            <a:r>
              <a:rPr lang="en-US" dirty="0" err="1" smtClean="0"/>
              <a:t>bản</a:t>
            </a:r>
            <a:r>
              <a:rPr lang="en-US" dirty="0" smtClean="0"/>
              <a:t> </a:t>
            </a:r>
            <a:r>
              <a:rPr lang="en-US" dirty="0" err="1" smtClean="0"/>
              <a:t>thân</a:t>
            </a:r>
            <a:r>
              <a:rPr lang="en-US" dirty="0" smtClean="0"/>
              <a:t> </a:t>
            </a:r>
            <a:r>
              <a:rPr lang="en-US" dirty="0" err="1" smtClean="0"/>
              <a:t>trước</a:t>
            </a:r>
            <a:r>
              <a:rPr lang="en-US" dirty="0" smtClean="0"/>
              <a:t> </a:t>
            </a:r>
            <a:r>
              <a:rPr lang="en-US" dirty="0" err="1" smtClean="0"/>
              <a:t>các</a:t>
            </a:r>
            <a:r>
              <a:rPr lang="en-US" dirty="0" smtClean="0"/>
              <a:t> </a:t>
            </a:r>
            <a:r>
              <a:rPr lang="en-US" dirty="0" err="1" smtClean="0"/>
              <a:t>giao</a:t>
            </a:r>
            <a:r>
              <a:rPr lang="en-US" dirty="0" smtClean="0"/>
              <a:t> </a:t>
            </a:r>
            <a:r>
              <a:rPr lang="en-US" dirty="0" err="1" smtClean="0"/>
              <a:t>dịch</a:t>
            </a:r>
            <a:r>
              <a:rPr lang="en-US" dirty="0" smtClean="0"/>
              <a:t> </a:t>
            </a:r>
            <a:r>
              <a:rPr lang="en-US" dirty="0" err="1" smtClean="0"/>
              <a:t>của</a:t>
            </a:r>
            <a:r>
              <a:rPr lang="en-US" dirty="0" smtClean="0"/>
              <a:t> </a:t>
            </a:r>
            <a:r>
              <a:rPr lang="en-US" dirty="0" err="1" smtClean="0"/>
              <a:t>khách</a:t>
            </a:r>
            <a:r>
              <a:rPr lang="en-US" dirty="0" smtClean="0"/>
              <a:t> </a:t>
            </a:r>
            <a:r>
              <a:rPr lang="en-US" dirty="0" err="1" smtClean="0"/>
              <a:t>hàng</a:t>
            </a:r>
            <a:endParaRPr lang="en-US" dirty="0" smtClean="0"/>
          </a:p>
          <a:p>
            <a:pPr lvl="1" algn="just"/>
            <a:r>
              <a:rPr lang="en-US" dirty="0" err="1" smtClean="0"/>
              <a:t>Đánh</a:t>
            </a:r>
            <a:r>
              <a:rPr lang="en-US" dirty="0" smtClean="0"/>
              <a:t> </a:t>
            </a:r>
            <a:r>
              <a:rPr lang="en-US" dirty="0" err="1" smtClean="0"/>
              <a:t>lừa</a:t>
            </a:r>
            <a:r>
              <a:rPr lang="en-US" dirty="0" smtClean="0"/>
              <a:t> (Spoofing) – </a:t>
            </a:r>
            <a:r>
              <a:rPr lang="en-US" dirty="0" err="1" smtClean="0"/>
              <a:t>Đặt</a:t>
            </a:r>
            <a:r>
              <a:rPr lang="en-US" dirty="0" smtClean="0"/>
              <a:t> </a:t>
            </a:r>
            <a:r>
              <a:rPr lang="en-US" dirty="0" err="1" smtClean="0"/>
              <a:t>lệnh</a:t>
            </a:r>
            <a:r>
              <a:rPr lang="en-US" dirty="0" smtClean="0"/>
              <a:t> </a:t>
            </a:r>
            <a:r>
              <a:rPr lang="en-US" dirty="0" err="1" smtClean="0"/>
              <a:t>mua</a:t>
            </a:r>
            <a:r>
              <a:rPr lang="en-US" dirty="0" smtClean="0"/>
              <a:t> </a:t>
            </a:r>
            <a:r>
              <a:rPr lang="en-US" dirty="0" err="1" smtClean="0"/>
              <a:t>va</a:t>
            </a:r>
            <a:r>
              <a:rPr lang="en-US" dirty="0" smtClean="0"/>
              <a:t>̀ </a:t>
            </a:r>
            <a:r>
              <a:rPr lang="en-US" dirty="0" err="1" smtClean="0"/>
              <a:t>bán</a:t>
            </a:r>
            <a:r>
              <a:rPr lang="en-US" dirty="0" smtClean="0"/>
              <a:t> </a:t>
            </a:r>
            <a:r>
              <a:rPr lang="en-US" dirty="0" err="1" smtClean="0"/>
              <a:t>va</a:t>
            </a:r>
            <a:r>
              <a:rPr lang="en-US" dirty="0" smtClean="0"/>
              <a:t>̀ </a:t>
            </a:r>
            <a:r>
              <a:rPr lang="en-US" dirty="0" err="1" smtClean="0"/>
              <a:t>ngay</a:t>
            </a:r>
            <a:r>
              <a:rPr lang="en-US" dirty="0" smtClean="0"/>
              <a:t> </a:t>
            </a:r>
            <a:r>
              <a:rPr lang="en-US" dirty="0" err="1" smtClean="0"/>
              <a:t>lập</a:t>
            </a:r>
            <a:r>
              <a:rPr lang="en-US" dirty="0" smtClean="0"/>
              <a:t> </a:t>
            </a:r>
            <a:r>
              <a:rPr lang="en-US" dirty="0" err="1" smtClean="0"/>
              <a:t>tức</a:t>
            </a:r>
            <a:r>
              <a:rPr lang="en-US" dirty="0" smtClean="0"/>
              <a:t> </a:t>
            </a:r>
            <a:r>
              <a:rPr lang="en-US" dirty="0" err="1" smtClean="0"/>
              <a:t>hủy</a:t>
            </a:r>
            <a:r>
              <a:rPr lang="en-US" dirty="0" smtClean="0"/>
              <a:t> </a:t>
            </a:r>
            <a:r>
              <a:rPr lang="en-US" dirty="0" err="1" smtClean="0"/>
              <a:t>bo</a:t>
            </a:r>
            <a:r>
              <a:rPr lang="en-US" dirty="0" smtClean="0"/>
              <a:t>̉ </a:t>
            </a:r>
            <a:r>
              <a:rPr lang="en-US" dirty="0" err="1" smtClean="0"/>
              <a:t>các</a:t>
            </a:r>
            <a:r>
              <a:rPr lang="en-US" dirty="0" smtClean="0"/>
              <a:t> </a:t>
            </a:r>
            <a:r>
              <a:rPr lang="en-US" dirty="0" err="1" smtClean="0"/>
              <a:t>lệnh</a:t>
            </a:r>
            <a:r>
              <a:rPr lang="en-US" dirty="0" smtClean="0"/>
              <a:t> </a:t>
            </a:r>
            <a:r>
              <a:rPr lang="en-US" dirty="0" err="1" smtClean="0"/>
              <a:t>này</a:t>
            </a:r>
            <a:endParaRPr lang="en-US" dirty="0" smtClean="0"/>
          </a:p>
          <a:p>
            <a:pPr lvl="1" algn="just"/>
            <a:r>
              <a:rPr lang="en-US" dirty="0" err="1" smtClean="0"/>
              <a:t>Bắt</a:t>
            </a:r>
            <a:r>
              <a:rPr lang="en-US" dirty="0" smtClean="0"/>
              <a:t> cá </a:t>
            </a:r>
            <a:r>
              <a:rPr lang="en-US" dirty="0" err="1" smtClean="0"/>
              <a:t>nhiều</a:t>
            </a:r>
            <a:r>
              <a:rPr lang="en-US" dirty="0" smtClean="0"/>
              <a:t> </a:t>
            </a:r>
            <a:r>
              <a:rPr lang="en-US" dirty="0" err="1" smtClean="0"/>
              <a:t>tay</a:t>
            </a:r>
            <a:r>
              <a:rPr lang="en-US" dirty="0" smtClean="0"/>
              <a:t> (Churning) – </a:t>
            </a:r>
            <a:r>
              <a:rPr lang="en-US" dirty="0" err="1" smtClean="0"/>
              <a:t>thực</a:t>
            </a:r>
            <a:r>
              <a:rPr lang="en-US" dirty="0" smtClean="0"/>
              <a:t> </a:t>
            </a:r>
            <a:r>
              <a:rPr lang="en-US" dirty="0" err="1" smtClean="0"/>
              <a:t>hiện</a:t>
            </a:r>
            <a:r>
              <a:rPr lang="en-US" dirty="0" smtClean="0"/>
              <a:t> </a:t>
            </a:r>
            <a:r>
              <a:rPr lang="en-US" dirty="0" err="1" smtClean="0"/>
              <a:t>nhiều</a:t>
            </a:r>
            <a:r>
              <a:rPr lang="en-US" dirty="0" smtClean="0"/>
              <a:t> </a:t>
            </a:r>
            <a:r>
              <a:rPr lang="en-US" dirty="0" err="1" smtClean="0"/>
              <a:t>giao</a:t>
            </a:r>
            <a:r>
              <a:rPr lang="en-US" dirty="0" smtClean="0"/>
              <a:t> </a:t>
            </a:r>
            <a:r>
              <a:rPr lang="en-US" dirty="0" err="1" smtClean="0"/>
              <a:t>dịch</a:t>
            </a:r>
            <a:r>
              <a:rPr lang="en-US" dirty="0" smtClean="0"/>
              <a:t> </a:t>
            </a:r>
            <a:r>
              <a:rPr lang="en-US" dirty="0" err="1" smtClean="0"/>
              <a:t>cho</a:t>
            </a:r>
            <a:r>
              <a:rPr lang="en-US" dirty="0" smtClean="0"/>
              <a:t> </a:t>
            </a:r>
            <a:r>
              <a:rPr lang="en-US" dirty="0" err="1" smtClean="0"/>
              <a:t>khách</a:t>
            </a:r>
            <a:r>
              <a:rPr lang="en-US" dirty="0" smtClean="0"/>
              <a:t> </a:t>
            </a:r>
            <a:r>
              <a:rPr lang="en-US" dirty="0" err="1" smtClean="0"/>
              <a:t>hàng</a:t>
            </a:r>
            <a:r>
              <a:rPr lang="en-US" dirty="0" smtClean="0"/>
              <a:t> </a:t>
            </a:r>
            <a:r>
              <a:rPr lang="en-US" dirty="0" err="1" smtClean="0"/>
              <a:t>nhằm</a:t>
            </a:r>
            <a:r>
              <a:rPr lang="en-US" dirty="0" smtClean="0"/>
              <a:t> </a:t>
            </a:r>
            <a:r>
              <a:rPr lang="en-US" dirty="0" err="1" smtClean="0"/>
              <a:t>kiếm</a:t>
            </a:r>
            <a:r>
              <a:rPr lang="en-US" dirty="0" smtClean="0"/>
              <a:t> </a:t>
            </a:r>
            <a:r>
              <a:rPr lang="en-US" dirty="0" err="1" smtClean="0"/>
              <a:t>nhiều</a:t>
            </a:r>
            <a:r>
              <a:rPr lang="en-US" dirty="0" smtClean="0"/>
              <a:t> phí </a:t>
            </a:r>
            <a:r>
              <a:rPr lang="en-US" dirty="0" err="1" smtClean="0"/>
              <a:t>giao</a:t>
            </a:r>
            <a:r>
              <a:rPr lang="en-US" dirty="0" smtClean="0"/>
              <a:t> </a:t>
            </a:r>
            <a:r>
              <a:rPr lang="en-US" dirty="0" err="1" smtClean="0"/>
              <a:t>dịch</a:t>
            </a:r>
            <a:r>
              <a:rPr lang="en-US" dirty="0" smtClean="0"/>
              <a:t>. </a:t>
            </a:r>
          </a:p>
          <a:p>
            <a:pPr lvl="1" algn="just"/>
            <a:r>
              <a:rPr lang="en-US" dirty="0" err="1" smtClean="0"/>
              <a:t>Mua</a:t>
            </a:r>
            <a:r>
              <a:rPr lang="en-US" dirty="0" smtClean="0"/>
              <a:t>  </a:t>
            </a:r>
            <a:r>
              <a:rPr lang="en-US" dirty="0" err="1" smtClean="0"/>
              <a:t>bán</a:t>
            </a:r>
            <a:r>
              <a:rPr lang="en-US" dirty="0" smtClean="0"/>
              <a:t> </a:t>
            </a:r>
            <a:r>
              <a:rPr lang="en-US" dirty="0" err="1" smtClean="0"/>
              <a:t>vào</a:t>
            </a:r>
            <a:r>
              <a:rPr lang="en-US" dirty="0" smtClean="0"/>
              <a:t> </a:t>
            </a:r>
            <a:r>
              <a:rPr lang="en-US" dirty="0" err="1" smtClean="0"/>
              <a:t>giơ</a:t>
            </a:r>
            <a:r>
              <a:rPr lang="en-US" dirty="0" smtClean="0"/>
              <a:t>̀ </a:t>
            </a:r>
            <a:r>
              <a:rPr lang="en-US" dirty="0" err="1" smtClean="0"/>
              <a:t>cuối</a:t>
            </a:r>
            <a:r>
              <a:rPr lang="en-US" dirty="0" smtClean="0"/>
              <a:t> (Marking the close) – </a:t>
            </a:r>
            <a:r>
              <a:rPr lang="en-US" dirty="0" err="1" smtClean="0"/>
              <a:t>thực</a:t>
            </a:r>
            <a:r>
              <a:rPr lang="en-US" dirty="0" smtClean="0"/>
              <a:t> </a:t>
            </a:r>
            <a:r>
              <a:rPr lang="en-US" dirty="0" err="1" smtClean="0"/>
              <a:t>hiện</a:t>
            </a:r>
            <a:r>
              <a:rPr lang="en-US" dirty="0" smtClean="0"/>
              <a:t> </a:t>
            </a:r>
            <a:r>
              <a:rPr lang="en-US" dirty="0" err="1" smtClean="0"/>
              <a:t>nhiều</a:t>
            </a:r>
            <a:r>
              <a:rPr lang="en-US" dirty="0" smtClean="0"/>
              <a:t> </a:t>
            </a:r>
            <a:r>
              <a:rPr lang="en-US" dirty="0" err="1" smtClean="0"/>
              <a:t>lệnh</a:t>
            </a:r>
            <a:r>
              <a:rPr lang="en-US" dirty="0" smtClean="0"/>
              <a:t> </a:t>
            </a:r>
            <a:r>
              <a:rPr lang="en-US" dirty="0" err="1" smtClean="0"/>
              <a:t>lớn</a:t>
            </a:r>
            <a:r>
              <a:rPr lang="en-US" dirty="0" smtClean="0"/>
              <a:t> </a:t>
            </a:r>
            <a:r>
              <a:rPr lang="en-US" dirty="0" err="1" smtClean="0"/>
              <a:t>đê</a:t>
            </a:r>
            <a:r>
              <a:rPr lang="en-US" dirty="0" smtClean="0"/>
              <a:t>̉ </a:t>
            </a:r>
            <a:r>
              <a:rPr lang="en-US" dirty="0" err="1" smtClean="0"/>
              <a:t>mua</a:t>
            </a:r>
            <a:r>
              <a:rPr lang="en-US" dirty="0" smtClean="0"/>
              <a:t> </a:t>
            </a:r>
            <a:r>
              <a:rPr lang="en-US" dirty="0" err="1" smtClean="0"/>
              <a:t>hoặc</a:t>
            </a:r>
            <a:r>
              <a:rPr lang="en-US" dirty="0" smtClean="0"/>
              <a:t> </a:t>
            </a:r>
            <a:r>
              <a:rPr lang="en-US" dirty="0" err="1" smtClean="0"/>
              <a:t>bán</a:t>
            </a:r>
            <a:r>
              <a:rPr lang="en-US" dirty="0" smtClean="0"/>
              <a:t> </a:t>
            </a:r>
            <a:r>
              <a:rPr lang="en-US" dirty="0" err="1" smtClean="0"/>
              <a:t>với</a:t>
            </a:r>
            <a:r>
              <a:rPr lang="en-US" dirty="0" smtClean="0"/>
              <a:t> ý </a:t>
            </a:r>
            <a:r>
              <a:rPr lang="en-US" dirty="0" err="1" smtClean="0"/>
              <a:t>định</a:t>
            </a:r>
            <a:r>
              <a:rPr lang="en-US" dirty="0" smtClean="0"/>
              <a:t> </a:t>
            </a:r>
            <a:r>
              <a:rPr lang="en-US" dirty="0" err="1" smtClean="0"/>
              <a:t>làm</a:t>
            </a:r>
            <a:r>
              <a:rPr lang="en-US" dirty="0" smtClean="0"/>
              <a:t> </a:t>
            </a:r>
            <a:r>
              <a:rPr lang="en-US" dirty="0" err="1" smtClean="0"/>
              <a:t>ảnh</a:t>
            </a:r>
            <a:r>
              <a:rPr lang="en-US" dirty="0" smtClean="0"/>
              <a:t> </a:t>
            </a:r>
            <a:r>
              <a:rPr lang="en-US" dirty="0" err="1" smtClean="0"/>
              <a:t>hưởng</a:t>
            </a:r>
            <a:r>
              <a:rPr lang="en-US" dirty="0" smtClean="0"/>
              <a:t> </a:t>
            </a:r>
            <a:r>
              <a:rPr lang="en-US" dirty="0" err="1" smtClean="0"/>
              <a:t>lên</a:t>
            </a:r>
            <a:r>
              <a:rPr lang="en-US" dirty="0" smtClean="0"/>
              <a:t> </a:t>
            </a:r>
            <a:r>
              <a:rPr lang="en-US" dirty="0" err="1" smtClean="0"/>
              <a:t>gia</a:t>
            </a:r>
            <a:r>
              <a:rPr lang="en-US" dirty="0" smtClean="0"/>
              <a:t>́ </a:t>
            </a:r>
            <a:r>
              <a:rPr lang="en-US" dirty="0" err="1" smtClean="0"/>
              <a:t>đóng</a:t>
            </a:r>
            <a:r>
              <a:rPr lang="en-US" dirty="0" smtClean="0"/>
              <a:t> </a:t>
            </a:r>
            <a:r>
              <a:rPr lang="en-US" dirty="0" err="1" smtClean="0"/>
              <a:t>cửa</a:t>
            </a:r>
            <a:r>
              <a:rPr lang="en-US" dirty="0" smtClean="0"/>
              <a:t>.</a:t>
            </a:r>
            <a:endParaRPr lang="en-US" dirty="0"/>
          </a:p>
        </p:txBody>
      </p:sp>
      <p:sp>
        <p:nvSpPr>
          <p:cNvPr id="4" name="Slide Number Placeholder 3"/>
          <p:cNvSpPr>
            <a:spLocks noGrp="1"/>
          </p:cNvSpPr>
          <p:nvPr>
            <p:ph type="sldNum" sz="quarter" idx="12"/>
          </p:nvPr>
        </p:nvSpPr>
        <p:spPr/>
        <p:txBody>
          <a:bodyPr/>
          <a:lstStyle/>
          <a:p>
            <a:fld id="{E3EE9FEA-12DD-45B8-BA54-F8CE0F0B21CC}" type="slidenum">
              <a:rPr lang="en-US" smtClean="0"/>
              <a:pPr/>
              <a:t>3</a:t>
            </a:fld>
            <a:endParaRPr lang="en-US"/>
          </a:p>
        </p:txBody>
      </p:sp>
    </p:spTree>
    <p:extLst>
      <p:ext uri="{BB962C8B-B14F-4D97-AF65-F5344CB8AC3E}">
        <p14:creationId xmlns:p14="http://schemas.microsoft.com/office/powerpoint/2010/main" val="189302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Thao </a:t>
            </a:r>
            <a:r>
              <a:rPr lang="en-US" sz="3600" dirty="0" err="1" smtClean="0"/>
              <a:t>túng</a:t>
            </a:r>
            <a:r>
              <a:rPr lang="en-US" sz="3600" dirty="0" smtClean="0"/>
              <a:t> </a:t>
            </a:r>
            <a:r>
              <a:rPr lang="en-US" sz="3600" dirty="0" err="1" smtClean="0"/>
              <a:t>thi</a:t>
            </a:r>
            <a:r>
              <a:rPr lang="en-US" sz="3600" dirty="0" smtClean="0"/>
              <a:t>̣ </a:t>
            </a:r>
            <a:r>
              <a:rPr lang="en-US" sz="3600" dirty="0" err="1" smtClean="0"/>
              <a:t>trường</a:t>
            </a:r>
            <a:r>
              <a:rPr lang="en-US" sz="3600" dirty="0" smtClean="0"/>
              <a:t> – </a:t>
            </a:r>
            <a:r>
              <a:rPr lang="en-US" sz="3600" dirty="0" err="1" smtClean="0"/>
              <a:t>bóp</a:t>
            </a:r>
            <a:r>
              <a:rPr lang="en-US" sz="3600" dirty="0" smtClean="0"/>
              <a:t> </a:t>
            </a:r>
            <a:r>
              <a:rPr lang="en-US" sz="3600" dirty="0" err="1" smtClean="0"/>
              <a:t>méo</a:t>
            </a:r>
            <a:r>
              <a:rPr lang="en-US" sz="3600" dirty="0" smtClean="0"/>
              <a:t> </a:t>
            </a:r>
            <a:r>
              <a:rPr lang="en-US" sz="3600" dirty="0" err="1" smtClean="0"/>
              <a:t>thi</a:t>
            </a:r>
            <a:r>
              <a:rPr lang="en-US" sz="3600" dirty="0" smtClean="0"/>
              <a:t>̣ </a:t>
            </a:r>
            <a:r>
              <a:rPr lang="en-US" sz="3600" dirty="0" err="1" smtClean="0"/>
              <a:t>trường</a:t>
            </a:r>
            <a:r>
              <a:rPr lang="en-US" sz="3600" dirty="0" smtClean="0"/>
              <a:t> </a:t>
            </a:r>
            <a:r>
              <a:rPr lang="en-US" sz="3600" dirty="0" err="1" smtClean="0"/>
              <a:t>thực</a:t>
            </a:r>
            <a:r>
              <a:rPr lang="en-US" sz="3600" dirty="0" smtClean="0"/>
              <a:t> </a:t>
            </a:r>
            <a:r>
              <a:rPr lang="en-US" sz="3600" dirty="0" err="1" smtClean="0"/>
              <a:t>đê</a:t>
            </a:r>
            <a:r>
              <a:rPr lang="en-US" sz="3600" dirty="0" smtClean="0"/>
              <a:t>̉ </a:t>
            </a:r>
            <a:r>
              <a:rPr lang="en-US" sz="3600" dirty="0" err="1" smtClean="0"/>
              <a:t>kiếm</a:t>
            </a:r>
            <a:r>
              <a:rPr lang="en-US" sz="3600" dirty="0" smtClean="0"/>
              <a:t> </a:t>
            </a:r>
            <a:r>
              <a:rPr lang="en-US" sz="3600" dirty="0" err="1" smtClean="0"/>
              <a:t>lời</a:t>
            </a:r>
            <a:r>
              <a:rPr lang="en-US" sz="3600" dirty="0" smtClean="0"/>
              <a:t> </a:t>
            </a:r>
            <a:r>
              <a:rPr lang="en-US" sz="3600" dirty="0" err="1" smtClean="0"/>
              <a:t>tư</a:t>
            </a:r>
            <a:r>
              <a:rPr lang="en-US" sz="3600" dirty="0" smtClean="0"/>
              <a:t>̀ </a:t>
            </a:r>
            <a:r>
              <a:rPr lang="en-US" sz="3600" dirty="0" err="1" smtClean="0"/>
              <a:t>giao</a:t>
            </a:r>
            <a:r>
              <a:rPr lang="en-US" sz="3600" dirty="0" smtClean="0"/>
              <a:t> </a:t>
            </a:r>
            <a:r>
              <a:rPr lang="en-US" sz="3600" dirty="0" err="1" smtClean="0"/>
              <a:t>dịch</a:t>
            </a:r>
            <a:r>
              <a:rPr lang="en-US" sz="3600" dirty="0" smtClean="0"/>
              <a:t> </a:t>
            </a:r>
            <a:r>
              <a:rPr lang="en-US" sz="3600" dirty="0" err="1" smtClean="0"/>
              <a:t>giao</a:t>
            </a:r>
            <a:r>
              <a:rPr lang="en-US" sz="3600" dirty="0" smtClean="0"/>
              <a:t> </a:t>
            </a:r>
            <a:r>
              <a:rPr lang="en-US" sz="3600" dirty="0" err="1" smtClean="0"/>
              <a:t>sau</a:t>
            </a:r>
            <a:endParaRPr lang="en-US" sz="3200" dirty="0"/>
          </a:p>
        </p:txBody>
      </p:sp>
      <p:sp>
        <p:nvSpPr>
          <p:cNvPr id="3" name="Content Placeholder 2"/>
          <p:cNvSpPr>
            <a:spLocks noGrp="1"/>
          </p:cNvSpPr>
          <p:nvPr>
            <p:ph idx="1"/>
          </p:nvPr>
        </p:nvSpPr>
        <p:spPr>
          <a:solidFill>
            <a:schemeClr val="bg1">
              <a:lumMod val="85000"/>
            </a:schemeClr>
          </a:solidFill>
        </p:spPr>
        <p:txBody>
          <a:bodyPr>
            <a:normAutofit/>
          </a:bodyPr>
          <a:lstStyle/>
          <a:p>
            <a:pPr algn="just"/>
            <a:r>
              <a:rPr lang="en-US" smtClean="0"/>
              <a:t>Tích trữ một lượng lớn hàng thực của một hàng hóa để gây cho giá giao sau tăng lên.</a:t>
            </a:r>
            <a:endParaRPr lang="en-US" dirty="0" smtClean="0"/>
          </a:p>
          <a:p>
            <a:pPr algn="just"/>
            <a:r>
              <a:rPr lang="en-US" smtClean="0"/>
              <a:t>Vận chuyển một lượng lớn hàng hóa thực để gây thiếu hụt hoặc dư thừa trên thị trường giao hàng.</a:t>
            </a:r>
            <a:endParaRPr lang="en-US" dirty="0" smtClean="0"/>
          </a:p>
          <a:p>
            <a:pPr algn="just"/>
            <a:r>
              <a:rPr lang="en-US" smtClean="0"/>
              <a:t>Làm giả hồ sơ cung ứng hàng thật để tạo bề ngoài về sự thiếu hụt hoặc dư thừa trên thị trường giao hàng.</a:t>
            </a: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E3EE9FEA-12DD-45B8-BA54-F8CE0F0B21CC}" type="slidenum">
              <a:rPr lang="en-US" smtClean="0"/>
              <a:pPr/>
              <a:t>4</a:t>
            </a:fld>
            <a:endParaRPr lang="en-US"/>
          </a:p>
        </p:txBody>
      </p:sp>
    </p:spTree>
    <p:extLst>
      <p:ext uri="{BB962C8B-B14F-4D97-AF65-F5344CB8AC3E}">
        <p14:creationId xmlns:p14="http://schemas.microsoft.com/office/powerpoint/2010/main" val="2828042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Những ví dụ thật về thao túng/lạm dụng thị trường</a:t>
            </a:r>
            <a:endParaRPr lang="en-US" dirty="0"/>
          </a:p>
        </p:txBody>
      </p:sp>
      <p:sp>
        <p:nvSpPr>
          <p:cNvPr id="4" name="Content Placeholder 2"/>
          <p:cNvSpPr>
            <a:spLocks noGrp="1"/>
          </p:cNvSpPr>
          <p:nvPr>
            <p:ph idx="1"/>
          </p:nvPr>
        </p:nvSpPr>
        <p:spPr>
          <a:solidFill>
            <a:schemeClr val="bg1">
              <a:lumMod val="85000"/>
            </a:schemeClr>
          </a:solidFill>
        </p:spPr>
        <p:txBody>
          <a:bodyPr>
            <a:normAutofit fontScale="92500" lnSpcReduction="20000"/>
          </a:bodyPr>
          <a:lstStyle/>
          <a:p>
            <a:pPr algn="just"/>
            <a:r>
              <a:rPr lang="en-US" dirty="0" smtClean="0"/>
              <a:t>Peregrine – </a:t>
            </a:r>
            <a:r>
              <a:rPr lang="en-US" dirty="0" err="1" smtClean="0"/>
              <a:t>tạo</a:t>
            </a:r>
            <a:r>
              <a:rPr lang="en-US" dirty="0" smtClean="0"/>
              <a:t> </a:t>
            </a:r>
            <a:r>
              <a:rPr lang="en-US" dirty="0" err="1" smtClean="0"/>
              <a:t>lập</a:t>
            </a:r>
            <a:r>
              <a:rPr lang="en-US" dirty="0" smtClean="0"/>
              <a:t> </a:t>
            </a:r>
            <a:r>
              <a:rPr lang="en-US" dirty="0" err="1" smtClean="0"/>
              <a:t>báo</a:t>
            </a:r>
            <a:r>
              <a:rPr lang="en-US" dirty="0" smtClean="0"/>
              <a:t> </a:t>
            </a:r>
            <a:r>
              <a:rPr lang="en-US" dirty="0" err="1" smtClean="0"/>
              <a:t>cáo</a:t>
            </a:r>
            <a:r>
              <a:rPr lang="en-US" dirty="0" smtClean="0"/>
              <a:t> </a:t>
            </a:r>
            <a:r>
              <a:rPr lang="en-US" dirty="0" err="1" smtClean="0"/>
              <a:t>ngân</a:t>
            </a:r>
            <a:r>
              <a:rPr lang="en-US" dirty="0" smtClean="0"/>
              <a:t> </a:t>
            </a:r>
            <a:r>
              <a:rPr lang="en-US" dirty="0" err="1" smtClean="0"/>
              <a:t>hàng</a:t>
            </a:r>
            <a:r>
              <a:rPr lang="en-US" dirty="0" smtClean="0"/>
              <a:t> </a:t>
            </a:r>
            <a:r>
              <a:rPr lang="en-US" dirty="0" err="1" smtClean="0"/>
              <a:t>gia</a:t>
            </a:r>
            <a:r>
              <a:rPr lang="en-US" dirty="0" smtClean="0"/>
              <a:t>̉ </a:t>
            </a:r>
            <a:r>
              <a:rPr lang="en-US" dirty="0" err="1" smtClean="0"/>
              <a:t>mạo</a:t>
            </a:r>
            <a:r>
              <a:rPr lang="en-US" dirty="0" smtClean="0"/>
              <a:t>.</a:t>
            </a:r>
            <a:endParaRPr lang="en-US" dirty="0" smtClean="0"/>
          </a:p>
          <a:p>
            <a:pPr algn="just"/>
            <a:r>
              <a:rPr lang="en-US" dirty="0" err="1" smtClean="0"/>
              <a:t>MFGlobal</a:t>
            </a:r>
            <a:r>
              <a:rPr lang="en-US" dirty="0" smtClean="0"/>
              <a:t> – </a:t>
            </a:r>
            <a:r>
              <a:rPr lang="en-US" dirty="0" err="1" smtClean="0"/>
              <a:t>dùng</a:t>
            </a:r>
            <a:r>
              <a:rPr lang="en-US" dirty="0" smtClean="0"/>
              <a:t> </a:t>
            </a:r>
            <a:r>
              <a:rPr lang="en-US" dirty="0" err="1" smtClean="0"/>
              <a:t>tiền</a:t>
            </a:r>
            <a:r>
              <a:rPr lang="en-US" dirty="0" smtClean="0"/>
              <a:t> </a:t>
            </a:r>
            <a:r>
              <a:rPr lang="en-US" dirty="0" err="1" smtClean="0"/>
              <a:t>của</a:t>
            </a:r>
            <a:r>
              <a:rPr lang="en-US" dirty="0" smtClean="0"/>
              <a:t> </a:t>
            </a:r>
            <a:r>
              <a:rPr lang="en-US" dirty="0" err="1" smtClean="0"/>
              <a:t>khách</a:t>
            </a:r>
            <a:r>
              <a:rPr lang="en-US" dirty="0" smtClean="0"/>
              <a:t> </a:t>
            </a:r>
            <a:r>
              <a:rPr lang="en-US" dirty="0" err="1" smtClean="0"/>
              <a:t>hàng</a:t>
            </a:r>
            <a:r>
              <a:rPr lang="en-US" dirty="0" smtClean="0"/>
              <a:t> </a:t>
            </a:r>
            <a:r>
              <a:rPr lang="en-US" dirty="0" err="1" smtClean="0"/>
              <a:t>đê</a:t>
            </a:r>
            <a:r>
              <a:rPr lang="en-US" dirty="0" smtClean="0"/>
              <a:t>̉ </a:t>
            </a:r>
            <a:r>
              <a:rPr lang="en-US" dirty="0" err="1" smtClean="0"/>
              <a:t>tái</a:t>
            </a:r>
            <a:r>
              <a:rPr lang="en-US" dirty="0" smtClean="0"/>
              <a:t> </a:t>
            </a:r>
            <a:r>
              <a:rPr lang="en-US" dirty="0" err="1" smtClean="0"/>
              <a:t>thanh</a:t>
            </a:r>
            <a:r>
              <a:rPr lang="en-US" dirty="0" smtClean="0"/>
              <a:t> </a:t>
            </a:r>
            <a:r>
              <a:rPr lang="en-US" dirty="0" err="1" smtClean="0"/>
              <a:t>toán</a:t>
            </a:r>
            <a:r>
              <a:rPr lang="en-US" dirty="0" smtClean="0"/>
              <a:t> </a:t>
            </a:r>
            <a:r>
              <a:rPr lang="en-US" dirty="0" err="1" smtClean="0"/>
              <a:t>cho</a:t>
            </a:r>
            <a:r>
              <a:rPr lang="en-US" dirty="0" smtClean="0"/>
              <a:t> </a:t>
            </a:r>
            <a:r>
              <a:rPr lang="en-US" dirty="0" err="1" smtClean="0"/>
              <a:t>chu</a:t>
            </a:r>
            <a:r>
              <a:rPr lang="en-US" dirty="0" smtClean="0"/>
              <a:t>̉ </a:t>
            </a:r>
            <a:r>
              <a:rPr lang="en-US" dirty="0" err="1" smtClean="0"/>
              <a:t>nợ</a:t>
            </a:r>
            <a:r>
              <a:rPr lang="en-US" dirty="0" smtClean="0"/>
              <a:t>.</a:t>
            </a:r>
            <a:endParaRPr lang="en-US" dirty="0" smtClean="0"/>
          </a:p>
          <a:p>
            <a:pPr algn="just"/>
            <a:r>
              <a:rPr lang="en-US" dirty="0" err="1" smtClean="0"/>
              <a:t>Armajaro</a:t>
            </a:r>
            <a:r>
              <a:rPr lang="en-US" dirty="0" smtClean="0"/>
              <a:t> – </a:t>
            </a:r>
            <a:r>
              <a:rPr lang="en-US" dirty="0" err="1" smtClean="0"/>
              <a:t>tạo</a:t>
            </a:r>
            <a:r>
              <a:rPr lang="en-US" dirty="0" smtClean="0"/>
              <a:t> </a:t>
            </a:r>
            <a:r>
              <a:rPr lang="en-US" dirty="0" err="1" smtClean="0"/>
              <a:t>ra</a:t>
            </a:r>
            <a:r>
              <a:rPr lang="en-US" dirty="0" smtClean="0"/>
              <a:t> </a:t>
            </a:r>
            <a:r>
              <a:rPr lang="en-US" dirty="0" err="1" smtClean="0"/>
              <a:t>góc</a:t>
            </a:r>
            <a:r>
              <a:rPr lang="en-US" dirty="0" smtClean="0"/>
              <a:t> </a:t>
            </a:r>
            <a:r>
              <a:rPr lang="en-US" dirty="0" err="1" smtClean="0"/>
              <a:t>khuất</a:t>
            </a:r>
            <a:r>
              <a:rPr lang="en-US" dirty="0" smtClean="0"/>
              <a:t> </a:t>
            </a:r>
            <a:r>
              <a:rPr lang="en-US" dirty="0" err="1" smtClean="0"/>
              <a:t>thi</a:t>
            </a:r>
            <a:r>
              <a:rPr lang="en-US" dirty="0" smtClean="0"/>
              <a:t>̣ </a:t>
            </a:r>
            <a:r>
              <a:rPr lang="en-US" dirty="0" err="1" smtClean="0"/>
              <a:t>trường</a:t>
            </a:r>
            <a:r>
              <a:rPr lang="en-US" dirty="0" smtClean="0"/>
              <a:t> cocoa </a:t>
            </a:r>
            <a:r>
              <a:rPr lang="en-US" dirty="0" err="1" smtClean="0"/>
              <a:t>bằng</a:t>
            </a:r>
            <a:r>
              <a:rPr lang="en-US" dirty="0" smtClean="0"/>
              <a:t> </a:t>
            </a:r>
            <a:r>
              <a:rPr lang="en-US" dirty="0" err="1" smtClean="0"/>
              <a:t>cách</a:t>
            </a:r>
            <a:r>
              <a:rPr lang="en-US" dirty="0" smtClean="0"/>
              <a:t> </a:t>
            </a:r>
            <a:r>
              <a:rPr lang="en-US" dirty="0" err="1" smtClean="0"/>
              <a:t>nhận</a:t>
            </a:r>
            <a:r>
              <a:rPr lang="en-US" dirty="0" smtClean="0"/>
              <a:t> </a:t>
            </a:r>
            <a:r>
              <a:rPr lang="en-US" dirty="0" err="1" smtClean="0"/>
              <a:t>nhiều</a:t>
            </a:r>
            <a:r>
              <a:rPr lang="en-US" dirty="0" smtClean="0"/>
              <a:t> </a:t>
            </a:r>
            <a:r>
              <a:rPr lang="en-US" dirty="0" err="1" smtClean="0"/>
              <a:t>hàng</a:t>
            </a:r>
            <a:r>
              <a:rPr lang="en-US" dirty="0" smtClean="0"/>
              <a:t> </a:t>
            </a:r>
            <a:r>
              <a:rPr lang="en-US" dirty="0" err="1" smtClean="0"/>
              <a:t>giao</a:t>
            </a:r>
            <a:r>
              <a:rPr lang="en-US" dirty="0" smtClean="0"/>
              <a:t> </a:t>
            </a:r>
            <a:r>
              <a:rPr lang="en-US" dirty="0" err="1" smtClean="0"/>
              <a:t>cho</a:t>
            </a:r>
            <a:r>
              <a:rPr lang="en-US" dirty="0" smtClean="0"/>
              <a:t> </a:t>
            </a:r>
            <a:r>
              <a:rPr lang="en-US" dirty="0" err="1" smtClean="0"/>
              <a:t>một</a:t>
            </a:r>
            <a:r>
              <a:rPr lang="en-US" dirty="0" smtClean="0"/>
              <a:t> </a:t>
            </a:r>
            <a:r>
              <a:rPr lang="en-US" dirty="0" err="1" smtClean="0"/>
              <a:t>hợp</a:t>
            </a:r>
            <a:r>
              <a:rPr lang="en-US" dirty="0" smtClean="0"/>
              <a:t> </a:t>
            </a:r>
            <a:r>
              <a:rPr lang="en-US" dirty="0" err="1" smtClean="0"/>
              <a:t>đồng</a:t>
            </a:r>
            <a:r>
              <a:rPr lang="en-US" dirty="0" smtClean="0"/>
              <a:t>.</a:t>
            </a:r>
          </a:p>
          <a:p>
            <a:pPr algn="just"/>
            <a:r>
              <a:rPr lang="en-US" dirty="0" err="1" smtClean="0"/>
              <a:t>Ferruzzi</a:t>
            </a:r>
            <a:r>
              <a:rPr lang="en-US" dirty="0" smtClean="0"/>
              <a:t> – </a:t>
            </a:r>
            <a:r>
              <a:rPr lang="en-US" dirty="0" err="1" smtClean="0"/>
              <a:t>tạo</a:t>
            </a:r>
            <a:r>
              <a:rPr lang="en-US" dirty="0" smtClean="0"/>
              <a:t> </a:t>
            </a:r>
            <a:r>
              <a:rPr lang="en-US" dirty="0" err="1" smtClean="0"/>
              <a:t>ra</a:t>
            </a:r>
            <a:r>
              <a:rPr lang="en-US" dirty="0" smtClean="0"/>
              <a:t> </a:t>
            </a:r>
            <a:r>
              <a:rPr lang="en-US" dirty="0" err="1" smtClean="0"/>
              <a:t>góc</a:t>
            </a:r>
            <a:r>
              <a:rPr lang="en-US" dirty="0" smtClean="0"/>
              <a:t> </a:t>
            </a:r>
            <a:r>
              <a:rPr lang="en-US" dirty="0" err="1" smtClean="0"/>
              <a:t>khuất</a:t>
            </a:r>
            <a:r>
              <a:rPr lang="en-US" dirty="0" smtClean="0"/>
              <a:t> </a:t>
            </a:r>
            <a:r>
              <a:rPr lang="en-US" dirty="0" err="1" smtClean="0"/>
              <a:t>thi</a:t>
            </a:r>
            <a:r>
              <a:rPr lang="en-US" dirty="0" smtClean="0"/>
              <a:t>̣ </a:t>
            </a:r>
            <a:r>
              <a:rPr lang="en-US" dirty="0" err="1" smtClean="0"/>
              <a:t>trường</a:t>
            </a:r>
            <a:r>
              <a:rPr lang="en-US" dirty="0" smtClean="0"/>
              <a:t> </a:t>
            </a:r>
            <a:r>
              <a:rPr lang="en-US" dirty="0" err="1" smtClean="0"/>
              <a:t>bằng</a:t>
            </a:r>
            <a:r>
              <a:rPr lang="en-US" dirty="0" smtClean="0"/>
              <a:t> </a:t>
            </a:r>
            <a:r>
              <a:rPr lang="en-US" dirty="0" err="1" smtClean="0"/>
              <a:t>cách</a:t>
            </a:r>
            <a:r>
              <a:rPr lang="en-US" dirty="0" smtClean="0"/>
              <a:t> </a:t>
            </a:r>
            <a:r>
              <a:rPr lang="en-US" dirty="0" err="1" smtClean="0"/>
              <a:t>tích</a:t>
            </a:r>
            <a:r>
              <a:rPr lang="en-US" dirty="0" smtClean="0"/>
              <a:t> </a:t>
            </a:r>
            <a:r>
              <a:rPr lang="en-US" dirty="0" err="1" smtClean="0"/>
              <a:t>trư</a:t>
            </a:r>
            <a:r>
              <a:rPr lang="en-US" dirty="0" smtClean="0"/>
              <a:t>̃ </a:t>
            </a:r>
            <a:r>
              <a:rPr lang="en-US" dirty="0" err="1" smtClean="0"/>
              <a:t>đậu</a:t>
            </a:r>
            <a:r>
              <a:rPr lang="en-US" dirty="0" smtClean="0"/>
              <a:t> </a:t>
            </a:r>
            <a:r>
              <a:rPr lang="en-US" dirty="0" err="1" smtClean="0"/>
              <a:t>nành</a:t>
            </a:r>
            <a:r>
              <a:rPr lang="en-US" dirty="0" smtClean="0"/>
              <a:t>.</a:t>
            </a:r>
          </a:p>
          <a:p>
            <a:pPr algn="just"/>
            <a:r>
              <a:rPr lang="en-US" dirty="0" err="1" smtClean="0"/>
              <a:t>Tino</a:t>
            </a:r>
            <a:r>
              <a:rPr lang="en-US" dirty="0" smtClean="0"/>
              <a:t> </a:t>
            </a:r>
            <a:r>
              <a:rPr lang="en-US" dirty="0" err="1" smtClean="0"/>
              <a:t>deAngelis</a:t>
            </a:r>
            <a:r>
              <a:rPr lang="en-US" dirty="0" smtClean="0"/>
              <a:t> – </a:t>
            </a:r>
            <a:r>
              <a:rPr lang="en-US" dirty="0" err="1" smtClean="0"/>
              <a:t>tạo</a:t>
            </a:r>
            <a:r>
              <a:rPr lang="en-US" dirty="0" smtClean="0"/>
              <a:t> </a:t>
            </a:r>
            <a:r>
              <a:rPr lang="en-US" dirty="0" err="1" smtClean="0"/>
              <a:t>lập</a:t>
            </a:r>
            <a:r>
              <a:rPr lang="en-US" dirty="0" smtClean="0"/>
              <a:t> </a:t>
            </a:r>
            <a:r>
              <a:rPr lang="en-US" dirty="0" err="1" smtClean="0"/>
              <a:t>các</a:t>
            </a:r>
            <a:r>
              <a:rPr lang="en-US" dirty="0" smtClean="0"/>
              <a:t> </a:t>
            </a:r>
            <a:r>
              <a:rPr lang="en-US" dirty="0" err="1" smtClean="0"/>
              <a:t>hô</a:t>
            </a:r>
            <a:r>
              <a:rPr lang="en-US" dirty="0" smtClean="0"/>
              <a:t>̀ </a:t>
            </a:r>
            <a:r>
              <a:rPr lang="en-US" dirty="0" err="1" smtClean="0"/>
              <a:t>sơ</a:t>
            </a:r>
            <a:r>
              <a:rPr lang="en-US" dirty="0" smtClean="0"/>
              <a:t> </a:t>
            </a:r>
            <a:r>
              <a:rPr lang="en-US" dirty="0" err="1" smtClean="0"/>
              <a:t>gia</a:t>
            </a:r>
            <a:r>
              <a:rPr lang="en-US" dirty="0" smtClean="0"/>
              <a:t>̉ </a:t>
            </a:r>
            <a:r>
              <a:rPr lang="en-US" dirty="0" err="1" smtClean="0"/>
              <a:t>mạo</a:t>
            </a:r>
            <a:r>
              <a:rPr lang="en-US" dirty="0" smtClean="0"/>
              <a:t> </a:t>
            </a:r>
            <a:r>
              <a:rPr lang="en-US" dirty="0" err="1" smtClean="0"/>
              <a:t>vê</a:t>
            </a:r>
            <a:r>
              <a:rPr lang="en-US" dirty="0" smtClean="0"/>
              <a:t>̀ </a:t>
            </a:r>
            <a:r>
              <a:rPr lang="en-US" dirty="0" err="1" smtClean="0"/>
              <a:t>dầu</a:t>
            </a:r>
            <a:r>
              <a:rPr lang="en-US" dirty="0" smtClean="0"/>
              <a:t> </a:t>
            </a:r>
            <a:r>
              <a:rPr lang="en-US" dirty="0" err="1" smtClean="0"/>
              <a:t>đậu</a:t>
            </a:r>
            <a:r>
              <a:rPr lang="en-US" dirty="0" smtClean="0"/>
              <a:t> </a:t>
            </a:r>
            <a:r>
              <a:rPr lang="en-US" dirty="0" err="1" smtClean="0"/>
              <a:t>nành</a:t>
            </a:r>
            <a:r>
              <a:rPr lang="en-US" dirty="0" smtClean="0"/>
              <a:t> </a:t>
            </a:r>
            <a:r>
              <a:rPr lang="en-US" dirty="0" err="1" smtClean="0"/>
              <a:t>chứa</a:t>
            </a:r>
            <a:r>
              <a:rPr lang="en-US" dirty="0" smtClean="0"/>
              <a:t> ở </a:t>
            </a:r>
            <a:r>
              <a:rPr lang="en-US" dirty="0" err="1" smtClean="0"/>
              <a:t>các</a:t>
            </a:r>
            <a:r>
              <a:rPr lang="en-US" dirty="0" smtClean="0"/>
              <a:t> </a:t>
            </a:r>
            <a:r>
              <a:rPr lang="en-US" dirty="0" err="1" smtClean="0"/>
              <a:t>thùng</a:t>
            </a:r>
            <a:r>
              <a:rPr lang="en-US" dirty="0" smtClean="0"/>
              <a:t> </a:t>
            </a:r>
            <a:r>
              <a:rPr lang="en-US" dirty="0" err="1" smtClean="0"/>
              <a:t>đựng</a:t>
            </a:r>
            <a:r>
              <a:rPr lang="en-US" dirty="0" smtClean="0"/>
              <a:t> </a:t>
            </a:r>
            <a:r>
              <a:rPr lang="en-US" dirty="0" err="1" smtClean="0"/>
              <a:t>trong</a:t>
            </a:r>
            <a:r>
              <a:rPr lang="en-US" dirty="0" smtClean="0"/>
              <a:t> </a:t>
            </a:r>
            <a:r>
              <a:rPr lang="en-US" dirty="0" err="1" smtClean="0"/>
              <a:t>kho</a:t>
            </a:r>
            <a:r>
              <a:rPr lang="en-US" dirty="0" smtClean="0"/>
              <a:t>.</a:t>
            </a:r>
          </a:p>
          <a:p>
            <a:pPr marL="0" indent="0" algn="just">
              <a:buNone/>
            </a:pPr>
            <a:endParaRPr lang="en-US" dirty="0"/>
          </a:p>
        </p:txBody>
      </p:sp>
      <p:sp>
        <p:nvSpPr>
          <p:cNvPr id="3" name="Slide Number Placeholder 2"/>
          <p:cNvSpPr>
            <a:spLocks noGrp="1"/>
          </p:cNvSpPr>
          <p:nvPr>
            <p:ph type="sldNum" sz="quarter" idx="12"/>
          </p:nvPr>
        </p:nvSpPr>
        <p:spPr/>
        <p:txBody>
          <a:bodyPr/>
          <a:lstStyle/>
          <a:p>
            <a:fld id="{E3EE9FEA-12DD-45B8-BA54-F8CE0F0B21CC}" type="slidenum">
              <a:rPr lang="en-US" smtClean="0"/>
              <a:pPr/>
              <a:t>5</a:t>
            </a:fld>
            <a:endParaRPr lang="en-US"/>
          </a:p>
        </p:txBody>
      </p:sp>
    </p:spTree>
    <p:extLst>
      <p:ext uri="{BB962C8B-B14F-4D97-AF65-F5344CB8AC3E}">
        <p14:creationId xmlns:p14="http://schemas.microsoft.com/office/powerpoint/2010/main" val="645839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Gian lận tài chính </a:t>
            </a:r>
            <a:r>
              <a:rPr lang="en-US" dirty="0" smtClean="0"/>
              <a:t>- </a:t>
            </a:r>
            <a:r>
              <a:rPr lang="en-US" smtClean="0"/>
              <a:t>Peregrine nhà môi giới 2012</a:t>
            </a:r>
            <a:endParaRPr lang="en-US" dirty="0"/>
          </a:p>
        </p:txBody>
      </p:sp>
      <p:sp>
        <p:nvSpPr>
          <p:cNvPr id="3" name="Content Placeholder 2"/>
          <p:cNvSpPr>
            <a:spLocks noGrp="1"/>
          </p:cNvSpPr>
          <p:nvPr>
            <p:ph idx="1"/>
          </p:nvPr>
        </p:nvSpPr>
        <p:spPr>
          <a:solidFill>
            <a:schemeClr val="bg1">
              <a:lumMod val="85000"/>
            </a:schemeClr>
          </a:solidFill>
        </p:spPr>
        <p:txBody>
          <a:bodyPr>
            <a:normAutofit fontScale="85000" lnSpcReduction="20000"/>
          </a:bodyPr>
          <a:lstStyle/>
          <a:p>
            <a:r>
              <a:rPr lang="en-US" smtClean="0"/>
              <a:t>Giả mạo hồ sơ ngân hàng trong 20 năm </a:t>
            </a:r>
            <a:r>
              <a:rPr lang="en-US" dirty="0" smtClean="0"/>
              <a:t>– </a:t>
            </a:r>
          </a:p>
          <a:p>
            <a:r>
              <a:rPr lang="en-US" smtClean="0"/>
              <a:t>Ăn cắp US $200 triệu tiền của khách hàng để tiêu dùng riêng</a:t>
            </a:r>
            <a:endParaRPr lang="en-US" dirty="0" smtClean="0"/>
          </a:p>
          <a:p>
            <a:r>
              <a:rPr lang="en-US" smtClean="0"/>
              <a:t>Thừa nhận biển thủ</a:t>
            </a:r>
            <a:endParaRPr lang="en-US" dirty="0" smtClean="0"/>
          </a:p>
          <a:p>
            <a:r>
              <a:rPr lang="en-US" smtClean="0"/>
              <a:t>Ngồi tù 50 năm </a:t>
            </a:r>
            <a:r>
              <a:rPr lang="en-US" dirty="0" smtClean="0"/>
              <a:t/>
            </a:r>
            <a:br>
              <a:rPr lang="en-US" dirty="0" smtClean="0"/>
            </a:br>
            <a:endParaRPr lang="en-US" dirty="0" smtClean="0"/>
          </a:p>
          <a:p>
            <a:pPr marL="0" indent="0">
              <a:buNone/>
            </a:pPr>
            <a:endParaRPr lang="en-US" smtClean="0"/>
          </a:p>
          <a:p>
            <a:pPr marL="0" indent="0">
              <a:buNone/>
            </a:pPr>
            <a:r>
              <a:rPr lang="en-US" smtClean="0"/>
              <a:t/>
            </a:r>
            <a:br>
              <a:rPr lang="en-US" smtClean="0"/>
            </a:br>
            <a:r>
              <a:rPr lang="en-US" i="1" smtClean="0"/>
              <a:t>Không một cơ quan quản lý nào đã từng kiểm tra với ngân hàng để thẩm tra hồ sơ – bao gồm cả CFTC</a:t>
            </a:r>
            <a:r>
              <a:rPr lang="en-US" i="1" dirty="0" smtClean="0"/>
              <a:t>, CME, NFA</a:t>
            </a:r>
            <a:endParaRPr lang="en-US" i="1" dirty="0"/>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2438400"/>
            <a:ext cx="2468785"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E3EE9FEA-12DD-45B8-BA54-F8CE0F0B21CC}" type="slidenum">
              <a:rPr lang="en-US" smtClean="0"/>
              <a:pPr/>
              <a:t>6</a:t>
            </a:fld>
            <a:endParaRPr lang="en-US"/>
          </a:p>
        </p:txBody>
      </p:sp>
    </p:spTree>
    <p:extLst>
      <p:ext uri="{BB962C8B-B14F-4D97-AF65-F5344CB8AC3E}">
        <p14:creationId xmlns:p14="http://schemas.microsoft.com/office/powerpoint/2010/main" val="2085940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Gian lận tài chính - </a:t>
            </a:r>
            <a:r>
              <a:rPr lang="en-US" dirty="0" err="1" smtClean="0"/>
              <a:t>MFGlobal</a:t>
            </a:r>
            <a:r>
              <a:rPr lang="en-US" dirty="0" smtClean="0"/>
              <a:t> 2011 </a:t>
            </a:r>
            <a:endParaRPr lang="en-US" dirty="0"/>
          </a:p>
        </p:txBody>
      </p:sp>
      <p:sp>
        <p:nvSpPr>
          <p:cNvPr id="3" name="Content Placeholder 2"/>
          <p:cNvSpPr>
            <a:spLocks noGrp="1"/>
          </p:cNvSpPr>
          <p:nvPr>
            <p:ph idx="1"/>
          </p:nvPr>
        </p:nvSpPr>
        <p:spPr>
          <a:solidFill>
            <a:schemeClr val="bg1">
              <a:lumMod val="85000"/>
            </a:schemeClr>
          </a:solidFill>
        </p:spPr>
        <p:txBody>
          <a:bodyPr>
            <a:normAutofit fontScale="85000" lnSpcReduction="10000"/>
          </a:bodyPr>
          <a:lstStyle/>
          <a:p>
            <a:pPr algn="just"/>
            <a:r>
              <a:rPr lang="en-US" dirty="0" err="1" smtClean="0"/>
              <a:t>Giám</a:t>
            </a:r>
            <a:r>
              <a:rPr lang="en-US" dirty="0" smtClean="0"/>
              <a:t> </a:t>
            </a:r>
            <a:r>
              <a:rPr lang="en-US" dirty="0" err="1" smtClean="0"/>
              <a:t>đốc</a:t>
            </a:r>
            <a:r>
              <a:rPr lang="en-US" dirty="0" smtClean="0"/>
              <a:t> </a:t>
            </a:r>
            <a:r>
              <a:rPr lang="en-US" dirty="0" err="1" smtClean="0"/>
              <a:t>điều</a:t>
            </a:r>
            <a:r>
              <a:rPr lang="en-US" dirty="0" smtClean="0"/>
              <a:t> </a:t>
            </a:r>
            <a:r>
              <a:rPr lang="en-US" dirty="0" err="1" smtClean="0"/>
              <a:t>hành</a:t>
            </a:r>
            <a:r>
              <a:rPr lang="en-US" dirty="0" smtClean="0"/>
              <a:t> MFG cá </a:t>
            </a:r>
            <a:r>
              <a:rPr lang="en-US" dirty="0" err="1" smtClean="0"/>
              <a:t>cược</a:t>
            </a:r>
            <a:r>
              <a:rPr lang="en-US" dirty="0" smtClean="0"/>
              <a:t> </a:t>
            </a:r>
            <a:r>
              <a:rPr lang="en-US" dirty="0" err="1" smtClean="0"/>
              <a:t>với</a:t>
            </a:r>
            <a:r>
              <a:rPr lang="en-US" dirty="0" smtClean="0"/>
              <a:t> </a:t>
            </a:r>
            <a:r>
              <a:rPr lang="en-US" dirty="0" err="1" smtClean="0"/>
              <a:t>tài</a:t>
            </a:r>
            <a:r>
              <a:rPr lang="en-US" dirty="0" smtClean="0"/>
              <a:t> </a:t>
            </a:r>
            <a:r>
              <a:rPr lang="en-US" dirty="0" err="1" smtClean="0"/>
              <a:t>sản</a:t>
            </a:r>
            <a:r>
              <a:rPr lang="en-US" dirty="0" smtClean="0"/>
              <a:t> </a:t>
            </a:r>
            <a:r>
              <a:rPr lang="en-US" dirty="0" err="1" smtClean="0"/>
              <a:t>lớn</a:t>
            </a:r>
            <a:r>
              <a:rPr lang="en-US" dirty="0" smtClean="0"/>
              <a:t> </a:t>
            </a:r>
            <a:r>
              <a:rPr lang="en-US" dirty="0" err="1" smtClean="0"/>
              <a:t>lên</a:t>
            </a:r>
            <a:r>
              <a:rPr lang="en-US" dirty="0" smtClean="0"/>
              <a:t> </a:t>
            </a:r>
            <a:r>
              <a:rPr lang="en-US" dirty="0" err="1" smtClean="0"/>
              <a:t>nơ</a:t>
            </a:r>
            <a:r>
              <a:rPr lang="en-US" dirty="0" smtClean="0"/>
              <a:t>̣ </a:t>
            </a:r>
            <a:r>
              <a:rPr lang="en-US" dirty="0" err="1" smtClean="0"/>
              <a:t>phát</a:t>
            </a:r>
            <a:r>
              <a:rPr lang="en-US" dirty="0" smtClean="0"/>
              <a:t> </a:t>
            </a:r>
            <a:r>
              <a:rPr lang="en-US" dirty="0" err="1" smtClean="0"/>
              <a:t>hành</a:t>
            </a:r>
            <a:r>
              <a:rPr lang="en-US" dirty="0" smtClean="0"/>
              <a:t> </a:t>
            </a:r>
            <a:r>
              <a:rPr lang="en-US" dirty="0" err="1" smtClean="0"/>
              <a:t>trái</a:t>
            </a:r>
            <a:r>
              <a:rPr lang="en-US" dirty="0" smtClean="0"/>
              <a:t> </a:t>
            </a:r>
            <a:r>
              <a:rPr lang="en-US" dirty="0" err="1" smtClean="0"/>
              <a:t>phiếu</a:t>
            </a:r>
            <a:r>
              <a:rPr lang="en-US" dirty="0" smtClean="0"/>
              <a:t> </a:t>
            </a:r>
            <a:r>
              <a:rPr lang="en-US" dirty="0" err="1" smtClean="0"/>
              <a:t>châu</a:t>
            </a:r>
            <a:r>
              <a:rPr lang="en-US" dirty="0" smtClean="0"/>
              <a:t> </a:t>
            </a:r>
            <a:r>
              <a:rPr lang="en-US" dirty="0" err="1" smtClean="0"/>
              <a:t>Âu</a:t>
            </a:r>
            <a:r>
              <a:rPr lang="en-US" dirty="0" smtClean="0"/>
              <a:t> </a:t>
            </a:r>
            <a:r>
              <a:rPr lang="en-US" dirty="0" smtClean="0"/>
              <a:t>– </a:t>
            </a:r>
            <a:r>
              <a:rPr lang="en-US" dirty="0" err="1" smtClean="0"/>
              <a:t>trái</a:t>
            </a:r>
            <a:r>
              <a:rPr lang="en-US" dirty="0" smtClean="0"/>
              <a:t> </a:t>
            </a:r>
            <a:r>
              <a:rPr lang="en-US" dirty="0" err="1" smtClean="0"/>
              <a:t>phiếu</a:t>
            </a:r>
            <a:r>
              <a:rPr lang="en-US" dirty="0" smtClean="0"/>
              <a:t> Ý</a:t>
            </a:r>
            <a:r>
              <a:rPr lang="en-US" dirty="0" smtClean="0"/>
              <a:t>/ </a:t>
            </a:r>
            <a:r>
              <a:rPr lang="en-US" dirty="0" err="1" smtClean="0"/>
              <a:t>Tây</a:t>
            </a:r>
            <a:r>
              <a:rPr lang="en-US" dirty="0" smtClean="0"/>
              <a:t> </a:t>
            </a:r>
            <a:r>
              <a:rPr lang="en-US" dirty="0" smtClean="0"/>
              <a:t>ban </a:t>
            </a:r>
            <a:r>
              <a:rPr lang="en-US" dirty="0" err="1" smtClean="0"/>
              <a:t>Nha</a:t>
            </a:r>
            <a:endParaRPr lang="en-US" dirty="0" smtClean="0"/>
          </a:p>
          <a:p>
            <a:pPr algn="just"/>
            <a:r>
              <a:rPr lang="en-US" dirty="0" err="1" smtClean="0"/>
              <a:t>Thất</a:t>
            </a:r>
            <a:r>
              <a:rPr lang="en-US" dirty="0" smtClean="0"/>
              <a:t> </a:t>
            </a:r>
            <a:r>
              <a:rPr lang="en-US" dirty="0" err="1" smtClean="0"/>
              <a:t>thoát</a:t>
            </a:r>
            <a:r>
              <a:rPr lang="en-US" dirty="0" smtClean="0"/>
              <a:t> </a:t>
            </a:r>
            <a:r>
              <a:rPr lang="en-US" dirty="0" err="1" smtClean="0"/>
              <a:t>gia</a:t>
            </a:r>
            <a:r>
              <a:rPr lang="en-US" dirty="0" smtClean="0"/>
              <a:t> </a:t>
            </a:r>
            <a:r>
              <a:rPr lang="en-US" dirty="0" err="1" smtClean="0"/>
              <a:t>tăng</a:t>
            </a:r>
            <a:endParaRPr lang="en-US" dirty="0" smtClean="0"/>
          </a:p>
          <a:p>
            <a:pPr algn="just"/>
            <a:r>
              <a:rPr lang="en-US" dirty="0" smtClean="0"/>
              <a:t>MFG </a:t>
            </a:r>
            <a:r>
              <a:rPr lang="en-US" dirty="0" err="1" smtClean="0"/>
              <a:t>không</a:t>
            </a:r>
            <a:r>
              <a:rPr lang="en-US" dirty="0" smtClean="0"/>
              <a:t> </a:t>
            </a:r>
            <a:r>
              <a:rPr lang="en-US" dirty="0" err="1" smtClean="0"/>
              <a:t>thể</a:t>
            </a:r>
            <a:r>
              <a:rPr lang="en-US" dirty="0" smtClean="0"/>
              <a:t> </a:t>
            </a:r>
            <a:r>
              <a:rPr lang="en-US" dirty="0" err="1" smtClean="0"/>
              <a:t>tra</a:t>
            </a:r>
            <a:r>
              <a:rPr lang="en-US" dirty="0" smtClean="0"/>
              <a:t>̉ </a:t>
            </a:r>
            <a:r>
              <a:rPr lang="en-US" dirty="0" err="1" smtClean="0"/>
              <a:t>nơ</a:t>
            </a:r>
            <a:r>
              <a:rPr lang="en-US" dirty="0" smtClean="0"/>
              <a:t>̣ </a:t>
            </a:r>
            <a:r>
              <a:rPr lang="en-US" dirty="0" err="1" smtClean="0"/>
              <a:t>cho</a:t>
            </a:r>
            <a:r>
              <a:rPr lang="en-US" dirty="0" smtClean="0"/>
              <a:t> </a:t>
            </a:r>
            <a:r>
              <a:rPr lang="en-US" dirty="0" err="1" smtClean="0"/>
              <a:t>các</a:t>
            </a:r>
            <a:r>
              <a:rPr lang="en-US" dirty="0" smtClean="0"/>
              <a:t> </a:t>
            </a:r>
            <a:r>
              <a:rPr lang="en-US" dirty="0" err="1" smtClean="0"/>
              <a:t>chu</a:t>
            </a:r>
            <a:r>
              <a:rPr lang="en-US" dirty="0" smtClean="0"/>
              <a:t>̉ </a:t>
            </a:r>
            <a:r>
              <a:rPr lang="en-US" dirty="0" err="1" smtClean="0"/>
              <a:t>nợ</a:t>
            </a:r>
            <a:endParaRPr lang="en-US" dirty="0" smtClean="0"/>
          </a:p>
          <a:p>
            <a:pPr algn="just"/>
            <a:r>
              <a:rPr lang="en-US" dirty="0" smtClean="0"/>
              <a:t>MFG </a:t>
            </a:r>
            <a:r>
              <a:rPr lang="en-US" dirty="0" err="1" smtClean="0"/>
              <a:t>sư</a:t>
            </a:r>
            <a:r>
              <a:rPr lang="en-US" dirty="0" smtClean="0"/>
              <a:t>̉ </a:t>
            </a:r>
            <a:r>
              <a:rPr lang="en-US" dirty="0" err="1" smtClean="0"/>
              <a:t>dụng</a:t>
            </a:r>
            <a:r>
              <a:rPr lang="en-US" dirty="0" smtClean="0"/>
              <a:t> US$ 1.6 </a:t>
            </a:r>
            <a:r>
              <a:rPr lang="en-US" dirty="0" err="1" smtClean="0"/>
              <a:t>bn</a:t>
            </a:r>
            <a:r>
              <a:rPr lang="en-US" dirty="0" smtClean="0"/>
              <a:t> </a:t>
            </a:r>
            <a:r>
              <a:rPr lang="en-US" dirty="0" err="1" smtClean="0"/>
              <a:t>tiền</a:t>
            </a:r>
            <a:r>
              <a:rPr lang="en-US" dirty="0" smtClean="0"/>
              <a:t> </a:t>
            </a:r>
            <a:r>
              <a:rPr lang="en-US" dirty="0" err="1" smtClean="0"/>
              <a:t>quy</a:t>
            </a:r>
            <a:r>
              <a:rPr lang="en-US" dirty="0" smtClean="0"/>
              <a:t>̃ </a:t>
            </a:r>
            <a:r>
              <a:rPr lang="en-US" dirty="0" err="1" smtClean="0"/>
              <a:t>của</a:t>
            </a:r>
            <a:r>
              <a:rPr lang="en-US" dirty="0" smtClean="0"/>
              <a:t> </a:t>
            </a:r>
            <a:r>
              <a:rPr lang="en-US" dirty="0" err="1" smtClean="0"/>
              <a:t>khách</a:t>
            </a:r>
            <a:r>
              <a:rPr lang="en-US" dirty="0" smtClean="0"/>
              <a:t> </a:t>
            </a:r>
            <a:r>
              <a:rPr lang="en-US" dirty="0" err="1" smtClean="0"/>
              <a:t>hàng</a:t>
            </a:r>
            <a:r>
              <a:rPr lang="en-US" dirty="0" smtClean="0"/>
              <a:t> ở </a:t>
            </a:r>
            <a:r>
              <a:rPr lang="en-US" dirty="0" err="1" smtClean="0"/>
              <a:t>các</a:t>
            </a:r>
            <a:r>
              <a:rPr lang="en-US" dirty="0" smtClean="0"/>
              <a:t> </a:t>
            </a:r>
            <a:r>
              <a:rPr lang="en-US" dirty="0" err="1" smtClean="0"/>
              <a:t>tài</a:t>
            </a:r>
            <a:r>
              <a:rPr lang="en-US" dirty="0" smtClean="0"/>
              <a:t> </a:t>
            </a:r>
            <a:r>
              <a:rPr lang="en-US" dirty="0" err="1" smtClean="0"/>
              <a:t>khoản</a:t>
            </a:r>
            <a:r>
              <a:rPr lang="en-US" dirty="0" smtClean="0"/>
              <a:t> </a:t>
            </a:r>
            <a:r>
              <a:rPr lang="en-US" dirty="0" err="1" smtClean="0"/>
              <a:t>cách</a:t>
            </a:r>
            <a:r>
              <a:rPr lang="en-US" dirty="0" smtClean="0"/>
              <a:t> </a:t>
            </a:r>
            <a:r>
              <a:rPr lang="en-US" dirty="0" err="1" smtClean="0"/>
              <a:t>ly</a:t>
            </a:r>
            <a:r>
              <a:rPr lang="en-US" dirty="0" smtClean="0"/>
              <a:t> </a:t>
            </a:r>
            <a:r>
              <a:rPr lang="en-US" dirty="0" err="1" smtClean="0"/>
              <a:t>đê</a:t>
            </a:r>
            <a:r>
              <a:rPr lang="en-US" dirty="0" smtClean="0"/>
              <a:t>̉ </a:t>
            </a:r>
            <a:r>
              <a:rPr lang="en-US" dirty="0" err="1" smtClean="0"/>
              <a:t>tra</a:t>
            </a:r>
            <a:r>
              <a:rPr lang="en-US" dirty="0" smtClean="0"/>
              <a:t>̉ </a:t>
            </a:r>
            <a:r>
              <a:rPr lang="en-US" dirty="0" err="1" smtClean="0"/>
              <a:t>tiền</a:t>
            </a:r>
            <a:r>
              <a:rPr lang="en-US" dirty="0" smtClean="0"/>
              <a:t> </a:t>
            </a:r>
            <a:r>
              <a:rPr lang="en-US" dirty="0" err="1" smtClean="0"/>
              <a:t>cho</a:t>
            </a:r>
            <a:r>
              <a:rPr lang="en-US" dirty="0" smtClean="0"/>
              <a:t> JPMorgan London</a:t>
            </a:r>
          </a:p>
          <a:p>
            <a:pPr algn="just"/>
            <a:r>
              <a:rPr lang="en-US" dirty="0" err="1" smtClean="0"/>
              <a:t>Nộp</a:t>
            </a:r>
            <a:r>
              <a:rPr lang="en-US" dirty="0" smtClean="0"/>
              <a:t> </a:t>
            </a:r>
            <a:r>
              <a:rPr lang="en-US" dirty="0" err="1" smtClean="0"/>
              <a:t>đơn</a:t>
            </a:r>
            <a:r>
              <a:rPr lang="en-US" dirty="0" smtClean="0"/>
              <a:t> </a:t>
            </a:r>
            <a:r>
              <a:rPr lang="en-US" dirty="0" err="1" smtClean="0"/>
              <a:t>xin</a:t>
            </a:r>
            <a:r>
              <a:rPr lang="en-US" dirty="0" smtClean="0"/>
              <a:t> </a:t>
            </a:r>
            <a:r>
              <a:rPr lang="en-US" dirty="0" err="1" smtClean="0"/>
              <a:t>pha</a:t>
            </a:r>
            <a:r>
              <a:rPr lang="en-US" dirty="0" smtClean="0"/>
              <a:t>́ </a:t>
            </a:r>
            <a:r>
              <a:rPr lang="en-US" dirty="0" err="1" smtClean="0"/>
              <a:t>sản</a:t>
            </a:r>
            <a:endParaRPr lang="en-US" dirty="0" smtClean="0"/>
          </a:p>
          <a:p>
            <a:pPr algn="just"/>
            <a:r>
              <a:rPr lang="en-US" dirty="0" err="1" smtClean="0"/>
              <a:t>Tiền</a:t>
            </a:r>
            <a:r>
              <a:rPr lang="en-US" dirty="0" smtClean="0"/>
              <a:t> </a:t>
            </a:r>
            <a:r>
              <a:rPr lang="en-US" dirty="0" err="1" smtClean="0"/>
              <a:t>cuối</a:t>
            </a:r>
            <a:r>
              <a:rPr lang="en-US" dirty="0" smtClean="0"/>
              <a:t> </a:t>
            </a:r>
            <a:r>
              <a:rPr lang="en-US" dirty="0" err="1" smtClean="0"/>
              <a:t>cùng</a:t>
            </a:r>
            <a:r>
              <a:rPr lang="en-US" dirty="0" smtClean="0"/>
              <a:t> </a:t>
            </a:r>
            <a:r>
              <a:rPr lang="en-US" dirty="0" err="1" smtClean="0"/>
              <a:t>được</a:t>
            </a:r>
            <a:r>
              <a:rPr lang="en-US" dirty="0" smtClean="0"/>
              <a:t> </a:t>
            </a:r>
            <a:r>
              <a:rPr lang="en-US" dirty="0" err="1" smtClean="0"/>
              <a:t>hoàn</a:t>
            </a:r>
            <a:r>
              <a:rPr lang="en-US" dirty="0" smtClean="0"/>
              <a:t> </a:t>
            </a:r>
            <a:r>
              <a:rPr lang="en-US" dirty="0" err="1" smtClean="0"/>
              <a:t>tra</a:t>
            </a:r>
            <a:r>
              <a:rPr lang="en-US" dirty="0" smtClean="0"/>
              <a:t>̉ </a:t>
            </a:r>
            <a:r>
              <a:rPr lang="en-US" dirty="0" err="1" smtClean="0"/>
              <a:t>lại</a:t>
            </a:r>
            <a:r>
              <a:rPr lang="en-US" dirty="0" smtClean="0"/>
              <a:t> </a:t>
            </a:r>
            <a:r>
              <a:rPr lang="en-US" dirty="0" err="1" smtClean="0"/>
              <a:t>cho</a:t>
            </a:r>
            <a:r>
              <a:rPr lang="en-US" dirty="0" smtClean="0"/>
              <a:t> </a:t>
            </a:r>
            <a:r>
              <a:rPr lang="en-US" dirty="0" err="1" smtClean="0"/>
              <a:t>khách</a:t>
            </a:r>
            <a:r>
              <a:rPr lang="en-US" dirty="0" smtClean="0"/>
              <a:t> </a:t>
            </a:r>
            <a:r>
              <a:rPr lang="en-US" dirty="0" err="1" smtClean="0"/>
              <a:t>hàng</a:t>
            </a:r>
            <a:endParaRPr lang="en-US" dirty="0" smtClean="0"/>
          </a:p>
          <a:p>
            <a:pPr algn="just"/>
            <a:r>
              <a:rPr lang="en-US" dirty="0" smtClean="0"/>
              <a:t>CFTC </a:t>
            </a:r>
            <a:r>
              <a:rPr lang="en-US" dirty="0" err="1" smtClean="0"/>
              <a:t>vẫn</a:t>
            </a:r>
            <a:r>
              <a:rPr lang="en-US" dirty="0" smtClean="0"/>
              <a:t> </a:t>
            </a:r>
            <a:r>
              <a:rPr lang="en-US" dirty="0" err="1" smtClean="0"/>
              <a:t>đang</a:t>
            </a:r>
            <a:r>
              <a:rPr lang="en-US" dirty="0" smtClean="0"/>
              <a:t> </a:t>
            </a:r>
            <a:r>
              <a:rPr lang="en-US" dirty="0" err="1" smtClean="0"/>
              <a:t>điều</a:t>
            </a:r>
            <a:r>
              <a:rPr lang="en-US" dirty="0" smtClean="0"/>
              <a:t> </a:t>
            </a:r>
            <a:r>
              <a:rPr lang="en-US" dirty="0" err="1" smtClean="0"/>
              <a:t>tra</a:t>
            </a: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E3EE9FEA-12DD-45B8-BA54-F8CE0F0B21CC}" type="slidenum">
              <a:rPr lang="en-US" smtClean="0"/>
              <a:pPr/>
              <a:t>7</a:t>
            </a:fld>
            <a:endParaRPr lang="en-US"/>
          </a:p>
        </p:txBody>
      </p:sp>
    </p:spTree>
    <p:extLst>
      <p:ext uri="{BB962C8B-B14F-4D97-AF65-F5344CB8AC3E}">
        <p14:creationId xmlns:p14="http://schemas.microsoft.com/office/powerpoint/2010/main" val="3582985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0550"/>
            <a:ext cx="3810000" cy="1162050"/>
          </a:xfrm>
        </p:spPr>
        <p:txBody>
          <a:bodyPr>
            <a:noAutofit/>
          </a:bodyPr>
          <a:lstStyle/>
          <a:p>
            <a:r>
              <a:rPr lang="en-US" sz="3600" dirty="0" err="1" smtClean="0"/>
              <a:t>Armajaro</a:t>
            </a:r>
            <a:r>
              <a:rPr lang="en-US" sz="3600" dirty="0" smtClean="0"/>
              <a:t> </a:t>
            </a:r>
            <a:r>
              <a:rPr lang="en-US" sz="3600" smtClean="0"/>
              <a:t>– lũng đoạn cocoa năm </a:t>
            </a:r>
            <a:r>
              <a:rPr lang="en-US" sz="3600" dirty="0" smtClean="0"/>
              <a:t>2010</a:t>
            </a:r>
            <a:endParaRPr lang="en-US" sz="3600" dirty="0"/>
          </a:p>
        </p:txBody>
      </p:sp>
      <p:sp>
        <p:nvSpPr>
          <p:cNvPr id="3" name="Content Placeholder 2"/>
          <p:cNvSpPr>
            <a:spLocks noGrp="1"/>
          </p:cNvSpPr>
          <p:nvPr>
            <p:ph idx="1"/>
          </p:nvPr>
        </p:nvSpPr>
        <p:spPr>
          <a:xfrm>
            <a:off x="4495800" y="273050"/>
            <a:ext cx="4648200" cy="6432550"/>
          </a:xfrm>
          <a:solidFill>
            <a:schemeClr val="bg1">
              <a:lumMod val="85000"/>
            </a:schemeClr>
          </a:solidFill>
        </p:spPr>
        <p:txBody>
          <a:bodyPr>
            <a:noAutofit/>
          </a:bodyPr>
          <a:lstStyle/>
          <a:p>
            <a:r>
              <a:rPr lang="en-US" sz="2400" dirty="0" err="1" smtClean="0"/>
              <a:t>Armajaro</a:t>
            </a:r>
            <a:r>
              <a:rPr lang="en-US" sz="2400" dirty="0" smtClean="0"/>
              <a:t> </a:t>
            </a:r>
            <a:r>
              <a:rPr lang="en-US" sz="2400" dirty="0" err="1" smtClean="0"/>
              <a:t>mua</a:t>
            </a:r>
            <a:r>
              <a:rPr lang="en-US" sz="2400" dirty="0" smtClean="0"/>
              <a:t> </a:t>
            </a:r>
            <a:r>
              <a:rPr lang="en-US" sz="2400" dirty="0" err="1" smtClean="0"/>
              <a:t>trên</a:t>
            </a:r>
            <a:r>
              <a:rPr lang="en-US" sz="2400" dirty="0" smtClean="0"/>
              <a:t> 22,000 </a:t>
            </a:r>
            <a:r>
              <a:rPr lang="en-US" sz="2400" dirty="0" err="1" smtClean="0"/>
              <a:t>Tháng</a:t>
            </a:r>
            <a:r>
              <a:rPr lang="en-US" sz="2400" dirty="0" smtClean="0"/>
              <a:t> 7 cocoa </a:t>
            </a:r>
            <a:r>
              <a:rPr lang="en-US" sz="2400" dirty="0" err="1" smtClean="0"/>
              <a:t>giao</a:t>
            </a:r>
            <a:r>
              <a:rPr lang="en-US" sz="2400" dirty="0" smtClean="0"/>
              <a:t> </a:t>
            </a:r>
            <a:r>
              <a:rPr lang="en-US" sz="2400" dirty="0" err="1" smtClean="0"/>
              <a:t>sau</a:t>
            </a:r>
            <a:r>
              <a:rPr lang="en-US" sz="2400" dirty="0" smtClean="0"/>
              <a:t> </a:t>
            </a:r>
            <a:r>
              <a:rPr lang="en-US" sz="2400" dirty="0" err="1" smtClean="0"/>
              <a:t>trên</a:t>
            </a:r>
            <a:r>
              <a:rPr lang="en-US" sz="2400" dirty="0" smtClean="0"/>
              <a:t> </a:t>
            </a:r>
            <a:r>
              <a:rPr lang="en-US" sz="2400" dirty="0" err="1" smtClean="0"/>
              <a:t>sơ</a:t>
            </a:r>
            <a:r>
              <a:rPr lang="en-US" sz="2400" dirty="0" smtClean="0"/>
              <a:t>̉ </a:t>
            </a:r>
            <a:r>
              <a:rPr lang="en-US" sz="2400" dirty="0" err="1" smtClean="0"/>
              <a:t>giao</a:t>
            </a:r>
            <a:r>
              <a:rPr lang="en-US" sz="2400" dirty="0" smtClean="0"/>
              <a:t> </a:t>
            </a:r>
            <a:r>
              <a:rPr lang="en-US" sz="2400" dirty="0" err="1" smtClean="0"/>
              <a:t>dịch</a:t>
            </a:r>
            <a:r>
              <a:rPr lang="en-US" sz="2400" dirty="0" smtClean="0"/>
              <a:t> London </a:t>
            </a:r>
            <a:r>
              <a:rPr lang="en-US" sz="2400" dirty="0" err="1" smtClean="0"/>
              <a:t>vào</a:t>
            </a:r>
            <a:r>
              <a:rPr lang="en-US" sz="2400" dirty="0" smtClean="0"/>
              <a:t> </a:t>
            </a:r>
            <a:r>
              <a:rPr lang="en-US" sz="2400" dirty="0" err="1" smtClean="0"/>
              <a:t>đầu</a:t>
            </a:r>
            <a:r>
              <a:rPr lang="en-US" sz="2400" dirty="0" smtClean="0"/>
              <a:t> </a:t>
            </a:r>
            <a:r>
              <a:rPr lang="en-US" sz="2400" dirty="0" err="1" smtClean="0"/>
              <a:t>năm</a:t>
            </a:r>
            <a:r>
              <a:rPr lang="en-US" sz="2400" dirty="0" smtClean="0"/>
              <a:t> 2010</a:t>
            </a:r>
          </a:p>
          <a:p>
            <a:r>
              <a:rPr lang="en-US" sz="2400" dirty="0" err="1" smtClean="0"/>
              <a:t>Vào</a:t>
            </a:r>
            <a:r>
              <a:rPr lang="en-US" sz="2400" dirty="0" smtClean="0"/>
              <a:t> </a:t>
            </a:r>
            <a:r>
              <a:rPr lang="en-US" sz="2400" dirty="0" err="1" smtClean="0"/>
              <a:t>tháng</a:t>
            </a:r>
            <a:r>
              <a:rPr lang="en-US" sz="2400" dirty="0" smtClean="0"/>
              <a:t> 7, </a:t>
            </a:r>
            <a:r>
              <a:rPr lang="en-US" sz="2400" dirty="0" err="1" smtClean="0"/>
              <a:t>gia</a:t>
            </a:r>
            <a:r>
              <a:rPr lang="en-US" sz="2400" dirty="0" smtClean="0"/>
              <a:t>́ cocoa </a:t>
            </a:r>
            <a:r>
              <a:rPr lang="en-US" sz="2400" dirty="0" err="1" smtClean="0"/>
              <a:t>tăng</a:t>
            </a:r>
            <a:r>
              <a:rPr lang="en-US" sz="2400" dirty="0" smtClean="0"/>
              <a:t> </a:t>
            </a:r>
            <a:r>
              <a:rPr lang="en-US" sz="2400" dirty="0" err="1" smtClean="0"/>
              <a:t>cao</a:t>
            </a:r>
            <a:endParaRPr lang="en-US" sz="2400" dirty="0" smtClean="0"/>
          </a:p>
          <a:p>
            <a:r>
              <a:rPr lang="en-US" sz="2400" dirty="0" err="1" smtClean="0"/>
              <a:t>Gia</a:t>
            </a:r>
            <a:r>
              <a:rPr lang="en-US" sz="2400" dirty="0" smtClean="0"/>
              <a:t>́ </a:t>
            </a:r>
            <a:r>
              <a:rPr lang="en-US" sz="2400" dirty="0" err="1" smtClean="0"/>
              <a:t>cao</a:t>
            </a:r>
            <a:r>
              <a:rPr lang="en-US" sz="2400" dirty="0" smtClean="0"/>
              <a:t> </a:t>
            </a:r>
            <a:r>
              <a:rPr lang="en-US" sz="2400" dirty="0" err="1" smtClean="0"/>
              <a:t>làm</a:t>
            </a:r>
            <a:r>
              <a:rPr lang="en-US" sz="2400" dirty="0" smtClean="0"/>
              <a:t> </a:t>
            </a:r>
            <a:r>
              <a:rPr lang="en-US" sz="2400" dirty="0" err="1" smtClean="0"/>
              <a:t>cho</a:t>
            </a:r>
            <a:r>
              <a:rPr lang="en-US" sz="2400" dirty="0" smtClean="0"/>
              <a:t> </a:t>
            </a:r>
            <a:r>
              <a:rPr lang="en-US" sz="2400" dirty="0" err="1" smtClean="0"/>
              <a:t>việc</a:t>
            </a:r>
            <a:r>
              <a:rPr lang="en-US" sz="2400" dirty="0" smtClean="0"/>
              <a:t> </a:t>
            </a:r>
            <a:r>
              <a:rPr lang="en-US" sz="2400" dirty="0" err="1" smtClean="0"/>
              <a:t>vận</a:t>
            </a:r>
            <a:r>
              <a:rPr lang="en-US" sz="2400" dirty="0" smtClean="0"/>
              <a:t> </a:t>
            </a:r>
            <a:r>
              <a:rPr lang="en-US" sz="2400" dirty="0" err="1" smtClean="0"/>
              <a:t>chuyển</a:t>
            </a:r>
            <a:r>
              <a:rPr lang="en-US" sz="2400" dirty="0" smtClean="0"/>
              <a:t> cocoa </a:t>
            </a:r>
            <a:r>
              <a:rPr lang="en-US" sz="2400" dirty="0" err="1" smtClean="0"/>
              <a:t>chuyển</a:t>
            </a:r>
            <a:r>
              <a:rPr lang="en-US" sz="2400" dirty="0" smtClean="0"/>
              <a:t> </a:t>
            </a:r>
            <a:r>
              <a:rPr lang="en-US" sz="2400" dirty="0" err="1" smtClean="0"/>
              <a:t>tư</a:t>
            </a:r>
            <a:r>
              <a:rPr lang="en-US" sz="2400" dirty="0" smtClean="0"/>
              <a:t>̀ New York sang </a:t>
            </a:r>
            <a:r>
              <a:rPr lang="en-US" sz="2400" dirty="0" err="1" smtClean="0"/>
              <a:t>châu</a:t>
            </a:r>
            <a:r>
              <a:rPr lang="en-US" sz="2400" dirty="0" smtClean="0"/>
              <a:t> </a:t>
            </a:r>
            <a:r>
              <a:rPr lang="en-US" sz="2400" dirty="0" err="1" smtClean="0"/>
              <a:t>Âu</a:t>
            </a:r>
            <a:endParaRPr lang="en-US" sz="2400" dirty="0" smtClean="0"/>
          </a:p>
          <a:p>
            <a:r>
              <a:rPr lang="en-US" sz="2400" dirty="0" err="1" smtClean="0"/>
              <a:t>Sau</a:t>
            </a:r>
            <a:r>
              <a:rPr lang="en-US" sz="2400" dirty="0" smtClean="0"/>
              <a:t> </a:t>
            </a:r>
            <a:r>
              <a:rPr lang="en-US" sz="2400" dirty="0" err="1" smtClean="0"/>
              <a:t>khi</a:t>
            </a:r>
            <a:r>
              <a:rPr lang="en-US" sz="2400" dirty="0" smtClean="0"/>
              <a:t> </a:t>
            </a:r>
            <a:r>
              <a:rPr lang="en-US" sz="2400" dirty="0" err="1" smtClean="0"/>
              <a:t>nhận</a:t>
            </a:r>
            <a:r>
              <a:rPr lang="en-US" sz="2400" dirty="0" smtClean="0"/>
              <a:t> 240,000 MT, </a:t>
            </a:r>
            <a:r>
              <a:rPr lang="en-US" sz="2400" dirty="0" err="1" smtClean="0"/>
              <a:t>gia</a:t>
            </a:r>
            <a:r>
              <a:rPr lang="en-US" sz="2400" dirty="0" smtClean="0"/>
              <a:t>́ </a:t>
            </a:r>
            <a:r>
              <a:rPr lang="en-US" sz="2400" dirty="0" err="1" smtClean="0"/>
              <a:t>sụt</a:t>
            </a:r>
            <a:r>
              <a:rPr lang="en-US" sz="2400" dirty="0" smtClean="0"/>
              <a:t> </a:t>
            </a:r>
            <a:r>
              <a:rPr lang="en-US" sz="2400" dirty="0" err="1" smtClean="0"/>
              <a:t>giảm</a:t>
            </a:r>
            <a:endParaRPr lang="en-US" sz="2400" dirty="0" smtClean="0"/>
          </a:p>
          <a:p>
            <a:r>
              <a:rPr lang="en-US" sz="2400" dirty="0" err="1" smtClean="0"/>
              <a:t>Các</a:t>
            </a:r>
            <a:r>
              <a:rPr lang="en-US" sz="2400" dirty="0" smtClean="0"/>
              <a:t> </a:t>
            </a:r>
            <a:r>
              <a:rPr lang="en-US" sz="2400" dirty="0" err="1" smtClean="0"/>
              <a:t>nha</a:t>
            </a:r>
            <a:r>
              <a:rPr lang="en-US" sz="2400" dirty="0" smtClean="0"/>
              <a:t>̀ </a:t>
            </a:r>
            <a:r>
              <a:rPr lang="en-US" sz="2400" dirty="0" err="1" smtClean="0"/>
              <a:t>buôn</a:t>
            </a:r>
            <a:r>
              <a:rPr lang="en-US" sz="2400" dirty="0" smtClean="0"/>
              <a:t> Cocoa </a:t>
            </a:r>
            <a:r>
              <a:rPr lang="en-US" sz="2400" dirty="0" err="1" smtClean="0"/>
              <a:t>yêu</a:t>
            </a:r>
            <a:r>
              <a:rPr lang="en-US" sz="2400" dirty="0" smtClean="0"/>
              <a:t> </a:t>
            </a:r>
            <a:r>
              <a:rPr lang="en-US" sz="2400" dirty="0" err="1" smtClean="0"/>
              <a:t>cầu</a:t>
            </a:r>
            <a:r>
              <a:rPr lang="en-US" sz="2400" dirty="0" smtClean="0"/>
              <a:t> </a:t>
            </a:r>
            <a:r>
              <a:rPr lang="en-US" sz="2400" dirty="0" err="1" smtClean="0"/>
              <a:t>giám</a:t>
            </a:r>
            <a:r>
              <a:rPr lang="en-US" sz="2400" dirty="0" smtClean="0"/>
              <a:t> </a:t>
            </a:r>
            <a:r>
              <a:rPr lang="en-US" sz="2400" dirty="0" err="1" smtClean="0"/>
              <a:t>sát</a:t>
            </a:r>
            <a:r>
              <a:rPr lang="en-US" sz="2400" dirty="0" smtClean="0"/>
              <a:t> </a:t>
            </a:r>
            <a:r>
              <a:rPr lang="en-US" sz="2400" dirty="0" err="1" smtClean="0"/>
              <a:t>sàn</a:t>
            </a:r>
            <a:r>
              <a:rPr lang="en-US" sz="2400" dirty="0" smtClean="0"/>
              <a:t> </a:t>
            </a:r>
            <a:r>
              <a:rPr lang="en-US" sz="2400" dirty="0" err="1" smtClean="0"/>
              <a:t>giao</a:t>
            </a:r>
            <a:r>
              <a:rPr lang="en-US" sz="2400" dirty="0" smtClean="0"/>
              <a:t> </a:t>
            </a:r>
            <a:r>
              <a:rPr lang="en-US" sz="2400" dirty="0" err="1" smtClean="0"/>
              <a:t>dịch</a:t>
            </a:r>
            <a:r>
              <a:rPr lang="en-US" sz="2400" dirty="0" smtClean="0"/>
              <a:t> </a:t>
            </a:r>
            <a:r>
              <a:rPr lang="en-US" sz="2400" dirty="0" err="1" smtClean="0"/>
              <a:t>nhiều</a:t>
            </a:r>
            <a:r>
              <a:rPr lang="en-US" sz="2400" dirty="0" smtClean="0"/>
              <a:t> </a:t>
            </a:r>
            <a:r>
              <a:rPr lang="en-US" sz="2400" dirty="0" err="1" smtClean="0"/>
              <a:t>hơn</a:t>
            </a:r>
            <a:endParaRPr lang="en-US" sz="2400" dirty="0" smtClean="0"/>
          </a:p>
          <a:p>
            <a:r>
              <a:rPr lang="en-US" sz="2400" dirty="0" smtClean="0"/>
              <a:t>Nay </a:t>
            </a:r>
            <a:r>
              <a:rPr lang="en-US" sz="2400" dirty="0" err="1" smtClean="0"/>
              <a:t>Sơ</a:t>
            </a:r>
            <a:r>
              <a:rPr lang="en-US" sz="2400" dirty="0" smtClean="0"/>
              <a:t>̉ </a:t>
            </a:r>
            <a:r>
              <a:rPr lang="en-US" sz="2400" dirty="0" err="1" smtClean="0"/>
              <a:t>giao</a:t>
            </a:r>
            <a:r>
              <a:rPr lang="en-US" sz="2400" dirty="0" smtClean="0"/>
              <a:t> </a:t>
            </a:r>
            <a:r>
              <a:rPr lang="en-US" sz="2400" dirty="0" err="1" smtClean="0"/>
              <a:t>dịch</a:t>
            </a:r>
            <a:r>
              <a:rPr lang="en-US" sz="2400" dirty="0" smtClean="0"/>
              <a:t> </a:t>
            </a:r>
            <a:r>
              <a:rPr lang="en-US" sz="2400" dirty="0" err="1" smtClean="0"/>
              <a:t>áp</a:t>
            </a:r>
            <a:r>
              <a:rPr lang="en-US" sz="2400" dirty="0" smtClean="0"/>
              <a:t> </a:t>
            </a:r>
            <a:r>
              <a:rPr lang="en-US" sz="2400" dirty="0" err="1" smtClean="0"/>
              <a:t>đặt</a:t>
            </a:r>
            <a:r>
              <a:rPr lang="en-US" sz="2400" dirty="0" smtClean="0"/>
              <a:t> </a:t>
            </a:r>
            <a:r>
              <a:rPr lang="en-US" sz="2400" dirty="0" err="1" smtClean="0"/>
              <a:t>giới</a:t>
            </a:r>
            <a:r>
              <a:rPr lang="en-US" sz="2400" dirty="0" smtClean="0"/>
              <a:t> </a:t>
            </a:r>
            <a:r>
              <a:rPr lang="en-US" sz="2400" dirty="0" err="1" smtClean="0"/>
              <a:t>hạn</a:t>
            </a:r>
            <a:r>
              <a:rPr lang="en-US" sz="2400" dirty="0" smtClean="0"/>
              <a:t> vị </a:t>
            </a:r>
            <a:r>
              <a:rPr lang="en-US" sz="2400" dirty="0" err="1" smtClean="0"/>
              <a:t>thê</a:t>
            </a:r>
            <a:r>
              <a:rPr lang="en-US" sz="2400" dirty="0" smtClean="0"/>
              <a:t>́ 7500 </a:t>
            </a:r>
            <a:r>
              <a:rPr lang="en-US" sz="2400" dirty="0" err="1" smtClean="0"/>
              <a:t>cho</a:t>
            </a:r>
            <a:r>
              <a:rPr lang="en-US" sz="2400" dirty="0" smtClean="0"/>
              <a:t> </a:t>
            </a:r>
            <a:r>
              <a:rPr lang="en-US" sz="2400" dirty="0" err="1" smtClean="0"/>
              <a:t>các</a:t>
            </a:r>
            <a:r>
              <a:rPr lang="en-US" sz="2400" dirty="0" smtClean="0"/>
              <a:t> </a:t>
            </a:r>
            <a:r>
              <a:rPr lang="en-US" sz="2400" dirty="0" err="1" smtClean="0"/>
              <a:t>hợp</a:t>
            </a:r>
            <a:r>
              <a:rPr lang="en-US" sz="2400" dirty="0" smtClean="0"/>
              <a:t> </a:t>
            </a:r>
            <a:r>
              <a:rPr lang="en-US" sz="2400" dirty="0" err="1" smtClean="0"/>
              <a:t>đồng</a:t>
            </a:r>
            <a:endParaRPr lang="en-US" sz="2400" dirty="0"/>
          </a:p>
        </p:txBody>
      </p:sp>
      <p:pic>
        <p:nvPicPr>
          <p:cNvPr id="1026" name="Picture 2" descr="C:\Users\Owner\Pictures\cocoa char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982787"/>
            <a:ext cx="4249965" cy="3656013"/>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3009900" y="2209800"/>
            <a:ext cx="3810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E3EE9FEA-12DD-45B8-BA54-F8CE0F0B21CC}" type="slidenum">
              <a:rPr lang="en-US" smtClean="0"/>
              <a:pPr/>
              <a:t>8</a:t>
            </a:fld>
            <a:endParaRPr lang="en-US"/>
          </a:p>
        </p:txBody>
      </p:sp>
    </p:spTree>
    <p:extLst>
      <p:ext uri="{BB962C8B-B14F-4D97-AF65-F5344CB8AC3E}">
        <p14:creationId xmlns:p14="http://schemas.microsoft.com/office/powerpoint/2010/main" val="3134069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r>
              <a:rPr lang="en-US" sz="3600" dirty="0" err="1" smtClean="0"/>
              <a:t>Ferruzzi</a:t>
            </a:r>
            <a:r>
              <a:rPr lang="en-US" sz="3600" dirty="0" smtClean="0"/>
              <a:t> </a:t>
            </a:r>
            <a:r>
              <a:rPr lang="en-US" sz="3600" smtClean="0"/>
              <a:t>– lũng đoạn đậu nành năm 1989</a:t>
            </a:r>
            <a:endParaRPr lang="en-US" sz="3600" dirty="0"/>
          </a:p>
        </p:txBody>
      </p:sp>
      <p:sp>
        <p:nvSpPr>
          <p:cNvPr id="3" name="Content Placeholder 2"/>
          <p:cNvSpPr>
            <a:spLocks noGrp="1"/>
          </p:cNvSpPr>
          <p:nvPr>
            <p:ph idx="1"/>
          </p:nvPr>
        </p:nvSpPr>
        <p:spPr>
          <a:xfrm>
            <a:off x="457200" y="1371600"/>
            <a:ext cx="8229600" cy="4525963"/>
          </a:xfrm>
          <a:solidFill>
            <a:schemeClr val="bg1">
              <a:lumMod val="85000"/>
            </a:schemeClr>
          </a:solidFill>
        </p:spPr>
        <p:txBody>
          <a:bodyPr>
            <a:normAutofit fontScale="85000" lnSpcReduction="10000"/>
          </a:bodyPr>
          <a:lstStyle/>
          <a:p>
            <a:pPr algn="just"/>
            <a:r>
              <a:rPr lang="en-US" dirty="0" err="1" smtClean="0"/>
              <a:t>Người</a:t>
            </a:r>
            <a:r>
              <a:rPr lang="en-US" dirty="0" smtClean="0"/>
              <a:t> </a:t>
            </a:r>
            <a:r>
              <a:rPr lang="en-US" dirty="0" err="1" smtClean="0"/>
              <a:t>khổng</a:t>
            </a:r>
            <a:r>
              <a:rPr lang="en-US" dirty="0" smtClean="0"/>
              <a:t> </a:t>
            </a:r>
            <a:r>
              <a:rPr lang="en-US" dirty="0" err="1" smtClean="0"/>
              <a:t>lô</a:t>
            </a:r>
            <a:r>
              <a:rPr lang="en-US" dirty="0" smtClean="0"/>
              <a:t>̀ </a:t>
            </a:r>
            <a:r>
              <a:rPr lang="en-US" dirty="0" err="1" smtClean="0"/>
              <a:t>nông</a:t>
            </a:r>
            <a:r>
              <a:rPr lang="en-US" dirty="0" smtClean="0"/>
              <a:t> </a:t>
            </a:r>
            <a:r>
              <a:rPr lang="en-US" dirty="0" err="1" smtClean="0"/>
              <a:t>nghiệp</a:t>
            </a:r>
            <a:r>
              <a:rPr lang="en-US" dirty="0" smtClean="0"/>
              <a:t> </a:t>
            </a:r>
            <a:r>
              <a:rPr lang="en-US" dirty="0" err="1" smtClean="0"/>
              <a:t>nắm</a:t>
            </a:r>
            <a:r>
              <a:rPr lang="en-US" dirty="0" smtClean="0"/>
              <a:t> </a:t>
            </a:r>
            <a:r>
              <a:rPr lang="en-US" dirty="0" err="1" smtClean="0"/>
              <a:t>giư</a:t>
            </a:r>
            <a:r>
              <a:rPr lang="en-US" dirty="0" smtClean="0"/>
              <a:t>̃ vị </a:t>
            </a:r>
            <a:r>
              <a:rPr lang="en-US" dirty="0" err="1" smtClean="0"/>
              <a:t>thê</a:t>
            </a:r>
            <a:r>
              <a:rPr lang="en-US" dirty="0" smtClean="0"/>
              <a:t>́ </a:t>
            </a:r>
            <a:r>
              <a:rPr lang="en-US" dirty="0" err="1" smtClean="0"/>
              <a:t>mua</a:t>
            </a:r>
            <a:r>
              <a:rPr lang="en-US" dirty="0" smtClean="0"/>
              <a:t> </a:t>
            </a:r>
            <a:r>
              <a:rPr lang="en-US" dirty="0" err="1" smtClean="0"/>
              <a:t>lớn</a:t>
            </a:r>
            <a:r>
              <a:rPr lang="en-US" dirty="0" smtClean="0"/>
              <a:t> </a:t>
            </a:r>
            <a:r>
              <a:rPr lang="en-US" dirty="0" err="1" smtClean="0"/>
              <a:t>vê</a:t>
            </a:r>
            <a:r>
              <a:rPr lang="en-US" dirty="0" smtClean="0"/>
              <a:t>̀ </a:t>
            </a:r>
            <a:r>
              <a:rPr lang="en-US" dirty="0" err="1" smtClean="0"/>
              <a:t>đậu</a:t>
            </a:r>
            <a:r>
              <a:rPr lang="en-US" dirty="0" smtClean="0"/>
              <a:t> </a:t>
            </a:r>
            <a:r>
              <a:rPr lang="en-US" dirty="0" err="1" smtClean="0"/>
              <a:t>nành</a:t>
            </a:r>
            <a:r>
              <a:rPr lang="en-US" dirty="0" smtClean="0"/>
              <a:t> </a:t>
            </a:r>
            <a:r>
              <a:rPr lang="en-US" dirty="0" err="1" smtClean="0"/>
              <a:t>giao</a:t>
            </a:r>
            <a:r>
              <a:rPr lang="en-US" dirty="0" smtClean="0"/>
              <a:t> </a:t>
            </a:r>
            <a:r>
              <a:rPr lang="en-US" dirty="0" err="1" smtClean="0"/>
              <a:t>sau</a:t>
            </a:r>
            <a:r>
              <a:rPr lang="en-US" dirty="0" smtClean="0"/>
              <a:t> ở Chicago Board of </a:t>
            </a:r>
            <a:r>
              <a:rPr lang="en-US" dirty="0" smtClean="0"/>
              <a:t>Trade. </a:t>
            </a:r>
            <a:endParaRPr lang="en-US" dirty="0" smtClean="0"/>
          </a:p>
          <a:p>
            <a:pPr algn="just"/>
            <a:r>
              <a:rPr lang="en-US" dirty="0" err="1" smtClean="0"/>
              <a:t>Các</a:t>
            </a:r>
            <a:r>
              <a:rPr lang="en-US" dirty="0" smtClean="0"/>
              <a:t> vị </a:t>
            </a:r>
            <a:r>
              <a:rPr lang="en-US" dirty="0" err="1" smtClean="0"/>
              <a:t>thê</a:t>
            </a:r>
            <a:r>
              <a:rPr lang="en-US" dirty="0" smtClean="0"/>
              <a:t>́ </a:t>
            </a:r>
            <a:r>
              <a:rPr lang="en-US" dirty="0" err="1" smtClean="0"/>
              <a:t>giao</a:t>
            </a:r>
            <a:r>
              <a:rPr lang="en-US" dirty="0" smtClean="0"/>
              <a:t> </a:t>
            </a:r>
            <a:r>
              <a:rPr lang="en-US" dirty="0" err="1" smtClean="0"/>
              <a:t>sau</a:t>
            </a:r>
            <a:r>
              <a:rPr lang="en-US" dirty="0" smtClean="0"/>
              <a:t> </a:t>
            </a:r>
            <a:r>
              <a:rPr lang="en-US" dirty="0" err="1" smtClean="0"/>
              <a:t>này</a:t>
            </a:r>
            <a:r>
              <a:rPr lang="en-US" dirty="0" smtClean="0"/>
              <a:t> </a:t>
            </a:r>
            <a:r>
              <a:rPr lang="en-US" dirty="0" err="1" smtClean="0"/>
              <a:t>trơ</a:t>
            </a:r>
            <a:r>
              <a:rPr lang="en-US" dirty="0" smtClean="0"/>
              <a:t>̉ </a:t>
            </a:r>
            <a:r>
              <a:rPr lang="en-US" dirty="0" err="1" smtClean="0"/>
              <a:t>thành</a:t>
            </a:r>
            <a:r>
              <a:rPr lang="en-US" dirty="0" smtClean="0"/>
              <a:t> vị </a:t>
            </a:r>
            <a:r>
              <a:rPr lang="en-US" dirty="0" err="1" smtClean="0"/>
              <a:t>thê</a:t>
            </a:r>
            <a:r>
              <a:rPr lang="en-US" dirty="0" smtClean="0"/>
              <a:t>́ </a:t>
            </a:r>
            <a:r>
              <a:rPr lang="en-US" dirty="0" err="1" smtClean="0"/>
              <a:t>thực</a:t>
            </a:r>
            <a:r>
              <a:rPr lang="en-US" dirty="0" smtClean="0"/>
              <a:t> </a:t>
            </a:r>
            <a:r>
              <a:rPr lang="en-US" dirty="0" err="1" smtClean="0"/>
              <a:t>lớn</a:t>
            </a:r>
            <a:r>
              <a:rPr lang="en-US" dirty="0" smtClean="0"/>
              <a:t> </a:t>
            </a:r>
            <a:r>
              <a:rPr lang="en-US" dirty="0" err="1" smtClean="0"/>
              <a:t>tại</a:t>
            </a:r>
            <a:r>
              <a:rPr lang="en-US" dirty="0" smtClean="0"/>
              <a:t> </a:t>
            </a:r>
            <a:r>
              <a:rPr lang="en-US" dirty="0" err="1" smtClean="0"/>
              <a:t>các</a:t>
            </a:r>
            <a:r>
              <a:rPr lang="en-US" dirty="0" smtClean="0"/>
              <a:t> </a:t>
            </a:r>
            <a:r>
              <a:rPr lang="en-US" dirty="0" err="1" smtClean="0"/>
              <a:t>kho</a:t>
            </a:r>
            <a:r>
              <a:rPr lang="en-US" dirty="0" smtClean="0"/>
              <a:t> </a:t>
            </a:r>
            <a:r>
              <a:rPr lang="en-US" dirty="0" err="1" smtClean="0"/>
              <a:t>giao</a:t>
            </a:r>
            <a:r>
              <a:rPr lang="en-US" dirty="0" smtClean="0"/>
              <a:t> </a:t>
            </a:r>
            <a:r>
              <a:rPr lang="en-US" dirty="0" err="1" smtClean="0"/>
              <a:t>hàng</a:t>
            </a:r>
            <a:r>
              <a:rPr lang="en-US" dirty="0" smtClean="0"/>
              <a:t> ở Chicago/Toledo </a:t>
            </a:r>
            <a:r>
              <a:rPr lang="en-US" dirty="0" err="1" smtClean="0"/>
              <a:t>khi</a:t>
            </a:r>
            <a:r>
              <a:rPr lang="en-US" dirty="0" smtClean="0"/>
              <a:t> </a:t>
            </a:r>
            <a:r>
              <a:rPr lang="en-US" dirty="0" err="1" smtClean="0"/>
              <a:t>Ferruzzi</a:t>
            </a:r>
            <a:r>
              <a:rPr lang="en-US" dirty="0" smtClean="0"/>
              <a:t> </a:t>
            </a:r>
            <a:r>
              <a:rPr lang="en-US" dirty="0" err="1" smtClean="0"/>
              <a:t>nhận</a:t>
            </a:r>
            <a:r>
              <a:rPr lang="en-US" dirty="0" smtClean="0"/>
              <a:t> </a:t>
            </a:r>
            <a:r>
              <a:rPr lang="en-US" dirty="0" err="1" smtClean="0"/>
              <a:t>hàng</a:t>
            </a:r>
            <a:r>
              <a:rPr lang="en-US" dirty="0" smtClean="0"/>
              <a:t> </a:t>
            </a:r>
            <a:r>
              <a:rPr lang="en-US" dirty="0" err="1" smtClean="0"/>
              <a:t>cho</a:t>
            </a:r>
            <a:r>
              <a:rPr lang="en-US" dirty="0" smtClean="0"/>
              <a:t> </a:t>
            </a:r>
            <a:r>
              <a:rPr lang="en-US" dirty="0" err="1" smtClean="0"/>
              <a:t>các</a:t>
            </a:r>
            <a:r>
              <a:rPr lang="en-US" dirty="0" smtClean="0"/>
              <a:t> </a:t>
            </a:r>
            <a:r>
              <a:rPr lang="en-US" dirty="0" err="1" smtClean="0"/>
              <a:t>hợp</a:t>
            </a:r>
            <a:r>
              <a:rPr lang="en-US" dirty="0" smtClean="0"/>
              <a:t> </a:t>
            </a:r>
            <a:r>
              <a:rPr lang="en-US" dirty="0" err="1" smtClean="0"/>
              <a:t>đồng</a:t>
            </a:r>
            <a:r>
              <a:rPr lang="en-US" dirty="0" smtClean="0"/>
              <a:t> </a:t>
            </a:r>
            <a:r>
              <a:rPr lang="en-US" dirty="0" err="1" smtClean="0"/>
              <a:t>vào</a:t>
            </a:r>
            <a:r>
              <a:rPr lang="en-US" dirty="0" smtClean="0"/>
              <a:t> </a:t>
            </a:r>
            <a:r>
              <a:rPr lang="en-US" dirty="0" err="1" smtClean="0"/>
              <a:t>Tháng</a:t>
            </a:r>
            <a:r>
              <a:rPr lang="en-US" dirty="0" smtClean="0"/>
              <a:t> 1 </a:t>
            </a:r>
            <a:r>
              <a:rPr lang="en-US" dirty="0" err="1" smtClean="0"/>
              <a:t>va</a:t>
            </a:r>
            <a:r>
              <a:rPr lang="en-US" dirty="0" smtClean="0"/>
              <a:t>̀ </a:t>
            </a:r>
            <a:r>
              <a:rPr lang="en-US" dirty="0" err="1" smtClean="0"/>
              <a:t>Tháng</a:t>
            </a:r>
            <a:r>
              <a:rPr lang="en-US" dirty="0" smtClean="0"/>
              <a:t> 3/1989.</a:t>
            </a:r>
          </a:p>
          <a:p>
            <a:pPr algn="just"/>
            <a:r>
              <a:rPr lang="en-US" dirty="0" err="1" smtClean="0"/>
              <a:t>Tháng</a:t>
            </a:r>
            <a:r>
              <a:rPr lang="en-US" dirty="0" smtClean="0"/>
              <a:t> 5/1989, </a:t>
            </a:r>
            <a:r>
              <a:rPr lang="en-US" dirty="0" err="1" smtClean="0"/>
              <a:t>Ferruzzi</a:t>
            </a:r>
            <a:r>
              <a:rPr lang="en-US" dirty="0" smtClean="0"/>
              <a:t> </a:t>
            </a:r>
            <a:r>
              <a:rPr lang="en-US" dirty="0" err="1" smtClean="0"/>
              <a:t>sơ</a:t>
            </a:r>
            <a:r>
              <a:rPr lang="en-US" dirty="0" smtClean="0"/>
              <a:t>̉ </a:t>
            </a:r>
            <a:r>
              <a:rPr lang="en-US" dirty="0" err="1" smtClean="0"/>
              <a:t>hữu</a:t>
            </a:r>
            <a:r>
              <a:rPr lang="en-US" dirty="0" smtClean="0"/>
              <a:t> </a:t>
            </a:r>
            <a:r>
              <a:rPr lang="en-US" dirty="0" err="1" smtClean="0"/>
              <a:t>hầu</a:t>
            </a:r>
            <a:r>
              <a:rPr lang="en-US" dirty="0" smtClean="0"/>
              <a:t> </a:t>
            </a:r>
            <a:r>
              <a:rPr lang="en-US" dirty="0" err="1" smtClean="0"/>
              <a:t>như</a:t>
            </a:r>
            <a:r>
              <a:rPr lang="en-US" dirty="0" smtClean="0"/>
              <a:t> </a:t>
            </a:r>
            <a:r>
              <a:rPr lang="en-US" dirty="0" err="1" smtClean="0"/>
              <a:t>tất</a:t>
            </a:r>
            <a:r>
              <a:rPr lang="en-US" dirty="0" smtClean="0"/>
              <a:t> </a:t>
            </a:r>
            <a:r>
              <a:rPr lang="en-US" dirty="0" err="1" smtClean="0"/>
              <a:t>đậu</a:t>
            </a:r>
            <a:r>
              <a:rPr lang="en-US" dirty="0" smtClean="0"/>
              <a:t> </a:t>
            </a:r>
            <a:r>
              <a:rPr lang="en-US" dirty="0" err="1" smtClean="0"/>
              <a:t>nành</a:t>
            </a:r>
            <a:r>
              <a:rPr lang="en-US" dirty="0" smtClean="0"/>
              <a:t> ở </a:t>
            </a:r>
            <a:r>
              <a:rPr lang="en-US" dirty="0" err="1" smtClean="0"/>
              <a:t>thi</a:t>
            </a:r>
            <a:r>
              <a:rPr lang="en-US" dirty="0" smtClean="0"/>
              <a:t>̣ </a:t>
            </a:r>
            <a:r>
              <a:rPr lang="en-US" dirty="0" err="1" smtClean="0"/>
              <a:t>trường</a:t>
            </a:r>
            <a:r>
              <a:rPr lang="en-US" dirty="0" smtClean="0"/>
              <a:t> </a:t>
            </a:r>
            <a:r>
              <a:rPr lang="en-US" dirty="0" err="1" smtClean="0"/>
              <a:t>giao</a:t>
            </a:r>
            <a:r>
              <a:rPr lang="en-US" dirty="0" smtClean="0"/>
              <a:t> </a:t>
            </a:r>
            <a:r>
              <a:rPr lang="en-US" dirty="0" err="1" smtClean="0"/>
              <a:t>hàng</a:t>
            </a:r>
            <a:r>
              <a:rPr lang="en-US" dirty="0" smtClean="0"/>
              <a:t> Chicago/Toledo.</a:t>
            </a:r>
          </a:p>
          <a:p>
            <a:pPr algn="just"/>
            <a:r>
              <a:rPr lang="en-US" dirty="0" smtClean="0"/>
              <a:t>Cả </a:t>
            </a:r>
            <a:r>
              <a:rPr lang="en-US" dirty="0" err="1" smtClean="0"/>
              <a:t>hai</a:t>
            </a:r>
            <a:r>
              <a:rPr lang="en-US" dirty="0" smtClean="0"/>
              <a:t> CBOT </a:t>
            </a:r>
            <a:r>
              <a:rPr lang="en-US" dirty="0" err="1" smtClean="0"/>
              <a:t>va</a:t>
            </a:r>
            <a:r>
              <a:rPr lang="en-US" dirty="0" smtClean="0"/>
              <a:t>̀ CFTC </a:t>
            </a:r>
            <a:r>
              <a:rPr lang="en-US" dirty="0" err="1" smtClean="0"/>
              <a:t>kết</a:t>
            </a:r>
            <a:r>
              <a:rPr lang="en-US" dirty="0" smtClean="0"/>
              <a:t> </a:t>
            </a:r>
            <a:r>
              <a:rPr lang="en-US" dirty="0" err="1" smtClean="0"/>
              <a:t>luận</a:t>
            </a:r>
            <a:r>
              <a:rPr lang="en-US" dirty="0" smtClean="0"/>
              <a:t> </a:t>
            </a:r>
            <a:r>
              <a:rPr lang="en-US" dirty="0" err="1" smtClean="0"/>
              <a:t>rằng</a:t>
            </a:r>
            <a:r>
              <a:rPr lang="en-US" dirty="0" smtClean="0"/>
              <a:t> </a:t>
            </a:r>
            <a:r>
              <a:rPr lang="en-US" dirty="0" err="1" smtClean="0"/>
              <a:t>Ferruzzi</a:t>
            </a:r>
            <a:r>
              <a:rPr lang="en-US" dirty="0" smtClean="0"/>
              <a:t> </a:t>
            </a:r>
            <a:r>
              <a:rPr lang="en-US" dirty="0" err="1" smtClean="0"/>
              <a:t>đa</a:t>
            </a:r>
            <a:r>
              <a:rPr lang="en-US" dirty="0" smtClean="0"/>
              <a:t>̃ </a:t>
            </a:r>
            <a:r>
              <a:rPr lang="en-US" dirty="0" err="1" smtClean="0"/>
              <a:t>thao</a:t>
            </a:r>
            <a:r>
              <a:rPr lang="en-US" dirty="0" smtClean="0"/>
              <a:t> </a:t>
            </a:r>
            <a:r>
              <a:rPr lang="en-US" dirty="0" err="1" smtClean="0"/>
              <a:t>túng</a:t>
            </a:r>
            <a:r>
              <a:rPr lang="en-US" dirty="0" smtClean="0"/>
              <a:t> </a:t>
            </a:r>
            <a:r>
              <a:rPr lang="en-US" dirty="0" err="1" smtClean="0"/>
              <a:t>thi</a:t>
            </a:r>
            <a:r>
              <a:rPr lang="en-US" dirty="0" smtClean="0"/>
              <a:t>̣ </a:t>
            </a:r>
            <a:r>
              <a:rPr lang="en-US" dirty="0" err="1" smtClean="0"/>
              <a:t>trường</a:t>
            </a:r>
            <a:r>
              <a:rPr lang="en-US" dirty="0" smtClean="0"/>
              <a:t> </a:t>
            </a:r>
            <a:r>
              <a:rPr lang="en-US" dirty="0" err="1" smtClean="0"/>
              <a:t>bằng</a:t>
            </a:r>
            <a:r>
              <a:rPr lang="en-US" dirty="0" smtClean="0"/>
              <a:t> </a:t>
            </a:r>
            <a:r>
              <a:rPr lang="en-US" dirty="0" err="1" smtClean="0"/>
              <a:t>cách</a:t>
            </a:r>
            <a:r>
              <a:rPr lang="en-US" dirty="0" smtClean="0"/>
              <a:t> </a:t>
            </a:r>
            <a:r>
              <a:rPr lang="en-US" dirty="0" err="1" smtClean="0"/>
              <a:t>lũng</a:t>
            </a:r>
            <a:r>
              <a:rPr lang="en-US" dirty="0" smtClean="0"/>
              <a:t> </a:t>
            </a:r>
            <a:r>
              <a:rPr lang="en-US" dirty="0" err="1" smtClean="0"/>
              <a:t>đoạn</a:t>
            </a:r>
            <a:r>
              <a:rPr lang="en-US" dirty="0" smtClean="0"/>
              <a:t> </a:t>
            </a:r>
            <a:r>
              <a:rPr lang="en-US" dirty="0" err="1" smtClean="0"/>
              <a:t>nguồn</a:t>
            </a:r>
            <a:r>
              <a:rPr lang="en-US" dirty="0" smtClean="0"/>
              <a:t> </a:t>
            </a:r>
            <a:r>
              <a:rPr lang="en-US" dirty="0" err="1" smtClean="0"/>
              <a:t>cung</a:t>
            </a:r>
            <a:r>
              <a:rPr lang="en-US" dirty="0" smtClean="0"/>
              <a:t> </a:t>
            </a:r>
            <a:r>
              <a:rPr lang="en-US" dirty="0" err="1" smtClean="0"/>
              <a:t>hàng</a:t>
            </a:r>
            <a:r>
              <a:rPr lang="en-US" dirty="0" smtClean="0"/>
              <a:t> </a:t>
            </a:r>
            <a:r>
              <a:rPr lang="en-US" dirty="0" err="1" smtClean="0"/>
              <a:t>hóa</a:t>
            </a:r>
            <a:r>
              <a:rPr lang="en-US" dirty="0" smtClean="0"/>
              <a:t>.</a:t>
            </a:r>
            <a:endParaRPr lang="en-US" dirty="0"/>
          </a:p>
        </p:txBody>
      </p:sp>
      <p:sp>
        <p:nvSpPr>
          <p:cNvPr id="4" name="Slide Number Placeholder 3"/>
          <p:cNvSpPr>
            <a:spLocks noGrp="1"/>
          </p:cNvSpPr>
          <p:nvPr>
            <p:ph type="sldNum" sz="quarter" idx="12"/>
          </p:nvPr>
        </p:nvSpPr>
        <p:spPr/>
        <p:txBody>
          <a:bodyPr/>
          <a:lstStyle/>
          <a:p>
            <a:fld id="{E3EE9FEA-12DD-45B8-BA54-F8CE0F0B21CC}" type="slidenum">
              <a:rPr lang="en-US" smtClean="0"/>
              <a:pPr/>
              <a:t>9</a:t>
            </a:fld>
            <a:endParaRPr lang="en-US"/>
          </a:p>
        </p:txBody>
      </p:sp>
    </p:spTree>
    <p:extLst>
      <p:ext uri="{BB962C8B-B14F-4D97-AF65-F5344CB8AC3E}">
        <p14:creationId xmlns:p14="http://schemas.microsoft.com/office/powerpoint/2010/main" val="3325923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1718</TotalTime>
  <Words>1081</Words>
  <Application>Microsoft Office PowerPoint</Application>
  <PresentationFormat>On-screen Show (4:3)</PresentationFormat>
  <Paragraphs>128</Paragraphs>
  <Slides>14</Slides>
  <Notes>7</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Custom Design</vt:lpstr>
      <vt:lpstr> KHÓA ĐÀO TẠO NGUYÊN TẮC GIAO DỊCH VÀ PHÁT TRIỂN  SỞ GIAO DỊCH HÀNG HÓA GIAO SAU </vt:lpstr>
      <vt:lpstr>Lạm dụng thị trường, thao túng, vi phạm trong môi giới</vt:lpstr>
      <vt:lpstr> Lạm dụng thị trường – hành vi cẩu thả đối với nhà môi giới  </vt:lpstr>
      <vt:lpstr>Thao túng thị trường – bóp méo thị trường thực để kiếm lời từ giao dịch giao sau</vt:lpstr>
      <vt:lpstr>Những ví dụ thật về thao túng/lạm dụng thị trường</vt:lpstr>
      <vt:lpstr>Gian lận tài chính - Peregrine nhà môi giới 2012</vt:lpstr>
      <vt:lpstr>Gian lận tài chính - MFGlobal 2011 </vt:lpstr>
      <vt:lpstr>Armajaro – lũng đoạn cocoa năm 2010</vt:lpstr>
      <vt:lpstr>Ferruzzi – lũng đoạn đậu nành năm 1989</vt:lpstr>
      <vt:lpstr>PowerPoint Presentation</vt:lpstr>
      <vt:lpstr>Ferruzzi – lũng đoạn đậu nành năm 1989</vt:lpstr>
      <vt:lpstr>Tino deAngelis – nhà buôn dầu đậu nành năm 1936 </vt:lpstr>
      <vt:lpstr>Bài học</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abuse, manipulation, brokerage failure</dc:title>
  <dc:creator>Owner</dc:creator>
  <cp:lastModifiedBy>Nguyet</cp:lastModifiedBy>
  <cp:revision>28</cp:revision>
  <cp:lastPrinted>2014-12-19T08:19:50Z</cp:lastPrinted>
  <dcterms:created xsi:type="dcterms:W3CDTF">2014-11-29T11:06:37Z</dcterms:created>
  <dcterms:modified xsi:type="dcterms:W3CDTF">2014-12-19T08:19:53Z</dcterms:modified>
</cp:coreProperties>
</file>