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6" r:id="rId2"/>
    <p:sldId id="259" r:id="rId3"/>
    <p:sldId id="260" r:id="rId4"/>
    <p:sldId id="261" r:id="rId5"/>
    <p:sldId id="262" r:id="rId6"/>
    <p:sldId id="28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80" r:id="rId23"/>
    <p:sldId id="281" r:id="rId24"/>
    <p:sldId id="283" r:id="rId25"/>
    <p:sldId id="279" r:id="rId26"/>
    <p:sldId id="284" r:id="rId27"/>
  </p:sldIdLst>
  <p:sldSz cx="9144000" cy="6858000" type="screen4x3"/>
  <p:notesSz cx="7010400" cy="9296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E46512-F829-465A-A203-9105A659AEFF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7D8FC4-7627-481D-8A28-C3817082A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86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40F4C9-239F-4AC8-8360-DCA50B7CDD41}" type="datetimeFigureOut">
              <a:rPr lang="en-GB" smtClean="0"/>
              <a:t>11/08/2014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88D161-B641-4938-80FC-792E233CC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18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20EA005-7F47-4F49-87C2-AD1CDEAD631E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782-3D9D-4B19-9868-F9FBCD3948CF}" type="datetime1">
              <a:rPr lang="el-GR" smtClean="0"/>
              <a:t>11/8/2014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714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80D6-4BBF-482A-B808-3781A69F29E2}" type="datetime1">
              <a:rPr lang="el-GR" smtClean="0"/>
              <a:t>11/8/2014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95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936-9829-4DEB-A470-FA7DBF461092}" type="datetime1">
              <a:rPr lang="el-GR" smtClean="0"/>
              <a:t>11/8/2014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572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D6C4-28B6-4ECF-B61B-E85E8110E621}" type="datetime1">
              <a:rPr lang="el-GR" smtClean="0"/>
              <a:t>11/8/2014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802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0C67-EA29-4682-B98A-D061207668AA}" type="datetime1">
              <a:rPr lang="el-GR" smtClean="0"/>
              <a:t>11/8/2014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2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03F6-1351-4BBA-BBA9-E7D5858D4874}" type="datetime1">
              <a:rPr lang="el-GR" smtClean="0"/>
              <a:t>11/8/2014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748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1779-D99D-40B2-B090-568AAC38F663}" type="datetime1">
              <a:rPr lang="el-GR" smtClean="0"/>
              <a:t>11/8/2014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717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1037-3405-4674-A797-40D22F581DBA}" type="datetime1">
              <a:rPr lang="el-GR" smtClean="0"/>
              <a:t>11/8/2014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519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0934-94AA-4DF3-93B7-AF6688D6CDD5}" type="datetime1">
              <a:rPr lang="el-GR" smtClean="0"/>
              <a:t>11/8/2014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02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5936-7EBE-4A62-9C7A-4D2F40156D4F}" type="datetime1">
              <a:rPr lang="el-GR" smtClean="0"/>
              <a:t>11/8/2014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897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3F84F-49B8-46B7-89EC-2B76560C6A8A}" type="datetime1">
              <a:rPr lang="el-GR" smtClean="0"/>
              <a:t>11/8/2014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529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5A3E-0CEE-4B01-8AE4-46A6ABAD2D16}" type="datetime1">
              <a:rPr lang="el-GR" smtClean="0"/>
              <a:t>11/8/2014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D616-1BEB-412E-A00D-C3F5B37BD9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94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trap.org.v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524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châu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Âu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fr-FR" altLang="vi-V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vi-VN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endParaRPr lang="fr-FR" altLang="vi-VN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8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8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200" b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TP HCM, </a:t>
            </a:r>
            <a:r>
              <a:rPr lang="en-US" sz="4200" b="1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ngày</a:t>
            </a:r>
            <a:r>
              <a:rPr lang="en-US" sz="4200" b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13 </a:t>
            </a:r>
            <a:r>
              <a:rPr lang="en-US" sz="4200" b="1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tháng</a:t>
            </a:r>
            <a:r>
              <a:rPr lang="en-US" sz="4200" b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8 </a:t>
            </a:r>
            <a:r>
              <a:rPr lang="en-US" sz="4200" b="1" dirty="0" err="1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năm</a:t>
            </a:r>
            <a:r>
              <a:rPr lang="en-US" sz="4200" b="1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2014</a:t>
            </a:r>
            <a:endParaRPr lang="en-US" sz="4200" b="1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2773" name="Picture 5" descr="LOGO MUTRAP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49275"/>
            <a:ext cx="1582738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9" r="10406" b="20276"/>
          <a:stretch>
            <a:fillRect/>
          </a:stretch>
        </p:blipFill>
        <p:spPr bwMode="auto">
          <a:xfrm>
            <a:off x="6411913" y="476672"/>
            <a:ext cx="151606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7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CÓ NGHĨA LÀ: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,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,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, </a:t>
            </a:r>
            <a:r>
              <a:rPr lang="en-US" dirty="0" err="1" smtClean="0"/>
              <a:t>linh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6 </a:t>
            </a:r>
            <a:r>
              <a:rPr lang="en-US" dirty="0" err="1" smtClean="0">
                <a:solidFill>
                  <a:srgbClr val="FF0000"/>
                </a:solidFill>
              </a:rPr>
              <a:t>chất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độc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hại</a:t>
            </a:r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39752" y="2348880"/>
            <a:ext cx="79208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40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(</a:t>
            </a:r>
            <a:r>
              <a:rPr lang="en-US" dirty="0" err="1"/>
              <a:t>ErP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biện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pháp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thực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(IM) </a:t>
            </a:r>
            <a:r>
              <a:rPr lang="en-US" dirty="0" err="1" smtClean="0"/>
              <a:t>được</a:t>
            </a:r>
            <a:r>
              <a:rPr lang="en-US" dirty="0" smtClean="0"/>
              <a:t>/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EEE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                          CENELEC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EU</a:t>
            </a:r>
            <a:endParaRPr lang="el-GR" dirty="0"/>
          </a:p>
        </p:txBody>
      </p:sp>
      <p:sp>
        <p:nvSpPr>
          <p:cNvPr id="4" name="Curved Right Arrow 3"/>
          <p:cNvSpPr/>
          <p:nvPr/>
        </p:nvSpPr>
        <p:spPr>
          <a:xfrm>
            <a:off x="2483768" y="2852936"/>
            <a:ext cx="504056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9772" y="508518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48064" y="5190363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5206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CÓ NGHĨA LÀ: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EEE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 vi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IM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tuân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               </a:t>
            </a:r>
            <a:r>
              <a:rPr lang="en-US" b="1" dirty="0" err="1" smtClean="0">
                <a:solidFill>
                  <a:srgbClr val="00B050"/>
                </a:solidFill>
              </a:rPr>
              <a:t>Hồ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sơ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môi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trường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                                 </a:t>
            </a:r>
            <a:r>
              <a:rPr lang="en-US" b="1" dirty="0" err="1" smtClean="0">
                <a:solidFill>
                  <a:srgbClr val="00B050"/>
                </a:solidFill>
              </a:rPr>
              <a:t>đầu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vào</a:t>
            </a:r>
            <a:r>
              <a:rPr lang="en-US" b="1" dirty="0" smtClean="0">
                <a:solidFill>
                  <a:srgbClr val="00B050"/>
                </a:solidFill>
              </a:rPr>
              <a:t>/</a:t>
            </a:r>
            <a:r>
              <a:rPr lang="en-US" b="1" dirty="0" err="1" smtClean="0">
                <a:solidFill>
                  <a:srgbClr val="00B050"/>
                </a:solidFill>
              </a:rPr>
              <a:t>đầu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ra</a:t>
            </a:r>
            <a:r>
              <a:rPr lang="en-US" b="1" dirty="0" smtClean="0">
                <a:solidFill>
                  <a:srgbClr val="00B050"/>
                </a:solidFill>
              </a:rPr>
              <a:t> (</a:t>
            </a:r>
            <a:r>
              <a:rPr lang="en-US" b="1" dirty="0" err="1" smtClean="0">
                <a:solidFill>
                  <a:srgbClr val="00B050"/>
                </a:solidFill>
              </a:rPr>
              <a:t>vòng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đời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779912" y="2852936"/>
            <a:ext cx="14401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Curved Right Arrow 4"/>
          <p:cNvSpPr/>
          <p:nvPr/>
        </p:nvSpPr>
        <p:spPr>
          <a:xfrm>
            <a:off x="2987824" y="4869160"/>
            <a:ext cx="504056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6421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HỒ SƠ MÔI TRƯỜNG</a:t>
            </a:r>
            <a:endParaRPr lang="el-GR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thù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/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suốt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đời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</a:t>
            </a:r>
            <a:r>
              <a:rPr lang="en-US" dirty="0" err="1" smtClean="0"/>
              <a:t>iêu</a:t>
            </a:r>
            <a:r>
              <a:rPr lang="en-US" dirty="0" smtClean="0"/>
              <a:t> </a:t>
            </a:r>
            <a:r>
              <a:rPr lang="en-US" dirty="0" err="1" smtClean="0"/>
              <a:t>thụ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nguyên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năng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lượng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nước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p</a:t>
            </a:r>
            <a:r>
              <a:rPr lang="en-US" dirty="0" err="1" smtClean="0"/>
              <a:t>hát</a:t>
            </a:r>
            <a:r>
              <a:rPr lang="en-US" dirty="0" smtClean="0"/>
              <a:t> </a:t>
            </a:r>
            <a:r>
              <a:rPr lang="en-US" dirty="0" err="1" smtClean="0"/>
              <a:t>thải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không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khí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nước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ô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qua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ồn</a:t>
            </a:r>
            <a:r>
              <a:rPr lang="en-US" dirty="0" smtClean="0">
                <a:solidFill>
                  <a:srgbClr val="FF0000"/>
                </a:solidFill>
              </a:rPr>
              <a:t>, rung, </a:t>
            </a:r>
            <a:r>
              <a:rPr lang="en-US" dirty="0" err="1" smtClean="0">
                <a:solidFill>
                  <a:srgbClr val="FF0000"/>
                </a:solidFill>
              </a:rPr>
              <a:t>bức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xạ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điện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trường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m</a:t>
            </a:r>
            <a:r>
              <a:rPr lang="en-US" dirty="0" err="1" smtClean="0"/>
              <a:t>ức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vật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 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phục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nguyên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liệu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hoặc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năng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lượng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662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dirty="0" err="1" smtClean="0"/>
              <a:t>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</a:t>
            </a:r>
            <a:r>
              <a:rPr lang="en-US" dirty="0" err="1" smtClean="0"/>
              <a:t>iện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dirty="0" err="1" smtClean="0"/>
              <a:t>ạ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2 (LVD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LVD2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20.4.2016 (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LVD1)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50 – 1000 V (</a:t>
            </a:r>
            <a:r>
              <a:rPr lang="en-US" dirty="0" err="1" smtClean="0">
                <a:solidFill>
                  <a:srgbClr val="FF0000"/>
                </a:solidFill>
              </a:rPr>
              <a:t>dòng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điện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thế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75 – 1500 V (</a:t>
            </a:r>
            <a:r>
              <a:rPr lang="en-US" dirty="0" err="1" smtClean="0">
                <a:solidFill>
                  <a:srgbClr val="FF0000"/>
                </a:solidFill>
              </a:rPr>
              <a:t>dòng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điện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trực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           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                             </a:t>
            </a:r>
            <a:r>
              <a:rPr lang="en-US" dirty="0" err="1" smtClean="0">
                <a:solidFill>
                  <a:srgbClr val="00B050"/>
                </a:solidFill>
              </a:rPr>
              <a:t>các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mục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tiêu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về</a:t>
            </a:r>
            <a:r>
              <a:rPr lang="en-US" dirty="0" smtClean="0">
                <a:solidFill>
                  <a:srgbClr val="00B050"/>
                </a:solidFill>
              </a:rPr>
              <a:t> an </a:t>
            </a:r>
            <a:r>
              <a:rPr lang="en-US" dirty="0" err="1" smtClean="0">
                <a:solidFill>
                  <a:srgbClr val="00B050"/>
                </a:solidFill>
              </a:rPr>
              <a:t>toàn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khỏe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an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/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nuôi</a:t>
            </a:r>
            <a:r>
              <a:rPr lang="en-US" dirty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/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endParaRPr lang="el-GR" dirty="0"/>
          </a:p>
        </p:txBody>
      </p:sp>
      <p:sp>
        <p:nvSpPr>
          <p:cNvPr id="4" name="Down Arrow 3"/>
          <p:cNvSpPr/>
          <p:nvPr/>
        </p:nvSpPr>
        <p:spPr>
          <a:xfrm>
            <a:off x="3239852" y="3787227"/>
            <a:ext cx="21602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380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err="1" smtClean="0"/>
              <a:t>ác</a:t>
            </a:r>
            <a:r>
              <a:rPr lang="en-US" dirty="0" smtClean="0"/>
              <a:t> </a:t>
            </a:r>
            <a:r>
              <a:rPr lang="en-US" dirty="0" err="1" smtClean="0"/>
              <a:t>thải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/>
              <a:t>hiết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Đ</a:t>
            </a:r>
            <a:r>
              <a:rPr lang="en-US" dirty="0" err="1" smtClean="0"/>
              <a:t>iện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Đ</a:t>
            </a:r>
            <a:r>
              <a:rPr lang="en-US" dirty="0" err="1" smtClean="0"/>
              <a:t>iện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(WEEE 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biện</a:t>
            </a:r>
            <a:r>
              <a:rPr lang="en-US" sz="3600" dirty="0" smtClean="0"/>
              <a:t> </a:t>
            </a:r>
            <a:r>
              <a:rPr lang="en-US" sz="3600" dirty="0" err="1" smtClean="0"/>
              <a:t>pháp</a:t>
            </a:r>
            <a:r>
              <a:rPr lang="en-US" sz="3600" dirty="0" smtClean="0"/>
              <a:t> </a:t>
            </a:r>
            <a:r>
              <a:rPr lang="en-US" sz="3600" dirty="0" err="1" smtClean="0"/>
              <a:t>bảo</a:t>
            </a:r>
            <a:r>
              <a:rPr lang="en-US" sz="3600" dirty="0" smtClean="0"/>
              <a:t> </a:t>
            </a:r>
            <a:r>
              <a:rPr lang="en-US" sz="3600" dirty="0" err="1" smtClean="0"/>
              <a:t>vệ</a:t>
            </a:r>
            <a:r>
              <a:rPr lang="en-US" sz="3600" dirty="0" smtClean="0"/>
              <a:t> </a:t>
            </a:r>
            <a:r>
              <a:rPr lang="en-US" sz="3600" dirty="0" err="1" smtClean="0"/>
              <a:t>môi</a:t>
            </a:r>
            <a:r>
              <a:rPr lang="en-US" sz="3600" dirty="0" smtClean="0"/>
              <a:t> </a:t>
            </a:r>
            <a:r>
              <a:rPr lang="en-US" sz="3600" dirty="0" err="1" smtClean="0"/>
              <a:t>trường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sức</a:t>
            </a:r>
            <a:r>
              <a:rPr lang="en-US" sz="3600" dirty="0" smtClean="0"/>
              <a:t> </a:t>
            </a:r>
            <a:r>
              <a:rPr lang="en-US" sz="3600" dirty="0" err="1" smtClean="0"/>
              <a:t>khỏe</a:t>
            </a:r>
            <a:r>
              <a:rPr lang="en-US" sz="3600" dirty="0" smtClean="0"/>
              <a:t> con </a:t>
            </a:r>
            <a:r>
              <a:rPr lang="en-US" sz="3600" dirty="0" err="1" smtClean="0"/>
              <a:t>người</a:t>
            </a:r>
            <a:r>
              <a:rPr lang="en-US" sz="3600" dirty="0" smtClean="0"/>
              <a:t> </a:t>
            </a:r>
            <a:r>
              <a:rPr lang="en-US" sz="3600" dirty="0" err="1" smtClean="0"/>
              <a:t>thông</a:t>
            </a:r>
            <a:r>
              <a:rPr lang="en-US" sz="3600" dirty="0" smtClean="0"/>
              <a:t> </a:t>
            </a:r>
            <a:r>
              <a:rPr lang="en-US" sz="3600" dirty="0" err="1" smtClean="0"/>
              <a:t>quá</a:t>
            </a:r>
            <a:r>
              <a:rPr lang="en-US" sz="3600" dirty="0" smtClean="0"/>
              <a:t> </a:t>
            </a:r>
            <a:r>
              <a:rPr lang="en-US" sz="3600" dirty="0" err="1" smtClean="0"/>
              <a:t>ngăn</a:t>
            </a:r>
            <a:r>
              <a:rPr lang="en-US" sz="3600" dirty="0" smtClean="0"/>
              <a:t> </a:t>
            </a:r>
            <a:r>
              <a:rPr lang="en-US" sz="3600" dirty="0" err="1" smtClean="0"/>
              <a:t>ngừa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giảm</a:t>
            </a:r>
            <a:r>
              <a:rPr lang="en-US" sz="3600" dirty="0" smtClean="0"/>
              <a:t> </a:t>
            </a:r>
            <a:r>
              <a:rPr lang="en-US" sz="3600" dirty="0" err="1" smtClean="0"/>
              <a:t>thiểu</a:t>
            </a:r>
            <a:r>
              <a:rPr lang="en-US" sz="3600" dirty="0" smtClean="0"/>
              <a:t> </a:t>
            </a:r>
            <a:r>
              <a:rPr lang="en-US" sz="3600" dirty="0" err="1" smtClean="0"/>
              <a:t>tác</a:t>
            </a:r>
            <a:r>
              <a:rPr lang="en-US" sz="3600" dirty="0" smtClean="0"/>
              <a:t> </a:t>
            </a:r>
            <a:r>
              <a:rPr lang="en-US" sz="3600" dirty="0" err="1" smtClean="0"/>
              <a:t>động</a:t>
            </a:r>
            <a:r>
              <a:rPr lang="en-US" sz="3600" dirty="0" smtClean="0"/>
              <a:t> </a:t>
            </a:r>
            <a:r>
              <a:rPr lang="en-US" sz="3600" dirty="0" err="1" smtClean="0"/>
              <a:t>bất</a:t>
            </a:r>
            <a:r>
              <a:rPr lang="en-US" sz="3600" dirty="0" smtClean="0"/>
              <a:t> </a:t>
            </a:r>
            <a:r>
              <a:rPr lang="en-US" sz="3600" dirty="0" err="1" smtClean="0"/>
              <a:t>lợi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việc</a:t>
            </a:r>
            <a:r>
              <a:rPr lang="en-US" sz="3600" dirty="0" smtClean="0"/>
              <a:t> </a:t>
            </a:r>
            <a:r>
              <a:rPr lang="en-US" sz="3600" dirty="0" err="1" smtClean="0"/>
              <a:t>hình</a:t>
            </a:r>
            <a:r>
              <a:rPr lang="en-US" sz="3600" dirty="0" smtClean="0"/>
              <a:t> </a:t>
            </a:r>
            <a:r>
              <a:rPr lang="en-US" sz="3600" dirty="0" err="1" smtClean="0"/>
              <a:t>thành</a:t>
            </a:r>
            <a:r>
              <a:rPr lang="en-US" sz="3600" dirty="0" smtClean="0"/>
              <a:t> </a:t>
            </a:r>
            <a:r>
              <a:rPr lang="en-US" sz="3600" dirty="0" err="1" smtClean="0"/>
              <a:t>rác</a:t>
            </a:r>
            <a:r>
              <a:rPr lang="en-US" sz="3600" dirty="0" smtClean="0"/>
              <a:t> </a:t>
            </a:r>
            <a:r>
              <a:rPr lang="en-US" sz="3600" dirty="0" err="1" smtClean="0"/>
              <a:t>thải</a:t>
            </a:r>
            <a:r>
              <a:rPr lang="en-US" sz="3600" dirty="0" smtClean="0"/>
              <a:t>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quản</a:t>
            </a:r>
            <a:r>
              <a:rPr lang="en-US" sz="3600" dirty="0" smtClean="0"/>
              <a:t> </a:t>
            </a:r>
            <a:r>
              <a:rPr lang="en-US" sz="3600" dirty="0" err="1" smtClean="0"/>
              <a:t>lý</a:t>
            </a:r>
            <a:r>
              <a:rPr lang="en-US" sz="3600" dirty="0" smtClean="0"/>
              <a:t> WEEE </a:t>
            </a:r>
            <a:endParaRPr lang="el-G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529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CÓ NGHĨA LÀ: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gom</a:t>
            </a:r>
            <a:r>
              <a:rPr lang="en-US" dirty="0" smtClean="0"/>
              <a:t> </a:t>
            </a:r>
            <a:r>
              <a:rPr lang="en-US" dirty="0" err="1" smtClean="0"/>
              <a:t>riêng</a:t>
            </a:r>
            <a:r>
              <a:rPr lang="en-US" dirty="0" smtClean="0"/>
              <a:t>,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tái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/>
              <a:t>WEEE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lãnh</a:t>
            </a:r>
            <a:r>
              <a:rPr lang="en-US" dirty="0" smtClean="0"/>
              <a:t> </a:t>
            </a:r>
            <a:r>
              <a:rPr lang="en-US" dirty="0" err="1" smtClean="0"/>
              <a:t>thổ</a:t>
            </a:r>
            <a:r>
              <a:rPr lang="en-US" dirty="0" smtClean="0"/>
              <a:t> EU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ty </a:t>
            </a:r>
            <a:r>
              <a:rPr lang="en-US" dirty="0" err="1" smtClean="0"/>
              <a:t>tái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WEEE </a:t>
            </a:r>
            <a:r>
              <a:rPr lang="en-US" dirty="0" err="1" smtClean="0"/>
              <a:t>của</a:t>
            </a:r>
            <a:r>
              <a:rPr lang="en-US" dirty="0" smtClean="0"/>
              <a:t> EU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ít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rác</a:t>
            </a:r>
            <a:r>
              <a:rPr lang="en-US" dirty="0" smtClean="0"/>
              <a:t> </a:t>
            </a:r>
            <a:r>
              <a:rPr lang="en-US" dirty="0" err="1" smtClean="0"/>
              <a:t>thải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nếu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sản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phẩm</a:t>
            </a:r>
            <a:r>
              <a:rPr lang="en-US" dirty="0" smtClean="0">
                <a:solidFill>
                  <a:srgbClr val="00B050"/>
                </a:solidFill>
              </a:rPr>
              <a:t> EEE </a:t>
            </a:r>
            <a:r>
              <a:rPr lang="en-US" dirty="0" err="1" smtClean="0">
                <a:solidFill>
                  <a:srgbClr val="00B050"/>
                </a:solidFill>
              </a:rPr>
              <a:t>liên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quan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được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thiết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kế</a:t>
            </a:r>
            <a:r>
              <a:rPr lang="en-US" dirty="0" smtClean="0">
                <a:solidFill>
                  <a:srgbClr val="00B050"/>
                </a:solidFill>
              </a:rPr>
              <a:t>/</a:t>
            </a:r>
            <a:r>
              <a:rPr lang="en-US" dirty="0" err="1" smtClean="0">
                <a:solidFill>
                  <a:srgbClr val="00B050"/>
                </a:solidFill>
              </a:rPr>
              <a:t>sản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xuất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một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cách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phù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hợp</a:t>
            </a:r>
            <a:endParaRPr lang="en-US" dirty="0" smtClean="0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91680" y="2852936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131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36" y="188640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Mối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WEEE2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r>
              <a:rPr lang="en-US" dirty="0" smtClean="0"/>
              <a:t> I – </a:t>
            </a:r>
            <a:r>
              <a:rPr lang="en-US" dirty="0" err="1" smtClean="0"/>
              <a:t>Phần</a:t>
            </a:r>
            <a:r>
              <a:rPr lang="en-US" dirty="0" smtClean="0"/>
              <a:t> 2 (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sở</a:t>
            </a:r>
            <a:r>
              <a:rPr lang="en-US" dirty="0" smtClean="0"/>
              <a:t>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rác</a:t>
            </a:r>
            <a:r>
              <a:rPr lang="en-US" dirty="0" smtClean="0"/>
              <a:t> </a:t>
            </a:r>
            <a:r>
              <a:rPr lang="en-US" dirty="0" err="1" smtClean="0"/>
              <a:t>thải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tháo</a:t>
            </a:r>
            <a:r>
              <a:rPr lang="en-US" dirty="0" smtClean="0"/>
              <a:t> </a:t>
            </a:r>
            <a:r>
              <a:rPr lang="en-US" dirty="0" err="1" smtClean="0"/>
              <a:t>bỏ</a:t>
            </a:r>
            <a:r>
              <a:rPr lang="en-US" dirty="0" smtClean="0"/>
              <a:t>, </a:t>
            </a:r>
            <a:r>
              <a:rPr lang="en-US" dirty="0" err="1" smtClean="0"/>
              <a:t>tái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hủy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đời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EEE</a:t>
            </a:r>
            <a:endParaRPr lang="el-GR" dirty="0"/>
          </a:p>
        </p:txBody>
      </p:sp>
      <p:sp>
        <p:nvSpPr>
          <p:cNvPr id="4" name="Down Arrow 3"/>
          <p:cNvSpPr/>
          <p:nvPr/>
        </p:nvSpPr>
        <p:spPr>
          <a:xfrm>
            <a:off x="3419872" y="2348880"/>
            <a:ext cx="360040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4363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768/2008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u="sng" dirty="0" err="1" smtClean="0"/>
              <a:t>Nội</a:t>
            </a:r>
            <a:r>
              <a:rPr lang="en-US" u="sng" dirty="0" smtClean="0"/>
              <a:t> dung </a:t>
            </a:r>
            <a:r>
              <a:rPr lang="en-US" u="sng" dirty="0" err="1" smtClean="0"/>
              <a:t>tài</a:t>
            </a:r>
            <a:r>
              <a:rPr lang="en-US" u="sng" dirty="0" smtClean="0"/>
              <a:t> </a:t>
            </a:r>
            <a:r>
              <a:rPr lang="en-US" u="sng" dirty="0" err="1" smtClean="0"/>
              <a:t>liệu</a:t>
            </a:r>
            <a:r>
              <a:rPr lang="en-US" u="sng" dirty="0" smtClean="0"/>
              <a:t> </a:t>
            </a:r>
            <a:r>
              <a:rPr lang="en-US" u="sng" dirty="0" err="1" smtClean="0"/>
              <a:t>kỹ</a:t>
            </a:r>
            <a:r>
              <a:rPr lang="en-US" u="sng" dirty="0" smtClean="0"/>
              <a:t> </a:t>
            </a:r>
            <a:r>
              <a:rPr lang="en-US" u="sng" dirty="0" err="1" smtClean="0"/>
              <a:t>thuật</a:t>
            </a:r>
            <a:r>
              <a:rPr lang="el-GR" u="sng" dirty="0" smtClean="0"/>
              <a:t> </a:t>
            </a:r>
            <a:endParaRPr lang="en-US" u="sng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ô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endParaRPr lang="el-GR" dirty="0"/>
          </a:p>
          <a:p>
            <a:pPr lvl="0"/>
            <a:r>
              <a:rPr lang="en-US" dirty="0" err="1"/>
              <a:t>b</a:t>
            </a:r>
            <a:r>
              <a:rPr lang="en-US" dirty="0" err="1" smtClean="0"/>
              <a:t>ản</a:t>
            </a:r>
            <a:r>
              <a:rPr lang="en-US" dirty="0" smtClean="0"/>
              <a:t> </a:t>
            </a:r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,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, </a:t>
            </a:r>
            <a:r>
              <a:rPr lang="en-US" dirty="0" err="1" smtClean="0"/>
              <a:t>mạch</a:t>
            </a:r>
            <a:r>
              <a:rPr lang="en-US" dirty="0" smtClean="0"/>
              <a:t>, v..</a:t>
            </a:r>
            <a:r>
              <a:rPr lang="el-GR" dirty="0" smtClean="0"/>
              <a:t>.</a:t>
            </a:r>
            <a:endParaRPr lang="el-GR" dirty="0"/>
          </a:p>
          <a:p>
            <a:pPr lvl="0"/>
            <a:r>
              <a:rPr lang="en-US" dirty="0" err="1"/>
              <a:t>m</a:t>
            </a:r>
            <a:r>
              <a:rPr lang="en-US" dirty="0" err="1" smtClean="0"/>
              <a:t>ô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hiểu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endParaRPr lang="el-GR" dirty="0"/>
          </a:p>
          <a:p>
            <a:pPr lvl="0"/>
            <a:r>
              <a:rPr lang="en-US" dirty="0" err="1"/>
              <a:t>d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hài</a:t>
            </a:r>
            <a:r>
              <a:rPr lang="en-US" dirty="0" smtClean="0"/>
              <a:t> </a:t>
            </a:r>
            <a:r>
              <a:rPr lang="en-US" dirty="0" err="1" smtClean="0"/>
              <a:t>hòa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smtClean="0"/>
              <a:t>chuẩn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endParaRPr lang="en-US" dirty="0" smtClean="0"/>
          </a:p>
          <a:p>
            <a:pPr lvl="0"/>
            <a:r>
              <a:rPr lang="en-US" dirty="0" err="1"/>
              <a:t>k</a:t>
            </a:r>
            <a:r>
              <a:rPr lang="en-US" dirty="0" err="1" smtClean="0"/>
              <a:t>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endParaRPr lang="el-GR" dirty="0"/>
          </a:p>
          <a:p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thử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0616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 err="1" smtClean="0"/>
              <a:t>Trách</a:t>
            </a:r>
            <a:r>
              <a:rPr lang="en-US" dirty="0" smtClean="0"/>
              <a:t> </a:t>
            </a:r>
            <a:r>
              <a:rPr lang="en-US" dirty="0" err="1" smtClean="0"/>
              <a:t>nhiệm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/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EEE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/>
              <a:t> </a:t>
            </a:r>
            <a:r>
              <a:rPr lang="en-US" sz="4400" dirty="0" err="1" smtClean="0"/>
              <a:t>Dấu</a:t>
            </a:r>
            <a:r>
              <a:rPr lang="en-US" sz="4400" dirty="0" smtClean="0"/>
              <a:t> 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/>
              <a:t> </a:t>
            </a:r>
            <a:r>
              <a:rPr lang="en-US" sz="4400" dirty="0" err="1" smtClean="0"/>
              <a:t>Tuyên</a:t>
            </a:r>
            <a:r>
              <a:rPr lang="en-US" sz="4400" dirty="0" smtClean="0"/>
              <a:t> </a:t>
            </a:r>
            <a:r>
              <a:rPr lang="en-US" sz="4400" dirty="0" err="1" smtClean="0"/>
              <a:t>bố</a:t>
            </a:r>
            <a:r>
              <a:rPr lang="en-US" sz="4400" dirty="0" smtClean="0"/>
              <a:t> </a:t>
            </a:r>
            <a:r>
              <a:rPr lang="en-US" sz="4400" dirty="0" err="1" smtClean="0"/>
              <a:t>Hợp</a:t>
            </a:r>
            <a:r>
              <a:rPr lang="en-US" sz="4400" dirty="0" smtClean="0"/>
              <a:t> </a:t>
            </a:r>
            <a:r>
              <a:rPr lang="en-US" sz="4400" dirty="0" err="1" smtClean="0"/>
              <a:t>chuẩn</a:t>
            </a:r>
            <a:r>
              <a:rPr lang="en-US" sz="4400" dirty="0" smtClean="0"/>
              <a:t> </a:t>
            </a:r>
            <a:r>
              <a:rPr lang="en-US" sz="4400" dirty="0" err="1" smtClean="0"/>
              <a:t>hợp</a:t>
            </a:r>
            <a:r>
              <a:rPr lang="en-US" sz="4400" dirty="0" smtClean="0"/>
              <a:t> </a:t>
            </a:r>
            <a:r>
              <a:rPr lang="en-US" sz="4400" dirty="0" err="1" smtClean="0"/>
              <a:t>quy</a:t>
            </a:r>
            <a:r>
              <a:rPr lang="en-US" sz="4400" dirty="0" smtClean="0"/>
              <a:t> (</a:t>
            </a:r>
            <a:r>
              <a:rPr lang="en-US" sz="4400" dirty="0" err="1" smtClean="0"/>
              <a:t>DoC</a:t>
            </a:r>
            <a:r>
              <a:rPr lang="en-US" sz="44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dirty="0" smtClean="0"/>
              <a:t> </a:t>
            </a:r>
            <a:r>
              <a:rPr lang="en-US" sz="4400" dirty="0" err="1" smtClean="0"/>
              <a:t>Chuẩn</a:t>
            </a:r>
            <a:r>
              <a:rPr lang="en-US" sz="4400" dirty="0" smtClean="0"/>
              <a:t> </a:t>
            </a:r>
            <a:r>
              <a:rPr lang="en-US" sz="4400" dirty="0" err="1" smtClean="0"/>
              <a:t>bị</a:t>
            </a:r>
            <a:r>
              <a:rPr lang="en-US" sz="4400" dirty="0" smtClean="0"/>
              <a:t> </a:t>
            </a:r>
            <a:r>
              <a:rPr lang="en-US" sz="4400" dirty="0" err="1" smtClean="0"/>
              <a:t>tài</a:t>
            </a:r>
            <a:r>
              <a:rPr lang="en-US" sz="4400" dirty="0" smtClean="0"/>
              <a:t> </a:t>
            </a:r>
            <a:r>
              <a:rPr lang="en-US" sz="4400" dirty="0" err="1" smtClean="0"/>
              <a:t>liệu</a:t>
            </a:r>
            <a:r>
              <a:rPr lang="en-US" sz="4400" dirty="0" smtClean="0"/>
              <a:t> </a:t>
            </a:r>
            <a:r>
              <a:rPr lang="en-US" sz="4400" dirty="0" err="1" smtClean="0"/>
              <a:t>kỹ</a:t>
            </a:r>
            <a:r>
              <a:rPr lang="en-US" sz="4400" dirty="0" smtClean="0"/>
              <a:t> </a:t>
            </a:r>
            <a:r>
              <a:rPr lang="en-US" sz="4400" dirty="0" err="1" smtClean="0"/>
              <a:t>thuật</a:t>
            </a:r>
            <a:endParaRPr lang="el-GR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688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669674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Luật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EU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xuất</a:t>
            </a:r>
            <a:r>
              <a:rPr lang="en-US" sz="2800" dirty="0" smtClean="0"/>
              <a:t>/</a:t>
            </a:r>
            <a:r>
              <a:rPr lang="en-US" sz="2800" dirty="0" err="1" smtClean="0"/>
              <a:t>xuất</a:t>
            </a:r>
            <a:r>
              <a:rPr lang="en-US" sz="2800" dirty="0" smtClean="0"/>
              <a:t> </a:t>
            </a:r>
            <a:r>
              <a:rPr lang="en-US" sz="2800" dirty="0" err="1" smtClean="0"/>
              <a:t>khẩu</a:t>
            </a:r>
            <a:r>
              <a:rPr lang="en-US" sz="2800" dirty="0" smtClean="0"/>
              <a:t> </a:t>
            </a:r>
            <a:r>
              <a:rPr lang="en-US" sz="2800" dirty="0" err="1" smtClean="0"/>
              <a:t>thiết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điện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điện</a:t>
            </a:r>
            <a:r>
              <a:rPr lang="en-US" sz="2800" dirty="0" smtClean="0"/>
              <a:t> </a:t>
            </a:r>
            <a:r>
              <a:rPr lang="en-US" sz="2800" dirty="0" err="1" smtClean="0"/>
              <a:t>tử</a:t>
            </a:r>
            <a:r>
              <a:rPr lang="en-US" sz="2800" dirty="0" smtClean="0"/>
              <a:t> (EEE)</a:t>
            </a:r>
            <a:endParaRPr lang="el-G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4509120"/>
            <a:ext cx="626469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Dimitris</a:t>
            </a:r>
            <a:r>
              <a:rPr lang="en-US" sz="2400" dirty="0" smtClean="0"/>
              <a:t> TSOTSOS - </a:t>
            </a:r>
            <a:r>
              <a:rPr lang="en-US" sz="2400" dirty="0" err="1" smtClean="0"/>
              <a:t>Kỹ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Hóa</a:t>
            </a:r>
            <a:r>
              <a:rPr lang="en-US" sz="2400" dirty="0" smtClean="0"/>
              <a:t> </a:t>
            </a:r>
            <a:r>
              <a:rPr lang="en-US" sz="2400" dirty="0" err="1" smtClean="0"/>
              <a:t>chất</a:t>
            </a:r>
            <a:r>
              <a:rPr lang="en-US" sz="2400" dirty="0" smtClean="0"/>
              <a:t>/</a:t>
            </a:r>
            <a:r>
              <a:rPr lang="en-US" sz="2400" dirty="0" err="1" smtClean="0"/>
              <a:t>Môi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, </a:t>
            </a:r>
            <a:r>
              <a:rPr lang="en-US" sz="2400" dirty="0" err="1" smtClean="0"/>
              <a:t>Chuyên</a:t>
            </a:r>
            <a:r>
              <a:rPr lang="en-US" sz="2400" dirty="0" smtClean="0"/>
              <a:t> </a:t>
            </a:r>
            <a:r>
              <a:rPr lang="en-US" sz="2400" dirty="0" err="1" smtClean="0"/>
              <a:t>gia</a:t>
            </a:r>
            <a:r>
              <a:rPr lang="en-US" sz="2400" dirty="0" smtClean="0"/>
              <a:t> EU-MUTRAP  (tsotsosd@gmail.com)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14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3196" y="1407185"/>
            <a:ext cx="3062719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BƯỚC</a:t>
            </a:r>
            <a:r>
              <a:rPr lang="el-GR" b="1" dirty="0" smtClean="0"/>
              <a:t> 1</a:t>
            </a:r>
            <a:r>
              <a:rPr lang="en-US" b="1" dirty="0" smtClean="0"/>
              <a:t> – </a:t>
            </a:r>
            <a:r>
              <a:rPr lang="en-US" dirty="0" err="1" smtClean="0"/>
              <a:t>Xác</a:t>
            </a:r>
            <a:r>
              <a:rPr lang="en-US" dirty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hài</a:t>
            </a:r>
            <a:r>
              <a:rPr lang="en-US" dirty="0" smtClean="0"/>
              <a:t> </a:t>
            </a:r>
            <a:r>
              <a:rPr lang="en-US" dirty="0" err="1" smtClean="0"/>
              <a:t>hòa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EEE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532" y="3971034"/>
            <a:ext cx="3060340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BƯỚC</a:t>
            </a:r>
            <a:r>
              <a:rPr lang="el-GR" b="1" dirty="0" smtClean="0"/>
              <a:t> </a:t>
            </a:r>
            <a:r>
              <a:rPr lang="el-GR" b="1" dirty="0"/>
              <a:t>2 </a:t>
            </a:r>
            <a:r>
              <a:rPr lang="el-GR" dirty="0"/>
              <a:t>–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endParaRPr lang="el-GR" dirty="0"/>
          </a:p>
          <a:p>
            <a:pPr algn="ctr"/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5828068" y="1407185"/>
            <a:ext cx="2592288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BƯỚC</a:t>
            </a:r>
            <a:r>
              <a:rPr lang="el-GR" b="1" dirty="0" smtClean="0"/>
              <a:t> </a:t>
            </a:r>
            <a:r>
              <a:rPr lang="en-US" b="1" dirty="0" smtClean="0"/>
              <a:t>5</a:t>
            </a:r>
            <a:r>
              <a:rPr lang="el-GR" b="1" dirty="0" smtClean="0"/>
              <a:t> </a:t>
            </a:r>
            <a:r>
              <a:rPr lang="el-GR" dirty="0"/>
              <a:t>– </a:t>
            </a:r>
            <a:r>
              <a:rPr lang="en-US" dirty="0" err="1" smtClean="0"/>
              <a:t>gắn</a:t>
            </a:r>
            <a:r>
              <a:rPr lang="en-US" dirty="0" smtClean="0"/>
              <a:t> </a:t>
            </a:r>
            <a:r>
              <a:rPr lang="en-US" dirty="0" err="1" smtClean="0"/>
              <a:t>mác</a:t>
            </a:r>
            <a:r>
              <a:rPr lang="en-US" dirty="0" smtClean="0"/>
              <a:t> CE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l-GR" dirty="0" smtClean="0"/>
              <a:t>EC D</a:t>
            </a:r>
            <a:r>
              <a:rPr lang="en-US" dirty="0" err="1" smtClean="0"/>
              <a:t>oC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5818178" y="3848828"/>
            <a:ext cx="2592288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BƯỚC</a:t>
            </a:r>
            <a:r>
              <a:rPr lang="el-GR" b="1" dirty="0" smtClean="0"/>
              <a:t> </a:t>
            </a:r>
            <a:r>
              <a:rPr lang="en-US" b="1" dirty="0" smtClean="0"/>
              <a:t>4</a:t>
            </a:r>
            <a:r>
              <a:rPr lang="el-GR" b="1" dirty="0" smtClean="0"/>
              <a:t> </a:t>
            </a:r>
            <a:r>
              <a:rPr lang="el-GR" dirty="0"/>
              <a:t>– </a:t>
            </a: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sẵn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3594154" y="5517232"/>
            <a:ext cx="2592288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BƯỚC</a:t>
            </a:r>
            <a:r>
              <a:rPr lang="el-GR" b="1" dirty="0" smtClean="0"/>
              <a:t> </a:t>
            </a:r>
            <a:r>
              <a:rPr lang="en-US" b="1" dirty="0" smtClean="0"/>
              <a:t>3</a:t>
            </a:r>
            <a:r>
              <a:rPr lang="el-GR" b="1" dirty="0" smtClean="0"/>
              <a:t> </a:t>
            </a:r>
            <a:r>
              <a:rPr lang="el-GR" dirty="0"/>
              <a:t>– </a:t>
            </a:r>
            <a:r>
              <a:rPr lang="en-US" dirty="0" err="1" smtClean="0"/>
              <a:t>Thử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endParaRPr lang="el-GR" dirty="0"/>
          </a:p>
        </p:txBody>
      </p:sp>
      <p:sp>
        <p:nvSpPr>
          <p:cNvPr id="14" name="Down Arrow 13"/>
          <p:cNvSpPr/>
          <p:nvPr/>
        </p:nvSpPr>
        <p:spPr>
          <a:xfrm>
            <a:off x="1770539" y="2912724"/>
            <a:ext cx="2880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Curved Right Arrow 14"/>
          <p:cNvSpPr/>
          <p:nvPr/>
        </p:nvSpPr>
        <p:spPr>
          <a:xfrm>
            <a:off x="1946068" y="5346018"/>
            <a:ext cx="864096" cy="1224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7410036">
            <a:off x="6840253" y="5414610"/>
            <a:ext cx="1224136" cy="8640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0" name="Up Arrow 19"/>
          <p:cNvSpPr/>
          <p:nvPr/>
        </p:nvSpPr>
        <p:spPr>
          <a:xfrm>
            <a:off x="7114322" y="2912724"/>
            <a:ext cx="288032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359532" y="545287"/>
            <a:ext cx="806082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/>
              <a:t>        </a:t>
            </a:r>
            <a:r>
              <a:rPr lang="en-US" sz="4000" b="1" dirty="0" err="1" smtClean="0"/>
              <a:t>Làm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thế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nào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để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có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mác</a:t>
            </a:r>
            <a:r>
              <a:rPr lang="en-US" sz="4000" b="1" dirty="0" smtClean="0"/>
              <a:t> CE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062366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khăn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ở </a:t>
            </a:r>
            <a:r>
              <a:rPr lang="en-US" dirty="0" err="1" smtClean="0"/>
              <a:t>đâu</a:t>
            </a:r>
            <a:r>
              <a:rPr lang="en-US" dirty="0" smtClean="0"/>
              <a:t>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39341"/>
            <a:ext cx="8568952" cy="4813995"/>
          </a:xfrm>
        </p:spPr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b="1" dirty="0" err="1" smtClean="0"/>
              <a:t>Tài</a:t>
            </a:r>
            <a:r>
              <a:rPr lang="en-US" b="1" dirty="0" smtClean="0"/>
              <a:t> </a:t>
            </a:r>
            <a:r>
              <a:rPr lang="en-US" b="1" dirty="0" err="1" smtClean="0"/>
              <a:t>liệu</a:t>
            </a:r>
            <a:r>
              <a:rPr lang="en-US" b="1" dirty="0" smtClean="0"/>
              <a:t> </a:t>
            </a:r>
            <a:r>
              <a:rPr lang="en-US" b="1" dirty="0" err="1" smtClean="0"/>
              <a:t>kỹ</a:t>
            </a:r>
            <a:r>
              <a:rPr lang="en-US" b="1" dirty="0" smtClean="0"/>
              <a:t> </a:t>
            </a:r>
            <a:r>
              <a:rPr lang="en-US" b="1" dirty="0" err="1" smtClean="0"/>
              <a:t>thuật</a:t>
            </a:r>
            <a:r>
              <a:rPr lang="en-US" b="1" dirty="0" smtClean="0"/>
              <a:t> (</a:t>
            </a:r>
            <a:r>
              <a:rPr lang="en-US" b="1" dirty="0" err="1" smtClean="0"/>
              <a:t>hồ</a:t>
            </a:r>
            <a:r>
              <a:rPr lang="en-US" b="1" dirty="0" smtClean="0"/>
              <a:t> </a:t>
            </a:r>
            <a:r>
              <a:rPr lang="en-US" b="1" dirty="0" err="1" smtClean="0"/>
              <a:t>sơ</a:t>
            </a:r>
            <a:r>
              <a:rPr lang="en-US" b="1" dirty="0" smtClean="0"/>
              <a:t> </a:t>
            </a:r>
            <a:r>
              <a:rPr lang="en-US" b="1" dirty="0" err="1" smtClean="0"/>
              <a:t>kỹ</a:t>
            </a:r>
            <a:r>
              <a:rPr lang="en-US" b="1" dirty="0" smtClean="0"/>
              <a:t> </a:t>
            </a:r>
            <a:r>
              <a:rPr lang="en-US" b="1" dirty="0" err="1" smtClean="0"/>
              <a:t>thuật</a:t>
            </a:r>
            <a:r>
              <a:rPr lang="en-US" b="1" dirty="0" smtClean="0"/>
              <a:t>)</a:t>
            </a:r>
            <a:endParaRPr lang="el-GR" dirty="0"/>
          </a:p>
          <a:p>
            <a:pPr lvl="0"/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endParaRPr lang="el-GR" dirty="0"/>
          </a:p>
          <a:p>
            <a:pPr lvl="0"/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, </a:t>
            </a:r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, </a:t>
            </a:r>
            <a:r>
              <a:rPr lang="en-US" dirty="0" err="1" smtClean="0"/>
              <a:t>linh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endParaRPr lang="el-GR" dirty="0"/>
          </a:p>
          <a:p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hài</a:t>
            </a:r>
            <a:r>
              <a:rPr lang="en-US" dirty="0" smtClean="0"/>
              <a:t> </a:t>
            </a:r>
            <a:r>
              <a:rPr lang="en-US" dirty="0" err="1" smtClean="0"/>
              <a:t>hòa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/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Oval 3"/>
          <p:cNvSpPr/>
          <p:nvPr/>
        </p:nvSpPr>
        <p:spPr>
          <a:xfrm>
            <a:off x="611560" y="5445224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RoHS 2</a:t>
            </a:r>
            <a:endParaRPr lang="el-GR" dirty="0"/>
          </a:p>
        </p:txBody>
      </p:sp>
      <p:sp>
        <p:nvSpPr>
          <p:cNvPr id="5" name="Oval 4"/>
          <p:cNvSpPr/>
          <p:nvPr/>
        </p:nvSpPr>
        <p:spPr>
          <a:xfrm>
            <a:off x="3059832" y="5445224"/>
            <a:ext cx="158417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endParaRPr lang="el-GR" dirty="0"/>
          </a:p>
        </p:txBody>
      </p:sp>
      <p:sp>
        <p:nvSpPr>
          <p:cNvPr id="6" name="Oval 5"/>
          <p:cNvSpPr/>
          <p:nvPr/>
        </p:nvSpPr>
        <p:spPr>
          <a:xfrm>
            <a:off x="5220072" y="5445224"/>
            <a:ext cx="1440160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endParaRPr lang="el-GR" dirty="0"/>
          </a:p>
        </p:txBody>
      </p:sp>
      <p:sp>
        <p:nvSpPr>
          <p:cNvPr id="7" name="Oval 6"/>
          <p:cNvSpPr/>
          <p:nvPr/>
        </p:nvSpPr>
        <p:spPr>
          <a:xfrm>
            <a:off x="7236296" y="5445224"/>
            <a:ext cx="1512168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WEEE 2</a:t>
            </a:r>
            <a:endParaRPr lang="el-GR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156176" y="4509120"/>
            <a:ext cx="122413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03648" y="4653136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51920" y="465313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076056" y="465313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8361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Thách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Nhằm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kiểm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tra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/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RoHS 2 </a:t>
            </a:r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WEEE 2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6676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NHƯ THẾ NÀO 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EEE           		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khẩu</a:t>
            </a:r>
            <a:r>
              <a:rPr lang="en-US" dirty="0" smtClean="0"/>
              <a:t> (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hại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do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EEE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(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l-G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63688" y="23488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27784" y="2348880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7543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NGOÀI RA?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chặt</a:t>
            </a:r>
            <a:r>
              <a:rPr lang="en-US" dirty="0" smtClean="0"/>
              <a:t> </a:t>
            </a:r>
            <a:r>
              <a:rPr lang="en-US" dirty="0" err="1" smtClean="0"/>
              <a:t>chẽ</a:t>
            </a:r>
            <a:r>
              <a:rPr lang="en-US" dirty="0" smtClean="0"/>
              <a:t> </a:t>
            </a:r>
            <a:r>
              <a:rPr lang="en-US" dirty="0" err="1" smtClean="0"/>
              <a:t>giữa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EEE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– </a:t>
            </a:r>
            <a:r>
              <a:rPr lang="en-US" b="1" dirty="0" err="1" smtClean="0">
                <a:solidFill>
                  <a:srgbClr val="92D050"/>
                </a:solidFill>
              </a:rPr>
              <a:t>phối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hợp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hoạt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động</a:t>
            </a:r>
            <a:endParaRPr lang="en-US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tuân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EEE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                     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(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,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4" name="Down Arrow 3"/>
          <p:cNvSpPr/>
          <p:nvPr/>
        </p:nvSpPr>
        <p:spPr>
          <a:xfrm>
            <a:off x="4139952" y="2636912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Curved Right Arrow 5"/>
          <p:cNvSpPr/>
          <p:nvPr/>
        </p:nvSpPr>
        <p:spPr>
          <a:xfrm>
            <a:off x="2291411" y="4437112"/>
            <a:ext cx="288032" cy="5760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6300192" y="4426511"/>
            <a:ext cx="360040" cy="57606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30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0032" y="3140968"/>
            <a:ext cx="410445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       </a:t>
            </a:r>
            <a:r>
              <a:rPr lang="vi-VN" sz="4800" dirty="0"/>
              <a:t>C</a:t>
            </a:r>
            <a:r>
              <a:rPr lang="vi-VN" sz="4800" dirty="0" smtClean="0"/>
              <a:t>ảm </a:t>
            </a:r>
            <a:r>
              <a:rPr lang="vi-VN" sz="4800" dirty="0"/>
              <a:t>ơn</a:t>
            </a:r>
            <a:endParaRPr lang="el-GR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04134"/>
            <a:ext cx="3024336" cy="21672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7244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772400" cy="1470025"/>
          </a:xfrm>
        </p:spPr>
        <p:txBody>
          <a:bodyPr/>
          <a:lstStyle/>
          <a:p>
            <a:r>
              <a:rPr lang="en-US" alt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XIN CẢM ƠN</a:t>
            </a:r>
            <a:br>
              <a:rPr lang="en-US" altLang="vi-VN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vi-V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7696200" cy="2514600"/>
          </a:xfrm>
        </p:spPr>
        <p:txBody>
          <a:bodyPr rtlCol="0">
            <a:normAutofit fontScale="40000" lnSpcReduction="20000"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GB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GB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(EU-MUTRAP)</a:t>
            </a:r>
            <a:endParaRPr lang="en-GB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1203, </a:t>
            </a:r>
            <a:r>
              <a:rPr lang="en-US" sz="4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 </a:t>
            </a:r>
            <a:r>
              <a:rPr lang="en-US" sz="4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tháp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4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Hà </a:t>
            </a:r>
            <a:r>
              <a:rPr lang="en-US" sz="4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Việt Nam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Tel: 04-393 784 72  Fax: 04-393 784 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endParaRPr lang="en-US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Email: mutrap@mutrap.org.vn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Website: 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www.mutrap.org.vn</a:t>
            </a:r>
            <a:endParaRPr lang="en-US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1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EU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err="1" smtClean="0">
                <a:solidFill>
                  <a:schemeClr val="accent1"/>
                </a:solidFill>
              </a:rPr>
              <a:t>Chỉ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thị</a:t>
            </a:r>
            <a:r>
              <a:rPr lang="el-GR" sz="2400" b="1" dirty="0" smtClean="0">
                <a:solidFill>
                  <a:schemeClr val="accent1"/>
                </a:solidFill>
              </a:rPr>
              <a:t> </a:t>
            </a:r>
            <a:r>
              <a:rPr lang="el-GR" sz="2400" b="1" dirty="0">
                <a:solidFill>
                  <a:schemeClr val="accent1"/>
                </a:solidFill>
              </a:rPr>
              <a:t>20</a:t>
            </a:r>
            <a:r>
              <a:rPr lang="en-US" sz="2400" b="1" dirty="0">
                <a:solidFill>
                  <a:schemeClr val="accent1"/>
                </a:solidFill>
              </a:rPr>
              <a:t>1</a:t>
            </a:r>
            <a:r>
              <a:rPr lang="el-GR" sz="2400" b="1" dirty="0">
                <a:solidFill>
                  <a:schemeClr val="accent1"/>
                </a:solidFill>
              </a:rPr>
              <a:t>1/65/EU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hạn</a:t>
            </a:r>
            <a:r>
              <a:rPr lang="en-US" sz="2400" dirty="0" smtClean="0"/>
              <a:t> </a:t>
            </a:r>
            <a:r>
              <a:rPr lang="en-US" sz="2400" dirty="0" err="1" smtClean="0"/>
              <a:t>chế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chất</a:t>
            </a:r>
            <a:r>
              <a:rPr lang="en-US" sz="2400" dirty="0" smtClean="0"/>
              <a:t> </a:t>
            </a:r>
            <a:r>
              <a:rPr lang="en-US" sz="2400" dirty="0" err="1" smtClean="0"/>
              <a:t>độc</a:t>
            </a:r>
            <a:r>
              <a:rPr lang="en-US" sz="2400" dirty="0" smtClean="0"/>
              <a:t> </a:t>
            </a:r>
            <a:r>
              <a:rPr lang="en-US" sz="2400" dirty="0" err="1" smtClean="0"/>
              <a:t>hại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(</a:t>
            </a:r>
            <a:r>
              <a:rPr lang="en-US" sz="2400" dirty="0"/>
              <a:t>RoHS2) </a:t>
            </a:r>
            <a:r>
              <a:rPr lang="en-US" sz="2400" dirty="0" err="1" smtClean="0"/>
              <a:t>thay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2002/95/EC </a:t>
            </a:r>
            <a:r>
              <a:rPr lang="en-US" sz="2400" dirty="0"/>
              <a:t>(RoHS1</a:t>
            </a:r>
            <a:r>
              <a:rPr lang="en-US" sz="2400" dirty="0" smtClean="0"/>
              <a:t>)</a:t>
            </a:r>
          </a:p>
          <a:p>
            <a:pPr lvl="0"/>
            <a:r>
              <a:rPr lang="en-US" sz="2400" b="1" dirty="0" err="1" smtClean="0">
                <a:solidFill>
                  <a:schemeClr val="accent1"/>
                </a:solidFill>
              </a:rPr>
              <a:t>Chỉ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thị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1"/>
                </a:solidFill>
              </a:rPr>
              <a:t>2009/125/EC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lập</a:t>
            </a:r>
            <a:r>
              <a:rPr lang="en-US" sz="2400" dirty="0" smtClean="0"/>
              <a:t> </a:t>
            </a:r>
            <a:r>
              <a:rPr lang="en-US" sz="2400" dirty="0" err="1" smtClean="0"/>
              <a:t>khuôn</a:t>
            </a:r>
            <a:r>
              <a:rPr lang="en-US" sz="2400" dirty="0" smtClean="0"/>
              <a:t> </a:t>
            </a:r>
            <a:r>
              <a:rPr lang="en-US" sz="2400" dirty="0" err="1" smtClean="0"/>
              <a:t>khổ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thái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sản</a:t>
            </a:r>
            <a:r>
              <a:rPr lang="en-US" sz="2400" dirty="0" smtClean="0"/>
              <a:t> </a:t>
            </a:r>
            <a:r>
              <a:rPr lang="en-US" sz="2400" dirty="0" err="1" smtClean="0"/>
              <a:t>phẩm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 </a:t>
            </a:r>
            <a:r>
              <a:rPr lang="en-US" sz="2400" dirty="0" err="1" smtClean="0"/>
              <a:t>lượng</a:t>
            </a:r>
            <a:r>
              <a:rPr lang="en-US" sz="2400" dirty="0" smtClean="0"/>
              <a:t> (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thái</a:t>
            </a:r>
            <a:r>
              <a:rPr lang="en-US" sz="2400" dirty="0" smtClean="0"/>
              <a:t>) </a:t>
            </a:r>
            <a:r>
              <a:rPr lang="en-US" sz="2400" dirty="0" err="1" smtClean="0"/>
              <a:t>thay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/>
              <a:t>2005/32/EC </a:t>
            </a:r>
            <a:r>
              <a:rPr lang="en-US" sz="2400" dirty="0" smtClean="0"/>
              <a:t>(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thái</a:t>
            </a:r>
            <a:r>
              <a:rPr lang="en-US" sz="2400" dirty="0" smtClean="0"/>
              <a:t>/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l-GR" sz="2400" dirty="0" smtClean="0"/>
              <a:t>E</a:t>
            </a:r>
            <a:r>
              <a:rPr lang="en-US" sz="2400" dirty="0"/>
              <a:t>u</a:t>
            </a:r>
            <a:r>
              <a:rPr lang="el-GR" sz="2400" dirty="0" smtClean="0"/>
              <a:t>P</a:t>
            </a:r>
            <a:r>
              <a:rPr lang="en-US" sz="2400" dirty="0" smtClean="0"/>
              <a:t>)</a:t>
            </a:r>
            <a:endParaRPr lang="el-GR" sz="2400" dirty="0"/>
          </a:p>
          <a:p>
            <a:pPr lvl="0"/>
            <a:r>
              <a:rPr lang="en-US" sz="2400" b="1" dirty="0" err="1" smtClean="0">
                <a:solidFill>
                  <a:schemeClr val="accent1"/>
                </a:solidFill>
              </a:rPr>
              <a:t>Chỉ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thị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1"/>
                </a:solidFill>
              </a:rPr>
              <a:t>2014/35/EU </a:t>
            </a:r>
            <a:r>
              <a:rPr lang="en-US" sz="2400" dirty="0" smtClean="0"/>
              <a:t>(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hạ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2</a:t>
            </a:r>
            <a:r>
              <a:rPr lang="en-US" sz="2400" dirty="0"/>
              <a:t>)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hài</a:t>
            </a:r>
            <a:r>
              <a:rPr lang="en-US" sz="2400" dirty="0" smtClean="0"/>
              <a:t> </a:t>
            </a:r>
            <a:r>
              <a:rPr lang="en-US" sz="2400" dirty="0" err="1" smtClean="0"/>
              <a:t>hòa</a:t>
            </a:r>
            <a:r>
              <a:rPr lang="en-US" sz="2400" dirty="0" smtClean="0"/>
              <a:t> </a:t>
            </a:r>
            <a:r>
              <a:rPr lang="en-US" sz="2400" dirty="0" err="1" smtClean="0"/>
              <a:t>hóa</a:t>
            </a:r>
            <a:r>
              <a:rPr lang="en-US" sz="2400" dirty="0" smtClean="0"/>
              <a:t> </a:t>
            </a:r>
            <a:r>
              <a:rPr lang="en-US" sz="2400" dirty="0" err="1" smtClean="0"/>
              <a:t>luật</a:t>
            </a:r>
            <a:r>
              <a:rPr lang="en-US" sz="2400" dirty="0" smtClean="0"/>
              <a:t> </a:t>
            </a:r>
            <a:r>
              <a:rPr lang="en-US" sz="2400" dirty="0" err="1" smtClean="0"/>
              <a:t>pháp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nước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/>
              <a:t> </a:t>
            </a:r>
            <a:r>
              <a:rPr lang="en-US" sz="2400" dirty="0" err="1" smtClean="0"/>
              <a:t>liên</a:t>
            </a:r>
            <a:r>
              <a:rPr lang="en-US" sz="2400" dirty="0" smtClean="0"/>
              <a:t> </a:t>
            </a:r>
            <a:r>
              <a:rPr lang="en-US" sz="2400" dirty="0" err="1" smtClean="0"/>
              <a:t>quan</a:t>
            </a:r>
            <a:r>
              <a:rPr lang="en-US" sz="2400" dirty="0" smtClean="0"/>
              <a:t> </a:t>
            </a:r>
            <a:r>
              <a:rPr lang="en-US" sz="2400" dirty="0" err="1" smtClean="0"/>
              <a:t>đến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kể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phạm</a:t>
            </a:r>
            <a:r>
              <a:rPr lang="en-US" sz="2400" dirty="0" smtClean="0"/>
              <a:t> vi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hạ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, </a:t>
            </a:r>
            <a:r>
              <a:rPr lang="en-US" sz="2400" dirty="0" err="1" smtClean="0"/>
              <a:t>thay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2006/95/EC (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hạ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1)</a:t>
            </a:r>
          </a:p>
          <a:p>
            <a:pPr lvl="0"/>
            <a:r>
              <a:rPr lang="en-US" sz="2400" b="1" dirty="0" err="1" smtClean="0">
                <a:solidFill>
                  <a:srgbClr val="FF0000"/>
                </a:solidFill>
              </a:rPr>
              <a:t>Quyết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</a:rPr>
              <a:t> 768/2008/EC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khuôn</a:t>
            </a:r>
            <a:r>
              <a:rPr lang="en-US" sz="2400" dirty="0" smtClean="0"/>
              <a:t> </a:t>
            </a:r>
            <a:r>
              <a:rPr lang="en-US" sz="2400" dirty="0" err="1" smtClean="0"/>
              <a:t>khổ</a:t>
            </a:r>
            <a:r>
              <a:rPr lang="en-US" sz="2400" dirty="0" smtClean="0"/>
              <a:t> </a:t>
            </a:r>
            <a:r>
              <a:rPr lang="en-US" sz="2400" dirty="0" err="1" smtClean="0"/>
              <a:t>chung</a:t>
            </a:r>
            <a:r>
              <a:rPr lang="en-US" sz="2400" dirty="0" smtClean="0"/>
              <a:t> </a:t>
            </a:r>
            <a:r>
              <a:rPr lang="en-US" sz="2400" dirty="0" err="1" smtClean="0"/>
              <a:t>đối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kinh</a:t>
            </a:r>
            <a:r>
              <a:rPr lang="en-US" sz="2400" dirty="0" smtClean="0"/>
              <a:t> </a:t>
            </a:r>
            <a:r>
              <a:rPr lang="en-US" sz="2400" dirty="0" err="1" smtClean="0"/>
              <a:t>doanh</a:t>
            </a:r>
            <a:r>
              <a:rPr lang="en-US" sz="2400" dirty="0" smtClean="0"/>
              <a:t> </a:t>
            </a:r>
            <a:r>
              <a:rPr lang="en-US" sz="2400" dirty="0" err="1" smtClean="0"/>
              <a:t>sản</a:t>
            </a:r>
            <a:r>
              <a:rPr lang="en-US" sz="2400" dirty="0" smtClean="0"/>
              <a:t> </a:t>
            </a:r>
            <a:r>
              <a:rPr lang="en-US" sz="2400" dirty="0" err="1" smtClean="0"/>
              <a:t>phẩm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bổ</a:t>
            </a:r>
            <a:r>
              <a:rPr lang="en-US" sz="2400" dirty="0" smtClean="0"/>
              <a:t> sung </a:t>
            </a:r>
            <a:r>
              <a:rPr lang="en-US" sz="2400" b="1" dirty="0" err="1" smtClean="0">
                <a:solidFill>
                  <a:srgbClr val="FF0000"/>
                </a:solidFill>
              </a:rPr>
              <a:t>Quy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định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765/2008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quy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công</a:t>
            </a:r>
            <a:r>
              <a:rPr lang="en-US" sz="2400" dirty="0" smtClean="0"/>
              <a:t> </a:t>
            </a:r>
            <a:r>
              <a:rPr lang="en-US" sz="2400" dirty="0" err="1" smtClean="0"/>
              <a:t>nhận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quản</a:t>
            </a:r>
            <a:r>
              <a:rPr lang="en-US" sz="2400" dirty="0" smtClean="0"/>
              <a:t> </a:t>
            </a:r>
            <a:r>
              <a:rPr lang="en-US" sz="2400" dirty="0" err="1" smtClean="0"/>
              <a:t>lý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kinh</a:t>
            </a:r>
            <a:r>
              <a:rPr lang="en-US" sz="2400" dirty="0" smtClean="0"/>
              <a:t> </a:t>
            </a:r>
            <a:r>
              <a:rPr lang="en-US" sz="2400" dirty="0" err="1" smtClean="0"/>
              <a:t>doanh</a:t>
            </a:r>
            <a:r>
              <a:rPr lang="en-US" sz="2400" dirty="0" smtClean="0"/>
              <a:t> </a:t>
            </a:r>
            <a:r>
              <a:rPr lang="en-US" sz="2400" dirty="0" err="1" smtClean="0"/>
              <a:t>sản</a:t>
            </a:r>
            <a:r>
              <a:rPr lang="en-US" sz="2400" dirty="0" smtClean="0"/>
              <a:t> </a:t>
            </a:r>
            <a:r>
              <a:rPr lang="en-US" sz="2400" dirty="0" err="1" smtClean="0"/>
              <a:t>phẩm</a:t>
            </a:r>
            <a:r>
              <a:rPr lang="en-US" sz="2400" dirty="0" smtClean="0"/>
              <a:t> </a:t>
            </a:r>
            <a:endParaRPr lang="el-GR" sz="2400" dirty="0"/>
          </a:p>
          <a:p>
            <a:pPr lvl="0"/>
            <a:r>
              <a:rPr lang="en-US" sz="2400" b="1" dirty="0" err="1" smtClean="0">
                <a:solidFill>
                  <a:schemeClr val="accent1"/>
                </a:solidFill>
              </a:rPr>
              <a:t>Chỉ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thị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>
                <a:solidFill>
                  <a:schemeClr val="accent1"/>
                </a:solidFill>
              </a:rPr>
              <a:t>2012/19/EU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rác</a:t>
            </a:r>
            <a:r>
              <a:rPr lang="en-US" sz="2400" dirty="0" smtClean="0"/>
              <a:t> </a:t>
            </a:r>
            <a:r>
              <a:rPr lang="en-US" sz="2400" dirty="0" err="1" smtClean="0"/>
              <a:t>thải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thiết</a:t>
            </a:r>
            <a:r>
              <a:rPr lang="en-US" sz="2400" dirty="0" smtClean="0"/>
              <a:t> </a:t>
            </a:r>
            <a:r>
              <a:rPr lang="en-US" sz="2400" dirty="0" err="1" smtClean="0"/>
              <a:t>bị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điện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 (</a:t>
            </a:r>
            <a:r>
              <a:rPr lang="en-US" sz="2400" dirty="0"/>
              <a:t>WEEE2</a:t>
            </a:r>
            <a:r>
              <a:rPr lang="en-US" sz="2400" dirty="0" smtClean="0"/>
              <a:t>), </a:t>
            </a:r>
            <a:r>
              <a:rPr lang="en-US" sz="2400" dirty="0" err="1" smtClean="0"/>
              <a:t>thay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/>
              <a:t>2002/96/EC (WEEE1)</a:t>
            </a:r>
            <a:endParaRPr lang="el-GR" sz="2400" dirty="0"/>
          </a:p>
          <a:p>
            <a:pPr marL="514350" lvl="0" indent="-514350">
              <a:buFont typeface="+mj-lt"/>
              <a:buAutoNum type="arabicPeriod"/>
            </a:pPr>
            <a:endParaRPr lang="el-GR" sz="24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695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thù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         </a:t>
            </a:r>
            <a:r>
              <a:rPr lang="en-US" dirty="0" err="1" smtClean="0"/>
              <a:t>Dấu</a:t>
            </a:r>
            <a:r>
              <a:rPr lang="en-US" dirty="0" smtClean="0"/>
              <a:t> </a:t>
            </a:r>
            <a:r>
              <a:rPr lang="en-US" sz="3600" dirty="0" smtClean="0"/>
              <a:t>CE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               </a:t>
            </a:r>
            <a:r>
              <a:rPr lang="en-US" sz="3600" dirty="0" err="1" smtClean="0"/>
              <a:t>Khai</a:t>
            </a:r>
            <a:r>
              <a:rPr lang="en-US" sz="3600" dirty="0" smtClean="0"/>
              <a:t> </a:t>
            </a:r>
            <a:r>
              <a:rPr lang="en-US" sz="3600" dirty="0" err="1" smtClean="0"/>
              <a:t>báo</a:t>
            </a:r>
            <a:r>
              <a:rPr lang="en-US" sz="3600" dirty="0" smtClean="0"/>
              <a:t> </a:t>
            </a:r>
            <a:r>
              <a:rPr lang="en-US" sz="3600" dirty="0" err="1" smtClean="0"/>
              <a:t>hợp</a:t>
            </a:r>
            <a:r>
              <a:rPr lang="en-US" sz="3600" dirty="0" smtClean="0"/>
              <a:t> </a:t>
            </a:r>
            <a:r>
              <a:rPr lang="en-US" sz="3600" dirty="0" err="1" smtClean="0"/>
              <a:t>chuẩn</a:t>
            </a:r>
            <a:r>
              <a:rPr lang="en-US" sz="3600" dirty="0" smtClean="0"/>
              <a:t> </a:t>
            </a:r>
            <a:r>
              <a:rPr lang="en-US" sz="3600" dirty="0" err="1" smtClean="0"/>
              <a:t>hợp</a:t>
            </a:r>
            <a:r>
              <a:rPr lang="en-US" sz="3600" dirty="0" smtClean="0"/>
              <a:t> </a:t>
            </a:r>
            <a:r>
              <a:rPr lang="en-US" sz="3600" dirty="0" err="1" smtClean="0"/>
              <a:t>quy</a:t>
            </a:r>
            <a:r>
              <a:rPr lang="en-US" sz="3600" dirty="0" smtClean="0"/>
              <a:t> (</a:t>
            </a:r>
            <a:r>
              <a:rPr lang="en-US" sz="3600" dirty="0" err="1" smtClean="0"/>
              <a:t>DoC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                          EEE </a:t>
            </a:r>
            <a:r>
              <a:rPr lang="en-US" sz="3600" dirty="0" err="1" smtClean="0"/>
              <a:t>đáp</a:t>
            </a:r>
            <a:r>
              <a:rPr lang="en-US" sz="3600" dirty="0" smtClean="0"/>
              <a:t> </a:t>
            </a:r>
            <a:r>
              <a:rPr lang="en-US" sz="3600" dirty="0" err="1" smtClean="0"/>
              <a:t>ứng</a:t>
            </a:r>
            <a:r>
              <a:rPr lang="en-US" sz="3600" dirty="0" smtClean="0"/>
              <a:t> </a:t>
            </a:r>
            <a:r>
              <a:rPr lang="en-US" sz="3600" dirty="0" err="1" smtClean="0"/>
              <a:t>yêu</a:t>
            </a:r>
            <a:r>
              <a:rPr lang="en-US" sz="3600" dirty="0" smtClean="0"/>
              <a:t> </a:t>
            </a:r>
            <a:r>
              <a:rPr lang="en-US" sz="3600" dirty="0" err="1" smtClean="0"/>
              <a:t>cầu</a:t>
            </a:r>
            <a:endParaRPr lang="en-US" sz="3600" dirty="0"/>
          </a:p>
        </p:txBody>
      </p:sp>
      <p:sp>
        <p:nvSpPr>
          <p:cNvPr id="4" name="Down Arrow 3"/>
          <p:cNvSpPr/>
          <p:nvPr/>
        </p:nvSpPr>
        <p:spPr>
          <a:xfrm>
            <a:off x="3563888" y="2420888"/>
            <a:ext cx="792088" cy="115212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Curved Right Arrow 4"/>
          <p:cNvSpPr/>
          <p:nvPr/>
        </p:nvSpPr>
        <p:spPr>
          <a:xfrm>
            <a:off x="2483768" y="4509120"/>
            <a:ext cx="720080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635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92697"/>
            <a:ext cx="639390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949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dirty="0" err="1" smtClean="0"/>
              <a:t>Hệ</a:t>
            </a:r>
            <a:r>
              <a:rPr lang="en-US" sz="3600" dirty="0" smtClean="0"/>
              <a:t> </a:t>
            </a:r>
            <a:r>
              <a:rPr lang="en-US" sz="3600" dirty="0" err="1" smtClean="0"/>
              <a:t>thống</a:t>
            </a:r>
            <a:r>
              <a:rPr lang="en-US" sz="3600" dirty="0" smtClean="0"/>
              <a:t> </a:t>
            </a:r>
            <a:r>
              <a:rPr lang="en-US" sz="3600" dirty="0" err="1" smtClean="0"/>
              <a:t>giám</a:t>
            </a:r>
            <a:r>
              <a:rPr lang="en-US" sz="3600" dirty="0" smtClean="0"/>
              <a:t> </a:t>
            </a:r>
            <a:r>
              <a:rPr lang="en-US" sz="3600" dirty="0" err="1" smtClean="0"/>
              <a:t>sát</a:t>
            </a:r>
            <a:r>
              <a:rPr lang="en-US" sz="3600" dirty="0" smtClean="0"/>
              <a:t>/</a:t>
            </a:r>
            <a:r>
              <a:rPr lang="en-US" sz="3600" dirty="0" err="1" smtClean="0"/>
              <a:t>quản</a:t>
            </a:r>
            <a:r>
              <a:rPr lang="en-US" sz="3600" dirty="0" smtClean="0"/>
              <a:t> </a:t>
            </a:r>
            <a:r>
              <a:rPr lang="en-US" sz="3600" dirty="0" err="1" smtClean="0"/>
              <a:t>lý</a:t>
            </a:r>
            <a:r>
              <a:rPr lang="en-US" sz="3600" dirty="0" smtClean="0"/>
              <a:t> </a:t>
            </a:r>
            <a:r>
              <a:rPr lang="en-US" sz="3600" dirty="0" err="1" smtClean="0"/>
              <a:t>sản</a:t>
            </a:r>
            <a:r>
              <a:rPr lang="en-US" sz="3600" dirty="0" smtClean="0"/>
              <a:t> </a:t>
            </a:r>
            <a:r>
              <a:rPr lang="en-US" sz="3600" dirty="0" err="1" smtClean="0"/>
              <a:t>xuất</a:t>
            </a:r>
            <a:r>
              <a:rPr lang="en-US" sz="3600" dirty="0" smtClean="0"/>
              <a:t> </a:t>
            </a:r>
            <a:r>
              <a:rPr lang="en-US" sz="3600" dirty="0" err="1" smtClean="0"/>
              <a:t>nội</a:t>
            </a:r>
            <a:r>
              <a:rPr lang="en-US" sz="3600" dirty="0" smtClean="0"/>
              <a:t> </a:t>
            </a:r>
            <a:r>
              <a:rPr lang="en-US" sz="3600" dirty="0" err="1" smtClean="0"/>
              <a:t>bộ</a:t>
            </a:r>
            <a:endParaRPr lang="en-US" sz="3600" dirty="0" smtClean="0"/>
          </a:p>
          <a:p>
            <a:pPr marL="514350" indent="-514350">
              <a:buFont typeface="+mj-lt"/>
              <a:buAutoNum type="arabicPeriod" startAt="2"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Đưa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Kỹ</a:t>
            </a:r>
            <a:r>
              <a:rPr lang="en-US" sz="3600" dirty="0" smtClean="0"/>
              <a:t> </a:t>
            </a:r>
            <a:r>
              <a:rPr lang="en-US" sz="3600" dirty="0" err="1" smtClean="0"/>
              <a:t>thuật</a:t>
            </a:r>
            <a:r>
              <a:rPr lang="en-US" sz="3600" dirty="0" smtClean="0"/>
              <a:t> </a:t>
            </a:r>
            <a:r>
              <a:rPr lang="en-US" sz="3600" dirty="0" err="1" smtClean="0"/>
              <a:t>tốt</a:t>
            </a:r>
            <a:r>
              <a:rPr lang="en-US" sz="3600" dirty="0" smtClean="0"/>
              <a:t> </a:t>
            </a:r>
            <a:r>
              <a:rPr lang="en-US" sz="3600" dirty="0" err="1" smtClean="0"/>
              <a:t>nhất</a:t>
            </a:r>
            <a:r>
              <a:rPr lang="en-US" sz="3600" dirty="0" smtClean="0"/>
              <a:t> </a:t>
            </a:r>
            <a:r>
              <a:rPr lang="en-US" sz="3600" dirty="0" err="1" smtClean="0"/>
              <a:t>sẵn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(BAT) </a:t>
            </a:r>
            <a:r>
              <a:rPr lang="en-US" sz="3600" dirty="0" err="1" smtClean="0"/>
              <a:t>vào</a:t>
            </a:r>
            <a:r>
              <a:rPr lang="en-US" sz="3600" dirty="0" smtClean="0"/>
              <a:t> </a:t>
            </a:r>
            <a:r>
              <a:rPr lang="en-US" sz="3600" dirty="0" err="1" smtClean="0"/>
              <a:t>quy</a:t>
            </a:r>
            <a:r>
              <a:rPr lang="en-US" sz="3600" dirty="0" smtClean="0"/>
              <a:t> </a:t>
            </a:r>
            <a:r>
              <a:rPr lang="en-US" sz="3600" dirty="0" err="1" smtClean="0"/>
              <a:t>trình</a:t>
            </a:r>
            <a:r>
              <a:rPr lang="en-US" sz="3600" dirty="0" smtClean="0"/>
              <a:t> </a:t>
            </a:r>
            <a:r>
              <a:rPr lang="en-US" sz="3600" dirty="0" err="1" smtClean="0"/>
              <a:t>sản</a:t>
            </a:r>
            <a:r>
              <a:rPr lang="en-US" sz="3600" dirty="0" smtClean="0"/>
              <a:t> </a:t>
            </a:r>
            <a:r>
              <a:rPr lang="en-US" sz="3600" dirty="0" err="1" smtClean="0"/>
              <a:t>xuất</a:t>
            </a:r>
            <a:r>
              <a:rPr lang="en-US" sz="3600" dirty="0" smtClean="0"/>
              <a:t> EEE</a:t>
            </a:r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4" name="Down Arrow 3"/>
          <p:cNvSpPr/>
          <p:nvPr/>
        </p:nvSpPr>
        <p:spPr>
          <a:xfrm>
            <a:off x="3563888" y="2780928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71" y="46802"/>
            <a:ext cx="8327858" cy="176189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792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Dành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 lvl="0"/>
            <a:r>
              <a:rPr lang="en-US" sz="4400" dirty="0" err="1" smtClean="0"/>
              <a:t>Các</a:t>
            </a:r>
            <a:r>
              <a:rPr lang="en-US" sz="4400" dirty="0" smtClean="0"/>
              <a:t> </a:t>
            </a:r>
            <a:r>
              <a:rPr lang="en-US" sz="4400" dirty="0" err="1" smtClean="0"/>
              <a:t>nhà</a:t>
            </a:r>
            <a:r>
              <a:rPr lang="en-US" sz="4400" dirty="0" smtClean="0"/>
              <a:t> </a:t>
            </a:r>
            <a:r>
              <a:rPr lang="en-US" sz="4400" dirty="0" err="1" smtClean="0"/>
              <a:t>sản</a:t>
            </a:r>
            <a:r>
              <a:rPr lang="en-US" sz="4400" dirty="0" smtClean="0"/>
              <a:t> </a:t>
            </a:r>
            <a:r>
              <a:rPr lang="en-US" sz="4400" dirty="0" err="1" smtClean="0"/>
              <a:t>xuất</a:t>
            </a:r>
            <a:r>
              <a:rPr lang="en-US" sz="4400" dirty="0" smtClean="0"/>
              <a:t> </a:t>
            </a:r>
            <a:endParaRPr lang="el-GR" sz="4400" dirty="0"/>
          </a:p>
          <a:p>
            <a:pPr lvl="0"/>
            <a:r>
              <a:rPr lang="en-US" sz="4400" dirty="0" err="1" smtClean="0"/>
              <a:t>Đại</a:t>
            </a:r>
            <a:r>
              <a:rPr lang="en-US" sz="4400" dirty="0" smtClean="0"/>
              <a:t> </a:t>
            </a:r>
            <a:r>
              <a:rPr lang="en-US" sz="4400" dirty="0" err="1" smtClean="0"/>
              <a:t>diện</a:t>
            </a:r>
            <a:r>
              <a:rPr lang="en-US" sz="4400" dirty="0" smtClean="0"/>
              <a:t> </a:t>
            </a:r>
            <a:r>
              <a:rPr lang="en-US" sz="4400" dirty="0" err="1" smtClean="0"/>
              <a:t>ủy</a:t>
            </a:r>
            <a:r>
              <a:rPr lang="en-US" sz="4400" dirty="0" smtClean="0"/>
              <a:t> </a:t>
            </a:r>
            <a:r>
              <a:rPr lang="en-US" sz="4400" dirty="0" err="1" smtClean="0"/>
              <a:t>quyền</a:t>
            </a:r>
            <a:r>
              <a:rPr lang="en-US" sz="4400" dirty="0" smtClean="0"/>
              <a:t> </a:t>
            </a:r>
            <a:endParaRPr lang="el-GR" sz="4400" dirty="0"/>
          </a:p>
          <a:p>
            <a:pPr lvl="0"/>
            <a:r>
              <a:rPr lang="en-US" sz="4400" dirty="0" err="1" smtClean="0"/>
              <a:t>Các</a:t>
            </a:r>
            <a:r>
              <a:rPr lang="en-US" sz="4400" dirty="0" smtClean="0"/>
              <a:t> </a:t>
            </a:r>
            <a:r>
              <a:rPr lang="en-US" sz="4400" dirty="0" err="1" smtClean="0"/>
              <a:t>nhà</a:t>
            </a:r>
            <a:r>
              <a:rPr lang="en-US" sz="4400" dirty="0" smtClean="0"/>
              <a:t> </a:t>
            </a:r>
            <a:r>
              <a:rPr lang="en-US" sz="4400" dirty="0" err="1" smtClean="0"/>
              <a:t>nhập</a:t>
            </a:r>
            <a:r>
              <a:rPr lang="en-US" sz="4400" dirty="0" smtClean="0"/>
              <a:t> </a:t>
            </a:r>
            <a:r>
              <a:rPr lang="en-US" sz="4400" dirty="0" err="1" smtClean="0"/>
              <a:t>khẩu</a:t>
            </a:r>
            <a:endParaRPr lang="el-GR" sz="4400" dirty="0"/>
          </a:p>
          <a:p>
            <a:pPr lvl="0"/>
            <a:r>
              <a:rPr lang="en-US" sz="4400" dirty="0" err="1" smtClean="0"/>
              <a:t>Các</a:t>
            </a:r>
            <a:r>
              <a:rPr lang="en-US" sz="4400" dirty="0" smtClean="0"/>
              <a:t> </a:t>
            </a:r>
            <a:r>
              <a:rPr lang="en-US" sz="4400" dirty="0" err="1" smtClean="0"/>
              <a:t>nhà</a:t>
            </a:r>
            <a:r>
              <a:rPr lang="en-US" sz="4400" dirty="0" smtClean="0"/>
              <a:t> </a:t>
            </a:r>
            <a:r>
              <a:rPr lang="en-US" sz="4400" dirty="0" err="1" smtClean="0"/>
              <a:t>phân</a:t>
            </a:r>
            <a:r>
              <a:rPr lang="en-US" sz="4400" dirty="0" smtClean="0"/>
              <a:t> </a:t>
            </a:r>
            <a:r>
              <a:rPr lang="en-US" sz="4400" dirty="0" err="1" smtClean="0"/>
              <a:t>phối</a:t>
            </a:r>
            <a:r>
              <a:rPr lang="en-US" sz="4400" dirty="0" smtClean="0"/>
              <a:t> </a:t>
            </a:r>
            <a:endParaRPr lang="el-GR" sz="44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7549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NHÀ NHẬP KHẨU EU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tuân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NHÀ XUẤT KHẨU </a:t>
            </a:r>
            <a:r>
              <a:rPr lang="en-US" dirty="0" err="1" smtClean="0"/>
              <a:t>Việt</a:t>
            </a:r>
            <a:r>
              <a:rPr lang="en-US" dirty="0" smtClean="0"/>
              <a:t> Nam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NHÀ SẢN XUẤT </a:t>
            </a:r>
            <a:r>
              <a:rPr lang="en-US" dirty="0" err="1" smtClean="0"/>
              <a:t>Việt</a:t>
            </a:r>
            <a:r>
              <a:rPr lang="en-US" dirty="0" smtClean="0"/>
              <a:t> Nam</a:t>
            </a:r>
          </a:p>
        </p:txBody>
      </p:sp>
      <p:sp>
        <p:nvSpPr>
          <p:cNvPr id="5" name="Down Arrow 4"/>
          <p:cNvSpPr/>
          <p:nvPr/>
        </p:nvSpPr>
        <p:spPr>
          <a:xfrm>
            <a:off x="2483768" y="2636912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Down Arrow 5"/>
          <p:cNvSpPr/>
          <p:nvPr/>
        </p:nvSpPr>
        <p:spPr>
          <a:xfrm>
            <a:off x="2483768" y="4293096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808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dirty="0" err="1" smtClean="0"/>
              <a:t>ạn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dirty="0" err="1" smtClean="0"/>
              <a:t>ác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</a:t>
            </a:r>
            <a:r>
              <a:rPr lang="en-US" dirty="0" err="1" smtClean="0"/>
              <a:t>ộc</a:t>
            </a:r>
            <a:r>
              <a:rPr lang="en-US" dirty="0" smtClean="0"/>
              <a:t> </a:t>
            </a:r>
            <a:r>
              <a:rPr lang="en-US" dirty="0" err="1" smtClean="0"/>
              <a:t>hại</a:t>
            </a:r>
            <a:r>
              <a:rPr lang="en-US" dirty="0" smtClean="0"/>
              <a:t> (RoHS2)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EEE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hại</a:t>
            </a:r>
            <a:r>
              <a:rPr lang="en-US" dirty="0" smtClean="0"/>
              <a:t> ở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liệt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:</a:t>
            </a:r>
            <a:endParaRPr lang="el-GR" dirty="0"/>
          </a:p>
          <a:p>
            <a:pPr lvl="0" fontAlgn="base"/>
            <a:r>
              <a:rPr lang="en-US" dirty="0"/>
              <a:t>0.1%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chì</a:t>
            </a:r>
            <a:endParaRPr lang="el-GR" dirty="0"/>
          </a:p>
          <a:p>
            <a:pPr lvl="0" fontAlgn="base"/>
            <a:r>
              <a:rPr lang="en-US" dirty="0"/>
              <a:t>0.1%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thủy</a:t>
            </a:r>
            <a:r>
              <a:rPr lang="en-US" dirty="0" smtClean="0"/>
              <a:t> </a:t>
            </a:r>
            <a:r>
              <a:rPr lang="en-US" dirty="0" err="1" smtClean="0"/>
              <a:t>ngân</a:t>
            </a:r>
            <a:endParaRPr lang="el-GR" dirty="0"/>
          </a:p>
          <a:p>
            <a:pPr lvl="0" fontAlgn="base"/>
            <a:r>
              <a:rPr lang="en-US" dirty="0"/>
              <a:t>0.1%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crom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sáu</a:t>
            </a:r>
            <a:endParaRPr lang="el-GR" dirty="0"/>
          </a:p>
          <a:p>
            <a:pPr lvl="0" fontAlgn="base"/>
            <a:r>
              <a:rPr lang="en-US" dirty="0"/>
              <a:t>0.1%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biphenyl </a:t>
            </a:r>
            <a:r>
              <a:rPr lang="en-US" dirty="0" err="1" smtClean="0"/>
              <a:t>polybrom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endParaRPr lang="el-GR" dirty="0"/>
          </a:p>
          <a:p>
            <a:pPr fontAlgn="base"/>
            <a:r>
              <a:rPr lang="en-US" dirty="0"/>
              <a:t>0.1%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/>
              <a:t> biphenyl </a:t>
            </a:r>
            <a:r>
              <a:rPr lang="en-US" dirty="0" err="1"/>
              <a:t>polybrom</a:t>
            </a:r>
            <a:r>
              <a:rPr lang="en-US" dirty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l-GR" dirty="0"/>
          </a:p>
          <a:p>
            <a:pPr lvl="0" fontAlgn="base"/>
            <a:r>
              <a:rPr lang="en-US" dirty="0"/>
              <a:t>0.01%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cat-mi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5D616-1BEB-412E-A00D-C3F5B37BD9E4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958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1365</Words>
  <Application>Microsoft Office PowerPoint</Application>
  <PresentationFormat>On-screen Show (4:3)</PresentationFormat>
  <Paragraphs>180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Hội thảo Phổ biến Quy định của châu Âu về  quản lý hóa chất</vt:lpstr>
      <vt:lpstr>PowerPoint Presentation</vt:lpstr>
      <vt:lpstr>Các chỉ thị cơ bản của EU</vt:lpstr>
      <vt:lpstr>Các đặc thù chính của những Chỉ thị này là gì?</vt:lpstr>
      <vt:lpstr>PowerPoint Presentation</vt:lpstr>
      <vt:lpstr> </vt:lpstr>
      <vt:lpstr>Dành cho ai?</vt:lpstr>
      <vt:lpstr>Tại sao nó lại quan trọng đối với  các nhà sản xuất Việt Nam?</vt:lpstr>
      <vt:lpstr>Hạn chế  Các chất Độc hại (RoHS2) </vt:lpstr>
      <vt:lpstr>CÓ NGHĨA LÀ:</vt:lpstr>
      <vt:lpstr>Chỉ thị về Thiết kế sinh thái đối với các sản phẩm sử dụng năng lượng</vt:lpstr>
      <vt:lpstr>CÓ NGHĨA LÀ:</vt:lpstr>
      <vt:lpstr>HỒ SƠ MÔI TRƯỜNG</vt:lpstr>
      <vt:lpstr>Chỉ thị về Điện Hạ thế 2 (LVD 2)</vt:lpstr>
      <vt:lpstr>Rác thải từ Thiết bị Điện và Điện tử (WEEE 2)</vt:lpstr>
      <vt:lpstr>CÓ NGHĨA LÀ:</vt:lpstr>
      <vt:lpstr>Mối liên hệ giữa Chỉ thị về Thiết kế sinh thái và WEEE2</vt:lpstr>
      <vt:lpstr>Quyết định 768/2008</vt:lpstr>
      <vt:lpstr>Trách nhiệm của các nhà sản xuất/xuất khẩu EEE</vt:lpstr>
      <vt:lpstr>PowerPoint Presentation</vt:lpstr>
      <vt:lpstr>Khó khăn nằm ở đâu?</vt:lpstr>
      <vt:lpstr>Thách thức chính đối với các cơ quan kiểm tra của Việt Nam</vt:lpstr>
      <vt:lpstr>NHƯ THẾ NÀO ?</vt:lpstr>
      <vt:lpstr>NGOÀI RA?</vt:lpstr>
      <vt:lpstr>PowerPoint Presentation</vt:lpstr>
      <vt:lpstr>XIN CẢM ƠN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Dimitris Tsotsos</dc:creator>
  <cp:lastModifiedBy>Nguyet</cp:lastModifiedBy>
  <cp:revision>55</cp:revision>
  <cp:lastPrinted>2014-08-11T02:52:06Z</cp:lastPrinted>
  <dcterms:created xsi:type="dcterms:W3CDTF">2014-07-31T08:13:33Z</dcterms:created>
  <dcterms:modified xsi:type="dcterms:W3CDTF">2014-08-11T02:53:09Z</dcterms:modified>
</cp:coreProperties>
</file>