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95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6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396" autoAdjust="0"/>
  </p:normalViewPr>
  <p:slideViewPr>
    <p:cSldViewPr>
      <p:cViewPr>
        <p:scale>
          <a:sx n="70" d="100"/>
          <a:sy n="70" d="100"/>
        </p:scale>
        <p:origin x="-12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DATA1:References:Databases_Vietnam:Nien%20giam%20thong%20ke:2012:Tong%20muc%20ban%20le%20hang%20hoa%20va%20doanh%20thu%20dich%20vu%20tieu%20dung%20thoe%20gia%20thuc%20te%20theo%20thanh%20phan%20kinh%20t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v>SOEs</c:v>
          </c:tx>
          <c:invertIfNegative val="0"/>
          <c:cat>
            <c:numRef>
              <c:f>Sheet1!$A$43:$A$55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Sheet1!$C$43:$C$55</c:f>
              <c:numCache>
                <c:formatCode>0.0</c:formatCode>
                <c:ptCount val="13"/>
                <c:pt idx="0">
                  <c:v>17.8</c:v>
                </c:pt>
                <c:pt idx="1">
                  <c:v>16.7</c:v>
                </c:pt>
                <c:pt idx="2">
                  <c:v>16.2</c:v>
                </c:pt>
                <c:pt idx="3">
                  <c:v>15.7</c:v>
                </c:pt>
                <c:pt idx="4">
                  <c:v>15</c:v>
                </c:pt>
                <c:pt idx="5">
                  <c:v>12.9</c:v>
                </c:pt>
                <c:pt idx="6">
                  <c:v>12.7</c:v>
                </c:pt>
                <c:pt idx="7">
                  <c:v>10.7</c:v>
                </c:pt>
                <c:pt idx="8">
                  <c:v>9.8000000000000007</c:v>
                </c:pt>
                <c:pt idx="9">
                  <c:v>13.1</c:v>
                </c:pt>
                <c:pt idx="10">
                  <c:v>14.2</c:v>
                </c:pt>
                <c:pt idx="11">
                  <c:v>12.6</c:v>
                </c:pt>
                <c:pt idx="12">
                  <c:v>12.2</c:v>
                </c:pt>
              </c:numCache>
            </c:numRef>
          </c:val>
        </c:ser>
        <c:ser>
          <c:idx val="1"/>
          <c:order val="1"/>
          <c:tx>
            <c:v>Non-state enterprises</c:v>
          </c:tx>
          <c:invertIfNegative val="0"/>
          <c:cat>
            <c:numRef>
              <c:f>Sheet1!$A$43:$A$55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Sheet1!$D$43:$D$55</c:f>
              <c:numCache>
                <c:formatCode>0.0</c:formatCode>
                <c:ptCount val="13"/>
                <c:pt idx="0">
                  <c:v>80.599999999999994</c:v>
                </c:pt>
                <c:pt idx="1">
                  <c:v>81.7</c:v>
                </c:pt>
                <c:pt idx="2">
                  <c:v>79.900000000000006</c:v>
                </c:pt>
                <c:pt idx="3">
                  <c:v>80.2</c:v>
                </c:pt>
                <c:pt idx="4">
                  <c:v>81.2</c:v>
                </c:pt>
                <c:pt idx="5">
                  <c:v>83.3</c:v>
                </c:pt>
                <c:pt idx="6">
                  <c:v>83.6</c:v>
                </c:pt>
                <c:pt idx="7">
                  <c:v>85.6</c:v>
                </c:pt>
                <c:pt idx="8">
                  <c:v>86.8</c:v>
                </c:pt>
                <c:pt idx="9">
                  <c:v>84.2</c:v>
                </c:pt>
                <c:pt idx="10">
                  <c:v>83.2</c:v>
                </c:pt>
                <c:pt idx="11">
                  <c:v>84.5</c:v>
                </c:pt>
                <c:pt idx="12">
                  <c:v>84.9</c:v>
                </c:pt>
              </c:numCache>
            </c:numRef>
          </c:val>
        </c:ser>
        <c:ser>
          <c:idx val="2"/>
          <c:order val="2"/>
          <c:tx>
            <c:v>Foreign invested enterprises</c:v>
          </c:tx>
          <c:invertIfNegative val="0"/>
          <c:cat>
            <c:numRef>
              <c:f>Sheet1!$A$43:$A$55</c:f>
              <c:numCache>
                <c:formatCode>General</c:formatCode>
                <c:ptCount val="1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</c:numCache>
            </c:numRef>
          </c:cat>
          <c:val>
            <c:numRef>
              <c:f>Sheet1!$E$43:$E$55</c:f>
              <c:numCache>
                <c:formatCode>0.0</c:formatCode>
                <c:ptCount val="13"/>
                <c:pt idx="0">
                  <c:v>1.6</c:v>
                </c:pt>
                <c:pt idx="1">
                  <c:v>1.6</c:v>
                </c:pt>
                <c:pt idx="2">
                  <c:v>3.9</c:v>
                </c:pt>
                <c:pt idx="3">
                  <c:v>4.0999999999999996</c:v>
                </c:pt>
                <c:pt idx="4">
                  <c:v>3.8</c:v>
                </c:pt>
                <c:pt idx="5">
                  <c:v>3.8</c:v>
                </c:pt>
                <c:pt idx="6">
                  <c:v>3.7</c:v>
                </c:pt>
                <c:pt idx="7">
                  <c:v>3.7</c:v>
                </c:pt>
                <c:pt idx="8">
                  <c:v>3.4</c:v>
                </c:pt>
                <c:pt idx="9">
                  <c:v>2.7</c:v>
                </c:pt>
                <c:pt idx="10">
                  <c:v>2.6</c:v>
                </c:pt>
                <c:pt idx="11">
                  <c:v>2.9</c:v>
                </c:pt>
                <c:pt idx="12">
                  <c:v>2.9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0494592"/>
        <c:axId val="60496128"/>
      </c:barChart>
      <c:catAx>
        <c:axId val="60494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60496128"/>
        <c:crosses val="autoZero"/>
        <c:auto val="1"/>
        <c:lblAlgn val="ctr"/>
        <c:lblOffset val="100"/>
        <c:noMultiLvlLbl val="0"/>
      </c:catAx>
      <c:valAx>
        <c:axId val="60496128"/>
        <c:scaling>
          <c:orientation val="minMax"/>
          <c:max val="100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crossAx val="604945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ABDE35-4F11-E14E-88B7-87876DB0820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3BED11-CB2A-054D-8D76-7694C7BDB365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400" noProof="0" dirty="0" err="1" smtClean="0">
              <a:solidFill>
                <a:srgbClr val="000000"/>
              </a:solidFill>
            </a:rPr>
            <a:t>Đặc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điểm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của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một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số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ngành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dịch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vụ</a:t>
          </a:r>
          <a:endParaRPr lang="en-US" sz="2400" noProof="0" dirty="0">
            <a:solidFill>
              <a:srgbClr val="000000"/>
            </a:solidFill>
          </a:endParaRPr>
        </a:p>
      </dgm:t>
    </dgm:pt>
    <dgm:pt modelId="{6DDA63B1-553D-5743-9B4D-C14583F10D04}" type="parTrans" cxnId="{022F7656-2DDB-5147-AC10-76091461A118}">
      <dgm:prSet/>
      <dgm:spPr/>
      <dgm:t>
        <a:bodyPr/>
        <a:lstStyle/>
        <a:p>
          <a:endParaRPr lang="en-US" sz="2400"/>
        </a:p>
      </dgm:t>
    </dgm:pt>
    <dgm:pt modelId="{E1972F88-792B-FE47-A8AB-D264B711C9BF}" type="sibTrans" cxnId="{022F7656-2DDB-5147-AC10-76091461A118}">
      <dgm:prSet/>
      <dgm:spPr/>
      <dgm:t>
        <a:bodyPr/>
        <a:lstStyle/>
        <a:p>
          <a:endParaRPr lang="en-US" sz="2400"/>
        </a:p>
      </dgm:t>
    </dgm:pt>
    <dgm:pt modelId="{98587434-1220-6E43-A80F-C39B5DDFD54A}">
      <dgm:prSet custT="1"/>
      <dgm:spPr/>
      <dgm:t>
        <a:bodyPr/>
        <a:lstStyle/>
        <a:p>
          <a:pPr rtl="0"/>
          <a:r>
            <a:rPr lang="fr-FR" sz="2400" dirty="0" err="1" smtClean="0">
              <a:solidFill>
                <a:srgbClr val="000000"/>
              </a:solidFill>
            </a:rPr>
            <a:t>Các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thành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viên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của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thị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trường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và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thương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mại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dịch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vụ</a:t>
          </a:r>
          <a:endParaRPr lang="fr-FR" sz="2400" dirty="0">
            <a:solidFill>
              <a:srgbClr val="000000"/>
            </a:solidFill>
          </a:endParaRPr>
        </a:p>
      </dgm:t>
    </dgm:pt>
    <dgm:pt modelId="{D3E51C9E-AADD-C74E-B0EA-8DBF31841B82}" type="parTrans" cxnId="{F39FECFA-0BC2-4E46-94AD-002A8E3D0D11}">
      <dgm:prSet/>
      <dgm:spPr/>
      <dgm:t>
        <a:bodyPr/>
        <a:lstStyle/>
        <a:p>
          <a:endParaRPr lang="en-US" sz="2400"/>
        </a:p>
      </dgm:t>
    </dgm:pt>
    <dgm:pt modelId="{25330FCC-AE02-6D43-9DF3-9656EBE5A31D}" type="sibTrans" cxnId="{F39FECFA-0BC2-4E46-94AD-002A8E3D0D11}">
      <dgm:prSet/>
      <dgm:spPr/>
      <dgm:t>
        <a:bodyPr/>
        <a:lstStyle/>
        <a:p>
          <a:endParaRPr lang="en-US" sz="2400"/>
        </a:p>
      </dgm:t>
    </dgm:pt>
    <dgm:pt modelId="{B1065505-67BD-4B40-8C63-11E9B4081ECC}">
      <dgm:prSet custT="1"/>
      <dgm:spPr/>
      <dgm:t>
        <a:bodyPr/>
        <a:lstStyle/>
        <a:p>
          <a:pPr rtl="0"/>
          <a:r>
            <a:rPr lang="en-US" sz="2400" dirty="0" err="1" smtClean="0">
              <a:solidFill>
                <a:srgbClr val="000000"/>
              </a:solidFill>
            </a:rPr>
            <a:t>Thương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mại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dịch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vụ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của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Việt</a:t>
          </a:r>
          <a:r>
            <a:rPr lang="en-US" sz="2400" dirty="0" smtClean="0">
              <a:solidFill>
                <a:srgbClr val="000000"/>
              </a:solidFill>
            </a:rPr>
            <a:t> Nam </a:t>
          </a:r>
          <a:r>
            <a:rPr lang="en-US" sz="2400" dirty="0" err="1" smtClean="0">
              <a:solidFill>
                <a:srgbClr val="000000"/>
              </a:solidFill>
            </a:rPr>
            <a:t>với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các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nước</a:t>
          </a:r>
          <a:r>
            <a:rPr lang="en-US" sz="2400" dirty="0" smtClean="0">
              <a:solidFill>
                <a:srgbClr val="000000"/>
              </a:solidFill>
            </a:rPr>
            <a:t> RCEP</a:t>
          </a:r>
          <a:endParaRPr lang="fr-FR" sz="2400" dirty="0">
            <a:solidFill>
              <a:srgbClr val="000000"/>
            </a:solidFill>
          </a:endParaRPr>
        </a:p>
      </dgm:t>
    </dgm:pt>
    <dgm:pt modelId="{3FBA2854-8612-9A48-B722-188F0AC44F5C}" type="parTrans" cxnId="{A7D9D7B9-361F-F742-A365-E56A22F377A9}">
      <dgm:prSet/>
      <dgm:spPr/>
      <dgm:t>
        <a:bodyPr/>
        <a:lstStyle/>
        <a:p>
          <a:endParaRPr lang="en-US"/>
        </a:p>
      </dgm:t>
    </dgm:pt>
    <dgm:pt modelId="{4783E600-839D-8F47-916F-D4C3AEA192D3}" type="sibTrans" cxnId="{A7D9D7B9-361F-F742-A365-E56A22F377A9}">
      <dgm:prSet/>
      <dgm:spPr/>
      <dgm:t>
        <a:bodyPr/>
        <a:lstStyle/>
        <a:p>
          <a:endParaRPr lang="en-US"/>
        </a:p>
      </dgm:t>
    </dgm:pt>
    <dgm:pt modelId="{A8CF05AA-BDA7-5C4E-AA37-A93C80F6ABA7}">
      <dgm:prSet custT="1"/>
      <dgm:spPr/>
      <dgm:t>
        <a:bodyPr/>
        <a:lstStyle/>
        <a:p>
          <a:pPr rtl="0"/>
          <a:r>
            <a:rPr lang="fr-FR" sz="2400" dirty="0" err="1" smtClean="0">
              <a:solidFill>
                <a:srgbClr val="000000"/>
              </a:solidFill>
            </a:rPr>
            <a:t>Kết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luận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và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các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vấn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đề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cần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thảo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luận</a:t>
          </a:r>
          <a:endParaRPr lang="fr-FR" sz="2400" dirty="0">
            <a:solidFill>
              <a:srgbClr val="000000"/>
            </a:solidFill>
          </a:endParaRPr>
        </a:p>
      </dgm:t>
    </dgm:pt>
    <dgm:pt modelId="{E4DE114E-6E60-C84A-944C-4F21FDFB7C00}" type="parTrans" cxnId="{58B2D43E-BAB0-184F-9F5C-DA4F546B6630}">
      <dgm:prSet/>
      <dgm:spPr/>
      <dgm:t>
        <a:bodyPr/>
        <a:lstStyle/>
        <a:p>
          <a:endParaRPr lang="en-US"/>
        </a:p>
      </dgm:t>
    </dgm:pt>
    <dgm:pt modelId="{90ECFD8A-7B93-8F48-BB34-DCAEC61E20D7}" type="sibTrans" cxnId="{58B2D43E-BAB0-184F-9F5C-DA4F546B6630}">
      <dgm:prSet/>
      <dgm:spPr/>
      <dgm:t>
        <a:bodyPr/>
        <a:lstStyle/>
        <a:p>
          <a:endParaRPr lang="en-US"/>
        </a:p>
      </dgm:t>
    </dgm:pt>
    <dgm:pt modelId="{9DFCC692-A7A9-D345-B468-4E44ED54E82D}" type="pres">
      <dgm:prSet presAssocID="{C4ABDE35-4F11-E14E-88B7-87876DB082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B272AD-80C8-F243-BB4B-6483C94EDD73}" type="pres">
      <dgm:prSet presAssocID="{D53BED11-CB2A-054D-8D76-7694C7BDB365}" presName="parentLin" presStyleCnt="0"/>
      <dgm:spPr/>
    </dgm:pt>
    <dgm:pt modelId="{24A7833D-30C5-0C44-BE3F-4F99F9100679}" type="pres">
      <dgm:prSet presAssocID="{D53BED11-CB2A-054D-8D76-7694C7BDB36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680D8C6-3119-7F45-AEED-1BA17F5091C6}" type="pres">
      <dgm:prSet presAssocID="{D53BED11-CB2A-054D-8D76-7694C7BDB365}" presName="parentText" presStyleLbl="node1" presStyleIdx="0" presStyleCnt="4" custScaleX="115915" custScaleY="595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A4889-E5B9-5C41-A6AE-8034BCA15EB1}" type="pres">
      <dgm:prSet presAssocID="{D53BED11-CB2A-054D-8D76-7694C7BDB365}" presName="negativeSpace" presStyleCnt="0"/>
      <dgm:spPr/>
    </dgm:pt>
    <dgm:pt modelId="{99F06ADA-7511-2742-80DC-DFA4F7EF192A}" type="pres">
      <dgm:prSet presAssocID="{D53BED11-CB2A-054D-8D76-7694C7BDB365}" presName="childText" presStyleLbl="conFgAcc1" presStyleIdx="0" presStyleCnt="4">
        <dgm:presLayoutVars>
          <dgm:bulletEnabled val="1"/>
        </dgm:presLayoutVars>
      </dgm:prSet>
      <dgm:spPr/>
    </dgm:pt>
    <dgm:pt modelId="{4EDFB37F-EC77-EC4A-9AF9-7DCB7524A3ED}" type="pres">
      <dgm:prSet presAssocID="{E1972F88-792B-FE47-A8AB-D264B711C9BF}" presName="spaceBetweenRectangles" presStyleCnt="0"/>
      <dgm:spPr/>
    </dgm:pt>
    <dgm:pt modelId="{915BC2E3-19A8-8E4B-AE8B-F87C1DDA0EE0}" type="pres">
      <dgm:prSet presAssocID="{98587434-1220-6E43-A80F-C39B5DDFD54A}" presName="parentLin" presStyleCnt="0"/>
      <dgm:spPr/>
    </dgm:pt>
    <dgm:pt modelId="{1369F25F-9A60-9041-9688-9D1B774DD59D}" type="pres">
      <dgm:prSet presAssocID="{98587434-1220-6E43-A80F-C39B5DDFD54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69C9DC9-1B00-3948-9298-99ECB444AC3D}" type="pres">
      <dgm:prSet presAssocID="{98587434-1220-6E43-A80F-C39B5DDFD54A}" presName="parentText" presStyleLbl="node1" presStyleIdx="1" presStyleCnt="4" custScaleX="115402" custScaleY="582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2647D-D95C-FA43-A90C-49AA24B82BC2}" type="pres">
      <dgm:prSet presAssocID="{98587434-1220-6E43-A80F-C39B5DDFD54A}" presName="negativeSpace" presStyleCnt="0"/>
      <dgm:spPr/>
    </dgm:pt>
    <dgm:pt modelId="{E894A4B4-4ADB-D74A-A6F2-5F14EDACD706}" type="pres">
      <dgm:prSet presAssocID="{98587434-1220-6E43-A80F-C39B5DDFD54A}" presName="childText" presStyleLbl="conFgAcc1" presStyleIdx="1" presStyleCnt="4">
        <dgm:presLayoutVars>
          <dgm:bulletEnabled val="1"/>
        </dgm:presLayoutVars>
      </dgm:prSet>
      <dgm:spPr/>
    </dgm:pt>
    <dgm:pt modelId="{F7BFF504-CD97-3540-9909-2B1C0F85495A}" type="pres">
      <dgm:prSet presAssocID="{25330FCC-AE02-6D43-9DF3-9656EBE5A31D}" presName="spaceBetweenRectangles" presStyleCnt="0"/>
      <dgm:spPr/>
    </dgm:pt>
    <dgm:pt modelId="{E0755575-8D5C-914F-9F78-26E0B8EE6B89}" type="pres">
      <dgm:prSet presAssocID="{B1065505-67BD-4B40-8C63-11E9B4081ECC}" presName="parentLin" presStyleCnt="0"/>
      <dgm:spPr/>
    </dgm:pt>
    <dgm:pt modelId="{5030BA58-658E-2442-903A-3C327B5332AF}" type="pres">
      <dgm:prSet presAssocID="{B1065505-67BD-4B40-8C63-11E9B4081EC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E1BC7F0-FD6B-4341-BBC3-3AEA51620EAE}" type="pres">
      <dgm:prSet presAssocID="{B1065505-67BD-4B40-8C63-11E9B4081ECC}" presName="parentText" presStyleLbl="node1" presStyleIdx="2" presStyleCnt="4" custScaleY="571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EC08B-B69D-A64F-8E77-634720374681}" type="pres">
      <dgm:prSet presAssocID="{B1065505-67BD-4B40-8C63-11E9B4081ECC}" presName="negativeSpace" presStyleCnt="0"/>
      <dgm:spPr/>
    </dgm:pt>
    <dgm:pt modelId="{511B39E6-1C4A-DF4B-8133-82AF946D37B0}" type="pres">
      <dgm:prSet presAssocID="{B1065505-67BD-4B40-8C63-11E9B4081ECC}" presName="childText" presStyleLbl="conFgAcc1" presStyleIdx="2" presStyleCnt="4">
        <dgm:presLayoutVars>
          <dgm:bulletEnabled val="1"/>
        </dgm:presLayoutVars>
      </dgm:prSet>
      <dgm:spPr/>
    </dgm:pt>
    <dgm:pt modelId="{EB0973C7-791E-3E4D-BEB8-A289873E0E7B}" type="pres">
      <dgm:prSet presAssocID="{4783E600-839D-8F47-916F-D4C3AEA192D3}" presName="spaceBetweenRectangles" presStyleCnt="0"/>
      <dgm:spPr/>
    </dgm:pt>
    <dgm:pt modelId="{30FFA7BD-9F4B-7A4F-ABA5-ED8070F0B25A}" type="pres">
      <dgm:prSet presAssocID="{A8CF05AA-BDA7-5C4E-AA37-A93C80F6ABA7}" presName="parentLin" presStyleCnt="0"/>
      <dgm:spPr/>
    </dgm:pt>
    <dgm:pt modelId="{67F611CA-6A6E-2E4B-AA08-A4043C0973A2}" type="pres">
      <dgm:prSet presAssocID="{A8CF05AA-BDA7-5C4E-AA37-A93C80F6ABA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3017BCC-8FE0-8644-9C68-1DA96FEA2076}" type="pres">
      <dgm:prSet presAssocID="{A8CF05AA-BDA7-5C4E-AA37-A93C80F6ABA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F200F-77EF-8B40-924F-78CCABFB8065}" type="pres">
      <dgm:prSet presAssocID="{A8CF05AA-BDA7-5C4E-AA37-A93C80F6ABA7}" presName="negativeSpace" presStyleCnt="0"/>
      <dgm:spPr/>
    </dgm:pt>
    <dgm:pt modelId="{A3D6834A-A6C5-B047-8E53-2D952DD46AC6}" type="pres">
      <dgm:prSet presAssocID="{A8CF05AA-BDA7-5C4E-AA37-A93C80F6ABA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416AFFA-DED2-4A40-85EB-660CC918633E}" type="presOf" srcId="{98587434-1220-6E43-A80F-C39B5DDFD54A}" destId="{269C9DC9-1B00-3948-9298-99ECB444AC3D}" srcOrd="1" destOrd="0" presId="urn:microsoft.com/office/officeart/2005/8/layout/list1"/>
    <dgm:cxn modelId="{17E6B8A3-02DE-4B56-A2A1-FD94EC12EBBA}" type="presOf" srcId="{D53BED11-CB2A-054D-8D76-7694C7BDB365}" destId="{B680D8C6-3119-7F45-AEED-1BA17F5091C6}" srcOrd="1" destOrd="0" presId="urn:microsoft.com/office/officeart/2005/8/layout/list1"/>
    <dgm:cxn modelId="{F39FECFA-0BC2-4E46-94AD-002A8E3D0D11}" srcId="{C4ABDE35-4F11-E14E-88B7-87876DB0820F}" destId="{98587434-1220-6E43-A80F-C39B5DDFD54A}" srcOrd="1" destOrd="0" parTransId="{D3E51C9E-AADD-C74E-B0EA-8DBF31841B82}" sibTransId="{25330FCC-AE02-6D43-9DF3-9656EBE5A31D}"/>
    <dgm:cxn modelId="{A7D9D7B9-361F-F742-A365-E56A22F377A9}" srcId="{C4ABDE35-4F11-E14E-88B7-87876DB0820F}" destId="{B1065505-67BD-4B40-8C63-11E9B4081ECC}" srcOrd="2" destOrd="0" parTransId="{3FBA2854-8612-9A48-B722-188F0AC44F5C}" sibTransId="{4783E600-839D-8F47-916F-D4C3AEA192D3}"/>
    <dgm:cxn modelId="{37D09FA0-D913-4B13-8543-CF759B21512F}" type="presOf" srcId="{C4ABDE35-4F11-E14E-88B7-87876DB0820F}" destId="{9DFCC692-A7A9-D345-B468-4E44ED54E82D}" srcOrd="0" destOrd="0" presId="urn:microsoft.com/office/officeart/2005/8/layout/list1"/>
    <dgm:cxn modelId="{C1C4096E-ACC5-4240-962B-5B9DEC7F55B3}" type="presOf" srcId="{B1065505-67BD-4B40-8C63-11E9B4081ECC}" destId="{AE1BC7F0-FD6B-4341-BBC3-3AEA51620EAE}" srcOrd="1" destOrd="0" presId="urn:microsoft.com/office/officeart/2005/8/layout/list1"/>
    <dgm:cxn modelId="{512A1571-DA8D-4577-A989-F960B2F193CA}" type="presOf" srcId="{A8CF05AA-BDA7-5C4E-AA37-A93C80F6ABA7}" destId="{63017BCC-8FE0-8644-9C68-1DA96FEA2076}" srcOrd="1" destOrd="0" presId="urn:microsoft.com/office/officeart/2005/8/layout/list1"/>
    <dgm:cxn modelId="{022F7656-2DDB-5147-AC10-76091461A118}" srcId="{C4ABDE35-4F11-E14E-88B7-87876DB0820F}" destId="{D53BED11-CB2A-054D-8D76-7694C7BDB365}" srcOrd="0" destOrd="0" parTransId="{6DDA63B1-553D-5743-9B4D-C14583F10D04}" sibTransId="{E1972F88-792B-FE47-A8AB-D264B711C9BF}"/>
    <dgm:cxn modelId="{8B452143-1B20-4510-8578-0B7AD49282ED}" type="presOf" srcId="{98587434-1220-6E43-A80F-C39B5DDFD54A}" destId="{1369F25F-9A60-9041-9688-9D1B774DD59D}" srcOrd="0" destOrd="0" presId="urn:microsoft.com/office/officeart/2005/8/layout/list1"/>
    <dgm:cxn modelId="{A3ECC1B0-27BE-45B7-8949-96123D7C5650}" type="presOf" srcId="{D53BED11-CB2A-054D-8D76-7694C7BDB365}" destId="{24A7833D-30C5-0C44-BE3F-4F99F9100679}" srcOrd="0" destOrd="0" presId="urn:microsoft.com/office/officeart/2005/8/layout/list1"/>
    <dgm:cxn modelId="{58B2D43E-BAB0-184F-9F5C-DA4F546B6630}" srcId="{C4ABDE35-4F11-E14E-88B7-87876DB0820F}" destId="{A8CF05AA-BDA7-5C4E-AA37-A93C80F6ABA7}" srcOrd="3" destOrd="0" parTransId="{E4DE114E-6E60-C84A-944C-4F21FDFB7C00}" sibTransId="{90ECFD8A-7B93-8F48-BB34-DCAEC61E20D7}"/>
    <dgm:cxn modelId="{F5916F31-3524-46EA-B357-DFA5EB52A09A}" type="presOf" srcId="{B1065505-67BD-4B40-8C63-11E9B4081ECC}" destId="{5030BA58-658E-2442-903A-3C327B5332AF}" srcOrd="0" destOrd="0" presId="urn:microsoft.com/office/officeart/2005/8/layout/list1"/>
    <dgm:cxn modelId="{261B826F-9216-42B1-B7A0-3F6715CC1798}" type="presOf" srcId="{A8CF05AA-BDA7-5C4E-AA37-A93C80F6ABA7}" destId="{67F611CA-6A6E-2E4B-AA08-A4043C0973A2}" srcOrd="0" destOrd="0" presId="urn:microsoft.com/office/officeart/2005/8/layout/list1"/>
    <dgm:cxn modelId="{27C1FC7D-F039-4D74-A7C1-AA752C2E0994}" type="presParOf" srcId="{9DFCC692-A7A9-D345-B468-4E44ED54E82D}" destId="{41B272AD-80C8-F243-BB4B-6483C94EDD73}" srcOrd="0" destOrd="0" presId="urn:microsoft.com/office/officeart/2005/8/layout/list1"/>
    <dgm:cxn modelId="{08D49A6A-2A18-4120-9E99-199F9371BEDC}" type="presParOf" srcId="{41B272AD-80C8-F243-BB4B-6483C94EDD73}" destId="{24A7833D-30C5-0C44-BE3F-4F99F9100679}" srcOrd="0" destOrd="0" presId="urn:microsoft.com/office/officeart/2005/8/layout/list1"/>
    <dgm:cxn modelId="{C3F4208B-A39C-4BF8-9CA3-5D1331DF9F3C}" type="presParOf" srcId="{41B272AD-80C8-F243-BB4B-6483C94EDD73}" destId="{B680D8C6-3119-7F45-AEED-1BA17F5091C6}" srcOrd="1" destOrd="0" presId="urn:microsoft.com/office/officeart/2005/8/layout/list1"/>
    <dgm:cxn modelId="{51E13D9C-8549-423B-AD53-7BF5C45C85D9}" type="presParOf" srcId="{9DFCC692-A7A9-D345-B468-4E44ED54E82D}" destId="{558A4889-E5B9-5C41-A6AE-8034BCA15EB1}" srcOrd="1" destOrd="0" presId="urn:microsoft.com/office/officeart/2005/8/layout/list1"/>
    <dgm:cxn modelId="{2F08B77E-40C9-4BF8-8F69-18277CF3A73F}" type="presParOf" srcId="{9DFCC692-A7A9-D345-B468-4E44ED54E82D}" destId="{99F06ADA-7511-2742-80DC-DFA4F7EF192A}" srcOrd="2" destOrd="0" presId="urn:microsoft.com/office/officeart/2005/8/layout/list1"/>
    <dgm:cxn modelId="{3B3C8154-CA7F-429B-86B9-28080AF6CE24}" type="presParOf" srcId="{9DFCC692-A7A9-D345-B468-4E44ED54E82D}" destId="{4EDFB37F-EC77-EC4A-9AF9-7DCB7524A3ED}" srcOrd="3" destOrd="0" presId="urn:microsoft.com/office/officeart/2005/8/layout/list1"/>
    <dgm:cxn modelId="{6B5E2486-3DD8-4ACA-BDBB-6ECA16F0DB65}" type="presParOf" srcId="{9DFCC692-A7A9-D345-B468-4E44ED54E82D}" destId="{915BC2E3-19A8-8E4B-AE8B-F87C1DDA0EE0}" srcOrd="4" destOrd="0" presId="urn:microsoft.com/office/officeart/2005/8/layout/list1"/>
    <dgm:cxn modelId="{7799F165-31B0-4AE1-BE89-D8B7089C5CC7}" type="presParOf" srcId="{915BC2E3-19A8-8E4B-AE8B-F87C1DDA0EE0}" destId="{1369F25F-9A60-9041-9688-9D1B774DD59D}" srcOrd="0" destOrd="0" presId="urn:microsoft.com/office/officeart/2005/8/layout/list1"/>
    <dgm:cxn modelId="{1E4E74D8-E454-4237-89F8-CBEE6833A0AC}" type="presParOf" srcId="{915BC2E3-19A8-8E4B-AE8B-F87C1DDA0EE0}" destId="{269C9DC9-1B00-3948-9298-99ECB444AC3D}" srcOrd="1" destOrd="0" presId="urn:microsoft.com/office/officeart/2005/8/layout/list1"/>
    <dgm:cxn modelId="{CDBDD446-A6E3-4A1B-842E-9A11B0E9B165}" type="presParOf" srcId="{9DFCC692-A7A9-D345-B468-4E44ED54E82D}" destId="{0FD2647D-D95C-FA43-A90C-49AA24B82BC2}" srcOrd="5" destOrd="0" presId="urn:microsoft.com/office/officeart/2005/8/layout/list1"/>
    <dgm:cxn modelId="{AC762E44-C578-4966-B6B5-C9F69FE97F2A}" type="presParOf" srcId="{9DFCC692-A7A9-D345-B468-4E44ED54E82D}" destId="{E894A4B4-4ADB-D74A-A6F2-5F14EDACD706}" srcOrd="6" destOrd="0" presId="urn:microsoft.com/office/officeart/2005/8/layout/list1"/>
    <dgm:cxn modelId="{DDA39A69-27D4-42A3-B050-3C21471D8023}" type="presParOf" srcId="{9DFCC692-A7A9-D345-B468-4E44ED54E82D}" destId="{F7BFF504-CD97-3540-9909-2B1C0F85495A}" srcOrd="7" destOrd="0" presId="urn:microsoft.com/office/officeart/2005/8/layout/list1"/>
    <dgm:cxn modelId="{71F642BB-909E-4801-BFF5-C593E30CE95D}" type="presParOf" srcId="{9DFCC692-A7A9-D345-B468-4E44ED54E82D}" destId="{E0755575-8D5C-914F-9F78-26E0B8EE6B89}" srcOrd="8" destOrd="0" presId="urn:microsoft.com/office/officeart/2005/8/layout/list1"/>
    <dgm:cxn modelId="{28292B2B-BD35-41F8-8C29-2D5E3773902C}" type="presParOf" srcId="{E0755575-8D5C-914F-9F78-26E0B8EE6B89}" destId="{5030BA58-658E-2442-903A-3C327B5332AF}" srcOrd="0" destOrd="0" presId="urn:microsoft.com/office/officeart/2005/8/layout/list1"/>
    <dgm:cxn modelId="{90B4E157-DD8B-48C6-A00F-189B18F9D144}" type="presParOf" srcId="{E0755575-8D5C-914F-9F78-26E0B8EE6B89}" destId="{AE1BC7F0-FD6B-4341-BBC3-3AEA51620EAE}" srcOrd="1" destOrd="0" presId="urn:microsoft.com/office/officeart/2005/8/layout/list1"/>
    <dgm:cxn modelId="{58EAD527-C73D-4CAC-B5F5-0E44C9466EA8}" type="presParOf" srcId="{9DFCC692-A7A9-D345-B468-4E44ED54E82D}" destId="{676EC08B-B69D-A64F-8E77-634720374681}" srcOrd="9" destOrd="0" presId="urn:microsoft.com/office/officeart/2005/8/layout/list1"/>
    <dgm:cxn modelId="{9826C457-FDC5-41C3-9A54-BCE3901E97A0}" type="presParOf" srcId="{9DFCC692-A7A9-D345-B468-4E44ED54E82D}" destId="{511B39E6-1C4A-DF4B-8133-82AF946D37B0}" srcOrd="10" destOrd="0" presId="urn:microsoft.com/office/officeart/2005/8/layout/list1"/>
    <dgm:cxn modelId="{9495983D-7E57-4F28-9ADD-71CCA9F51EDE}" type="presParOf" srcId="{9DFCC692-A7A9-D345-B468-4E44ED54E82D}" destId="{EB0973C7-791E-3E4D-BEB8-A289873E0E7B}" srcOrd="11" destOrd="0" presId="urn:microsoft.com/office/officeart/2005/8/layout/list1"/>
    <dgm:cxn modelId="{84DD8A79-FCB7-496E-97CC-84FC9EDD7101}" type="presParOf" srcId="{9DFCC692-A7A9-D345-B468-4E44ED54E82D}" destId="{30FFA7BD-9F4B-7A4F-ABA5-ED8070F0B25A}" srcOrd="12" destOrd="0" presId="urn:microsoft.com/office/officeart/2005/8/layout/list1"/>
    <dgm:cxn modelId="{24C05723-1569-401D-A6AD-3F6D3D5CD794}" type="presParOf" srcId="{30FFA7BD-9F4B-7A4F-ABA5-ED8070F0B25A}" destId="{67F611CA-6A6E-2E4B-AA08-A4043C0973A2}" srcOrd="0" destOrd="0" presId="urn:microsoft.com/office/officeart/2005/8/layout/list1"/>
    <dgm:cxn modelId="{6E4A3289-E73E-4681-B738-2FE74A680385}" type="presParOf" srcId="{30FFA7BD-9F4B-7A4F-ABA5-ED8070F0B25A}" destId="{63017BCC-8FE0-8644-9C68-1DA96FEA2076}" srcOrd="1" destOrd="0" presId="urn:microsoft.com/office/officeart/2005/8/layout/list1"/>
    <dgm:cxn modelId="{193B4477-E45E-4B8E-B41E-67225EF250F3}" type="presParOf" srcId="{9DFCC692-A7A9-D345-B468-4E44ED54E82D}" destId="{8FCF200F-77EF-8B40-924F-78CCABFB8065}" srcOrd="13" destOrd="0" presId="urn:microsoft.com/office/officeart/2005/8/layout/list1"/>
    <dgm:cxn modelId="{89372C77-13EF-4D32-BD24-C51B2EF7891C}" type="presParOf" srcId="{9DFCC692-A7A9-D345-B468-4E44ED54E82D}" destId="{A3D6834A-A6C5-B047-8E53-2D952DD46AC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ABDE35-4F11-E14E-88B7-87876DB0820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3BED11-CB2A-054D-8D76-7694C7BDB36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noProof="0" dirty="0" err="1" smtClean="0">
              <a:solidFill>
                <a:srgbClr val="000000"/>
              </a:solidFill>
            </a:rPr>
            <a:t>Đặc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điểm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của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một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số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ngành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dịch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vụ</a:t>
          </a:r>
          <a:endParaRPr lang="en-US" sz="2400" noProof="0" dirty="0">
            <a:solidFill>
              <a:srgbClr val="000000"/>
            </a:solidFill>
          </a:endParaRPr>
        </a:p>
      </dgm:t>
    </dgm:pt>
    <dgm:pt modelId="{6DDA63B1-553D-5743-9B4D-C14583F10D04}" type="parTrans" cxnId="{022F7656-2DDB-5147-AC10-76091461A118}">
      <dgm:prSet/>
      <dgm:spPr/>
      <dgm:t>
        <a:bodyPr/>
        <a:lstStyle/>
        <a:p>
          <a:endParaRPr lang="en-US" sz="2400"/>
        </a:p>
      </dgm:t>
    </dgm:pt>
    <dgm:pt modelId="{E1972F88-792B-FE47-A8AB-D264B711C9BF}" type="sibTrans" cxnId="{022F7656-2DDB-5147-AC10-76091461A118}">
      <dgm:prSet/>
      <dgm:spPr/>
      <dgm:t>
        <a:bodyPr/>
        <a:lstStyle/>
        <a:p>
          <a:endParaRPr lang="en-US" sz="2400"/>
        </a:p>
      </dgm:t>
    </dgm:pt>
    <dgm:pt modelId="{98587434-1220-6E43-A80F-C39B5DDFD54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fr-FR" sz="2400" dirty="0" err="1" smtClean="0">
              <a:solidFill>
                <a:srgbClr val="000000"/>
              </a:solidFill>
            </a:rPr>
            <a:t>Các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thành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viên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tham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gia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thị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trường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và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thương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mại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dịch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vụ</a:t>
          </a:r>
          <a:endParaRPr lang="fr-FR" sz="2400" dirty="0">
            <a:solidFill>
              <a:srgbClr val="000000"/>
            </a:solidFill>
          </a:endParaRPr>
        </a:p>
      </dgm:t>
    </dgm:pt>
    <dgm:pt modelId="{D3E51C9E-AADD-C74E-B0EA-8DBF31841B82}" type="parTrans" cxnId="{F39FECFA-0BC2-4E46-94AD-002A8E3D0D11}">
      <dgm:prSet/>
      <dgm:spPr/>
      <dgm:t>
        <a:bodyPr/>
        <a:lstStyle/>
        <a:p>
          <a:endParaRPr lang="en-US" sz="2400"/>
        </a:p>
      </dgm:t>
    </dgm:pt>
    <dgm:pt modelId="{25330FCC-AE02-6D43-9DF3-9656EBE5A31D}" type="sibTrans" cxnId="{F39FECFA-0BC2-4E46-94AD-002A8E3D0D11}">
      <dgm:prSet/>
      <dgm:spPr/>
      <dgm:t>
        <a:bodyPr/>
        <a:lstStyle/>
        <a:p>
          <a:endParaRPr lang="en-US" sz="2400"/>
        </a:p>
      </dgm:t>
    </dgm:pt>
    <dgm:pt modelId="{B1065505-67BD-4B40-8C63-11E9B4081ECC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000000"/>
              </a:solidFill>
            </a:rPr>
            <a:t>T</a:t>
          </a:r>
          <a:r>
            <a:rPr lang="vi-VN" sz="2400" dirty="0" smtClean="0">
              <a:solidFill>
                <a:srgbClr val="000000"/>
              </a:solidFill>
            </a:rPr>
            <a:t>hương mại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dịch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vụ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của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Việt</a:t>
          </a:r>
          <a:r>
            <a:rPr lang="en-US" sz="2400" dirty="0" smtClean="0">
              <a:solidFill>
                <a:srgbClr val="000000"/>
              </a:solidFill>
            </a:rPr>
            <a:t> Nam </a:t>
          </a:r>
          <a:r>
            <a:rPr lang="en-US" sz="2400" dirty="0" err="1" smtClean="0">
              <a:solidFill>
                <a:srgbClr val="000000"/>
              </a:solidFill>
            </a:rPr>
            <a:t>và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một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số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nước</a:t>
          </a:r>
          <a:r>
            <a:rPr lang="en-US" sz="2400" dirty="0" smtClean="0">
              <a:solidFill>
                <a:srgbClr val="000000"/>
              </a:solidFill>
            </a:rPr>
            <a:t> RCEP</a:t>
          </a:r>
          <a:endParaRPr lang="fr-FR" sz="2400" dirty="0">
            <a:solidFill>
              <a:srgbClr val="000000"/>
            </a:solidFill>
          </a:endParaRPr>
        </a:p>
      </dgm:t>
    </dgm:pt>
    <dgm:pt modelId="{3FBA2854-8612-9A48-B722-188F0AC44F5C}" type="parTrans" cxnId="{A7D9D7B9-361F-F742-A365-E56A22F377A9}">
      <dgm:prSet/>
      <dgm:spPr/>
      <dgm:t>
        <a:bodyPr/>
        <a:lstStyle/>
        <a:p>
          <a:endParaRPr lang="en-US"/>
        </a:p>
      </dgm:t>
    </dgm:pt>
    <dgm:pt modelId="{4783E600-839D-8F47-916F-D4C3AEA192D3}" type="sibTrans" cxnId="{A7D9D7B9-361F-F742-A365-E56A22F377A9}">
      <dgm:prSet/>
      <dgm:spPr/>
      <dgm:t>
        <a:bodyPr/>
        <a:lstStyle/>
        <a:p>
          <a:endParaRPr lang="en-US"/>
        </a:p>
      </dgm:t>
    </dgm:pt>
    <dgm:pt modelId="{A8CF05AA-BDA7-5C4E-AA37-A93C80F6ABA7}">
      <dgm:prSet custT="1"/>
      <dgm:spPr/>
      <dgm:t>
        <a:bodyPr/>
        <a:lstStyle/>
        <a:p>
          <a:pPr rtl="0"/>
          <a:r>
            <a:rPr lang="fr-FR" sz="2400" dirty="0" err="1" smtClean="0">
              <a:solidFill>
                <a:srgbClr val="000000"/>
              </a:solidFill>
            </a:rPr>
            <a:t>Kết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luận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và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một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số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vấn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đề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thảo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luận</a:t>
          </a:r>
          <a:endParaRPr lang="fr-FR" sz="2400" dirty="0">
            <a:solidFill>
              <a:srgbClr val="000000"/>
            </a:solidFill>
          </a:endParaRPr>
        </a:p>
      </dgm:t>
    </dgm:pt>
    <dgm:pt modelId="{E4DE114E-6E60-C84A-944C-4F21FDFB7C00}" type="parTrans" cxnId="{58B2D43E-BAB0-184F-9F5C-DA4F546B6630}">
      <dgm:prSet/>
      <dgm:spPr/>
      <dgm:t>
        <a:bodyPr/>
        <a:lstStyle/>
        <a:p>
          <a:endParaRPr lang="en-US"/>
        </a:p>
      </dgm:t>
    </dgm:pt>
    <dgm:pt modelId="{90ECFD8A-7B93-8F48-BB34-DCAEC61E20D7}" type="sibTrans" cxnId="{58B2D43E-BAB0-184F-9F5C-DA4F546B6630}">
      <dgm:prSet/>
      <dgm:spPr/>
      <dgm:t>
        <a:bodyPr/>
        <a:lstStyle/>
        <a:p>
          <a:endParaRPr lang="en-US"/>
        </a:p>
      </dgm:t>
    </dgm:pt>
    <dgm:pt modelId="{9DFCC692-A7A9-D345-B468-4E44ED54E82D}" type="pres">
      <dgm:prSet presAssocID="{C4ABDE35-4F11-E14E-88B7-87876DB082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B272AD-80C8-F243-BB4B-6483C94EDD73}" type="pres">
      <dgm:prSet presAssocID="{D53BED11-CB2A-054D-8D76-7694C7BDB365}" presName="parentLin" presStyleCnt="0"/>
      <dgm:spPr/>
    </dgm:pt>
    <dgm:pt modelId="{24A7833D-30C5-0C44-BE3F-4F99F9100679}" type="pres">
      <dgm:prSet presAssocID="{D53BED11-CB2A-054D-8D76-7694C7BDB36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680D8C6-3119-7F45-AEED-1BA17F5091C6}" type="pres">
      <dgm:prSet presAssocID="{D53BED11-CB2A-054D-8D76-7694C7BDB365}" presName="parentText" presStyleLbl="node1" presStyleIdx="0" presStyleCnt="4" custScaleX="115915" custScaleY="595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A4889-E5B9-5C41-A6AE-8034BCA15EB1}" type="pres">
      <dgm:prSet presAssocID="{D53BED11-CB2A-054D-8D76-7694C7BDB365}" presName="negativeSpace" presStyleCnt="0"/>
      <dgm:spPr/>
    </dgm:pt>
    <dgm:pt modelId="{99F06ADA-7511-2742-80DC-DFA4F7EF192A}" type="pres">
      <dgm:prSet presAssocID="{D53BED11-CB2A-054D-8D76-7694C7BDB365}" presName="childText" presStyleLbl="conFgAcc1" presStyleIdx="0" presStyleCnt="4">
        <dgm:presLayoutVars>
          <dgm:bulletEnabled val="1"/>
        </dgm:presLayoutVars>
      </dgm:prSet>
      <dgm:spPr/>
    </dgm:pt>
    <dgm:pt modelId="{4EDFB37F-EC77-EC4A-9AF9-7DCB7524A3ED}" type="pres">
      <dgm:prSet presAssocID="{E1972F88-792B-FE47-A8AB-D264B711C9BF}" presName="spaceBetweenRectangles" presStyleCnt="0"/>
      <dgm:spPr/>
    </dgm:pt>
    <dgm:pt modelId="{915BC2E3-19A8-8E4B-AE8B-F87C1DDA0EE0}" type="pres">
      <dgm:prSet presAssocID="{98587434-1220-6E43-A80F-C39B5DDFD54A}" presName="parentLin" presStyleCnt="0"/>
      <dgm:spPr/>
    </dgm:pt>
    <dgm:pt modelId="{1369F25F-9A60-9041-9688-9D1B774DD59D}" type="pres">
      <dgm:prSet presAssocID="{98587434-1220-6E43-A80F-C39B5DDFD54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69C9DC9-1B00-3948-9298-99ECB444AC3D}" type="pres">
      <dgm:prSet presAssocID="{98587434-1220-6E43-A80F-C39B5DDFD54A}" presName="parentText" presStyleLbl="node1" presStyleIdx="1" presStyleCnt="4" custScaleX="115402" custScaleY="582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2647D-D95C-FA43-A90C-49AA24B82BC2}" type="pres">
      <dgm:prSet presAssocID="{98587434-1220-6E43-A80F-C39B5DDFD54A}" presName="negativeSpace" presStyleCnt="0"/>
      <dgm:spPr/>
    </dgm:pt>
    <dgm:pt modelId="{E894A4B4-4ADB-D74A-A6F2-5F14EDACD706}" type="pres">
      <dgm:prSet presAssocID="{98587434-1220-6E43-A80F-C39B5DDFD54A}" presName="childText" presStyleLbl="conFgAcc1" presStyleIdx="1" presStyleCnt="4">
        <dgm:presLayoutVars>
          <dgm:bulletEnabled val="1"/>
        </dgm:presLayoutVars>
      </dgm:prSet>
      <dgm:spPr/>
    </dgm:pt>
    <dgm:pt modelId="{F7BFF504-CD97-3540-9909-2B1C0F85495A}" type="pres">
      <dgm:prSet presAssocID="{25330FCC-AE02-6D43-9DF3-9656EBE5A31D}" presName="spaceBetweenRectangles" presStyleCnt="0"/>
      <dgm:spPr/>
    </dgm:pt>
    <dgm:pt modelId="{E0755575-8D5C-914F-9F78-26E0B8EE6B89}" type="pres">
      <dgm:prSet presAssocID="{B1065505-67BD-4B40-8C63-11E9B4081ECC}" presName="parentLin" presStyleCnt="0"/>
      <dgm:spPr/>
    </dgm:pt>
    <dgm:pt modelId="{5030BA58-658E-2442-903A-3C327B5332AF}" type="pres">
      <dgm:prSet presAssocID="{B1065505-67BD-4B40-8C63-11E9B4081EC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E1BC7F0-FD6B-4341-BBC3-3AEA51620EAE}" type="pres">
      <dgm:prSet presAssocID="{B1065505-67BD-4B40-8C63-11E9B4081ECC}" presName="parentText" presStyleLbl="node1" presStyleIdx="2" presStyleCnt="4" custScaleY="571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EC08B-B69D-A64F-8E77-634720374681}" type="pres">
      <dgm:prSet presAssocID="{B1065505-67BD-4B40-8C63-11E9B4081ECC}" presName="negativeSpace" presStyleCnt="0"/>
      <dgm:spPr/>
    </dgm:pt>
    <dgm:pt modelId="{511B39E6-1C4A-DF4B-8133-82AF946D37B0}" type="pres">
      <dgm:prSet presAssocID="{B1065505-67BD-4B40-8C63-11E9B4081ECC}" presName="childText" presStyleLbl="conFgAcc1" presStyleIdx="2" presStyleCnt="4">
        <dgm:presLayoutVars>
          <dgm:bulletEnabled val="1"/>
        </dgm:presLayoutVars>
      </dgm:prSet>
      <dgm:spPr/>
    </dgm:pt>
    <dgm:pt modelId="{EB0973C7-791E-3E4D-BEB8-A289873E0E7B}" type="pres">
      <dgm:prSet presAssocID="{4783E600-839D-8F47-916F-D4C3AEA192D3}" presName="spaceBetweenRectangles" presStyleCnt="0"/>
      <dgm:spPr/>
    </dgm:pt>
    <dgm:pt modelId="{30FFA7BD-9F4B-7A4F-ABA5-ED8070F0B25A}" type="pres">
      <dgm:prSet presAssocID="{A8CF05AA-BDA7-5C4E-AA37-A93C80F6ABA7}" presName="parentLin" presStyleCnt="0"/>
      <dgm:spPr/>
    </dgm:pt>
    <dgm:pt modelId="{67F611CA-6A6E-2E4B-AA08-A4043C0973A2}" type="pres">
      <dgm:prSet presAssocID="{A8CF05AA-BDA7-5C4E-AA37-A93C80F6ABA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3017BCC-8FE0-8644-9C68-1DA96FEA2076}" type="pres">
      <dgm:prSet presAssocID="{A8CF05AA-BDA7-5C4E-AA37-A93C80F6ABA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F200F-77EF-8B40-924F-78CCABFB8065}" type="pres">
      <dgm:prSet presAssocID="{A8CF05AA-BDA7-5C4E-AA37-A93C80F6ABA7}" presName="negativeSpace" presStyleCnt="0"/>
      <dgm:spPr/>
    </dgm:pt>
    <dgm:pt modelId="{A3D6834A-A6C5-B047-8E53-2D952DD46AC6}" type="pres">
      <dgm:prSet presAssocID="{A8CF05AA-BDA7-5C4E-AA37-A93C80F6ABA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E1822F9-D58E-463D-8DA7-0F43D6935D62}" type="presOf" srcId="{98587434-1220-6E43-A80F-C39B5DDFD54A}" destId="{269C9DC9-1B00-3948-9298-99ECB444AC3D}" srcOrd="1" destOrd="0" presId="urn:microsoft.com/office/officeart/2005/8/layout/list1"/>
    <dgm:cxn modelId="{2B96FF83-1986-4625-B1BD-FD3CA0E710B6}" type="presOf" srcId="{D53BED11-CB2A-054D-8D76-7694C7BDB365}" destId="{24A7833D-30C5-0C44-BE3F-4F99F9100679}" srcOrd="0" destOrd="0" presId="urn:microsoft.com/office/officeart/2005/8/layout/list1"/>
    <dgm:cxn modelId="{FE257EFD-759C-4452-BB69-C64E50C2ABB4}" type="presOf" srcId="{C4ABDE35-4F11-E14E-88B7-87876DB0820F}" destId="{9DFCC692-A7A9-D345-B468-4E44ED54E82D}" srcOrd="0" destOrd="0" presId="urn:microsoft.com/office/officeart/2005/8/layout/list1"/>
    <dgm:cxn modelId="{BEEA8737-555B-4458-9C79-381A96385626}" type="presOf" srcId="{B1065505-67BD-4B40-8C63-11E9B4081ECC}" destId="{5030BA58-658E-2442-903A-3C327B5332AF}" srcOrd="0" destOrd="0" presId="urn:microsoft.com/office/officeart/2005/8/layout/list1"/>
    <dgm:cxn modelId="{F39FECFA-0BC2-4E46-94AD-002A8E3D0D11}" srcId="{C4ABDE35-4F11-E14E-88B7-87876DB0820F}" destId="{98587434-1220-6E43-A80F-C39B5DDFD54A}" srcOrd="1" destOrd="0" parTransId="{D3E51C9E-AADD-C74E-B0EA-8DBF31841B82}" sibTransId="{25330FCC-AE02-6D43-9DF3-9656EBE5A31D}"/>
    <dgm:cxn modelId="{A7D9D7B9-361F-F742-A365-E56A22F377A9}" srcId="{C4ABDE35-4F11-E14E-88B7-87876DB0820F}" destId="{B1065505-67BD-4B40-8C63-11E9B4081ECC}" srcOrd="2" destOrd="0" parTransId="{3FBA2854-8612-9A48-B722-188F0AC44F5C}" sibTransId="{4783E600-839D-8F47-916F-D4C3AEA192D3}"/>
    <dgm:cxn modelId="{022F7656-2DDB-5147-AC10-76091461A118}" srcId="{C4ABDE35-4F11-E14E-88B7-87876DB0820F}" destId="{D53BED11-CB2A-054D-8D76-7694C7BDB365}" srcOrd="0" destOrd="0" parTransId="{6DDA63B1-553D-5743-9B4D-C14583F10D04}" sibTransId="{E1972F88-792B-FE47-A8AB-D264B711C9BF}"/>
    <dgm:cxn modelId="{01B3883F-EBDA-49A5-85DD-BB523352A8BB}" type="presOf" srcId="{B1065505-67BD-4B40-8C63-11E9B4081ECC}" destId="{AE1BC7F0-FD6B-4341-BBC3-3AEA51620EAE}" srcOrd="1" destOrd="0" presId="urn:microsoft.com/office/officeart/2005/8/layout/list1"/>
    <dgm:cxn modelId="{85DE987A-229B-41CE-8D01-AE47F2AF01AC}" type="presOf" srcId="{A8CF05AA-BDA7-5C4E-AA37-A93C80F6ABA7}" destId="{63017BCC-8FE0-8644-9C68-1DA96FEA2076}" srcOrd="1" destOrd="0" presId="urn:microsoft.com/office/officeart/2005/8/layout/list1"/>
    <dgm:cxn modelId="{FF4CEC84-0A78-4D27-BB45-E84178CED9CE}" type="presOf" srcId="{D53BED11-CB2A-054D-8D76-7694C7BDB365}" destId="{B680D8C6-3119-7F45-AEED-1BA17F5091C6}" srcOrd="1" destOrd="0" presId="urn:microsoft.com/office/officeart/2005/8/layout/list1"/>
    <dgm:cxn modelId="{58B2D43E-BAB0-184F-9F5C-DA4F546B6630}" srcId="{C4ABDE35-4F11-E14E-88B7-87876DB0820F}" destId="{A8CF05AA-BDA7-5C4E-AA37-A93C80F6ABA7}" srcOrd="3" destOrd="0" parTransId="{E4DE114E-6E60-C84A-944C-4F21FDFB7C00}" sibTransId="{90ECFD8A-7B93-8F48-BB34-DCAEC61E20D7}"/>
    <dgm:cxn modelId="{CED6ED11-893B-4B9F-AA6A-3196EC015EFD}" type="presOf" srcId="{A8CF05AA-BDA7-5C4E-AA37-A93C80F6ABA7}" destId="{67F611CA-6A6E-2E4B-AA08-A4043C0973A2}" srcOrd="0" destOrd="0" presId="urn:microsoft.com/office/officeart/2005/8/layout/list1"/>
    <dgm:cxn modelId="{AAC4B751-5E54-4F3A-A274-E975F5760544}" type="presOf" srcId="{98587434-1220-6E43-A80F-C39B5DDFD54A}" destId="{1369F25F-9A60-9041-9688-9D1B774DD59D}" srcOrd="0" destOrd="0" presId="urn:microsoft.com/office/officeart/2005/8/layout/list1"/>
    <dgm:cxn modelId="{EB8F88A5-1D2D-4859-9846-C5AD553DDFB1}" type="presParOf" srcId="{9DFCC692-A7A9-D345-B468-4E44ED54E82D}" destId="{41B272AD-80C8-F243-BB4B-6483C94EDD73}" srcOrd="0" destOrd="0" presId="urn:microsoft.com/office/officeart/2005/8/layout/list1"/>
    <dgm:cxn modelId="{F8A84746-D1A9-4DDE-8321-5A0A14A9F5BC}" type="presParOf" srcId="{41B272AD-80C8-F243-BB4B-6483C94EDD73}" destId="{24A7833D-30C5-0C44-BE3F-4F99F9100679}" srcOrd="0" destOrd="0" presId="urn:microsoft.com/office/officeart/2005/8/layout/list1"/>
    <dgm:cxn modelId="{D290803C-4DC8-47BB-B20B-6C21AF446E6C}" type="presParOf" srcId="{41B272AD-80C8-F243-BB4B-6483C94EDD73}" destId="{B680D8C6-3119-7F45-AEED-1BA17F5091C6}" srcOrd="1" destOrd="0" presId="urn:microsoft.com/office/officeart/2005/8/layout/list1"/>
    <dgm:cxn modelId="{773E18D5-CE7D-49F7-8CD9-D69429634612}" type="presParOf" srcId="{9DFCC692-A7A9-D345-B468-4E44ED54E82D}" destId="{558A4889-E5B9-5C41-A6AE-8034BCA15EB1}" srcOrd="1" destOrd="0" presId="urn:microsoft.com/office/officeart/2005/8/layout/list1"/>
    <dgm:cxn modelId="{4491D6CF-0805-4C4B-AA55-D3232E17DDB9}" type="presParOf" srcId="{9DFCC692-A7A9-D345-B468-4E44ED54E82D}" destId="{99F06ADA-7511-2742-80DC-DFA4F7EF192A}" srcOrd="2" destOrd="0" presId="urn:microsoft.com/office/officeart/2005/8/layout/list1"/>
    <dgm:cxn modelId="{829A3766-6FFC-40B7-B6DC-006435FBC66D}" type="presParOf" srcId="{9DFCC692-A7A9-D345-B468-4E44ED54E82D}" destId="{4EDFB37F-EC77-EC4A-9AF9-7DCB7524A3ED}" srcOrd="3" destOrd="0" presId="urn:microsoft.com/office/officeart/2005/8/layout/list1"/>
    <dgm:cxn modelId="{6F05A252-5FEF-49FF-B726-0EBE1BD8F750}" type="presParOf" srcId="{9DFCC692-A7A9-D345-B468-4E44ED54E82D}" destId="{915BC2E3-19A8-8E4B-AE8B-F87C1DDA0EE0}" srcOrd="4" destOrd="0" presId="urn:microsoft.com/office/officeart/2005/8/layout/list1"/>
    <dgm:cxn modelId="{4EC083E0-5A3C-4CD6-B935-DCD076EEF8B9}" type="presParOf" srcId="{915BC2E3-19A8-8E4B-AE8B-F87C1DDA0EE0}" destId="{1369F25F-9A60-9041-9688-9D1B774DD59D}" srcOrd="0" destOrd="0" presId="urn:microsoft.com/office/officeart/2005/8/layout/list1"/>
    <dgm:cxn modelId="{DA4976F0-5F30-4983-A586-607ECB7D59DE}" type="presParOf" srcId="{915BC2E3-19A8-8E4B-AE8B-F87C1DDA0EE0}" destId="{269C9DC9-1B00-3948-9298-99ECB444AC3D}" srcOrd="1" destOrd="0" presId="urn:microsoft.com/office/officeart/2005/8/layout/list1"/>
    <dgm:cxn modelId="{F05CCF4F-350F-4D95-8016-F9B4263A20FD}" type="presParOf" srcId="{9DFCC692-A7A9-D345-B468-4E44ED54E82D}" destId="{0FD2647D-D95C-FA43-A90C-49AA24B82BC2}" srcOrd="5" destOrd="0" presId="urn:microsoft.com/office/officeart/2005/8/layout/list1"/>
    <dgm:cxn modelId="{EDA5240E-634A-4464-99D4-10506BD5486A}" type="presParOf" srcId="{9DFCC692-A7A9-D345-B468-4E44ED54E82D}" destId="{E894A4B4-4ADB-D74A-A6F2-5F14EDACD706}" srcOrd="6" destOrd="0" presId="urn:microsoft.com/office/officeart/2005/8/layout/list1"/>
    <dgm:cxn modelId="{2AFDC116-47DA-4B6C-8E25-58E0C32BA373}" type="presParOf" srcId="{9DFCC692-A7A9-D345-B468-4E44ED54E82D}" destId="{F7BFF504-CD97-3540-9909-2B1C0F85495A}" srcOrd="7" destOrd="0" presId="urn:microsoft.com/office/officeart/2005/8/layout/list1"/>
    <dgm:cxn modelId="{3BFABE24-6134-4F92-BD6F-FE44A5D44522}" type="presParOf" srcId="{9DFCC692-A7A9-D345-B468-4E44ED54E82D}" destId="{E0755575-8D5C-914F-9F78-26E0B8EE6B89}" srcOrd="8" destOrd="0" presId="urn:microsoft.com/office/officeart/2005/8/layout/list1"/>
    <dgm:cxn modelId="{68AEB2D5-327A-49D0-B53B-F3666410F6AC}" type="presParOf" srcId="{E0755575-8D5C-914F-9F78-26E0B8EE6B89}" destId="{5030BA58-658E-2442-903A-3C327B5332AF}" srcOrd="0" destOrd="0" presId="urn:microsoft.com/office/officeart/2005/8/layout/list1"/>
    <dgm:cxn modelId="{F42E42C6-60E0-4BA1-9DCB-47BA6A909579}" type="presParOf" srcId="{E0755575-8D5C-914F-9F78-26E0B8EE6B89}" destId="{AE1BC7F0-FD6B-4341-BBC3-3AEA51620EAE}" srcOrd="1" destOrd="0" presId="urn:microsoft.com/office/officeart/2005/8/layout/list1"/>
    <dgm:cxn modelId="{A4DBDAEA-7C49-4811-9E4D-A7C9AF0E177D}" type="presParOf" srcId="{9DFCC692-A7A9-D345-B468-4E44ED54E82D}" destId="{676EC08B-B69D-A64F-8E77-634720374681}" srcOrd="9" destOrd="0" presId="urn:microsoft.com/office/officeart/2005/8/layout/list1"/>
    <dgm:cxn modelId="{4B2C902B-57C1-4227-A952-B54F3C1A8316}" type="presParOf" srcId="{9DFCC692-A7A9-D345-B468-4E44ED54E82D}" destId="{511B39E6-1C4A-DF4B-8133-82AF946D37B0}" srcOrd="10" destOrd="0" presId="urn:microsoft.com/office/officeart/2005/8/layout/list1"/>
    <dgm:cxn modelId="{962B22C3-4005-42EF-948C-4B16C86F84E9}" type="presParOf" srcId="{9DFCC692-A7A9-D345-B468-4E44ED54E82D}" destId="{EB0973C7-791E-3E4D-BEB8-A289873E0E7B}" srcOrd="11" destOrd="0" presId="urn:microsoft.com/office/officeart/2005/8/layout/list1"/>
    <dgm:cxn modelId="{0409533A-2F37-4C11-906F-0EF043225A09}" type="presParOf" srcId="{9DFCC692-A7A9-D345-B468-4E44ED54E82D}" destId="{30FFA7BD-9F4B-7A4F-ABA5-ED8070F0B25A}" srcOrd="12" destOrd="0" presId="urn:microsoft.com/office/officeart/2005/8/layout/list1"/>
    <dgm:cxn modelId="{290ECB2D-F61C-49B1-B7B1-BD0DD0BD51C9}" type="presParOf" srcId="{30FFA7BD-9F4B-7A4F-ABA5-ED8070F0B25A}" destId="{67F611CA-6A6E-2E4B-AA08-A4043C0973A2}" srcOrd="0" destOrd="0" presId="urn:microsoft.com/office/officeart/2005/8/layout/list1"/>
    <dgm:cxn modelId="{69FCBFC2-39D5-4AC4-A76D-468FA57D3F5C}" type="presParOf" srcId="{30FFA7BD-9F4B-7A4F-ABA5-ED8070F0B25A}" destId="{63017BCC-8FE0-8644-9C68-1DA96FEA2076}" srcOrd="1" destOrd="0" presId="urn:microsoft.com/office/officeart/2005/8/layout/list1"/>
    <dgm:cxn modelId="{C8B4E1C0-5C3B-4C74-BCFB-5FDACE27AD56}" type="presParOf" srcId="{9DFCC692-A7A9-D345-B468-4E44ED54E82D}" destId="{8FCF200F-77EF-8B40-924F-78CCABFB8065}" srcOrd="13" destOrd="0" presId="urn:microsoft.com/office/officeart/2005/8/layout/list1"/>
    <dgm:cxn modelId="{7085DB05-5F2A-4229-B45F-7D39243AC77E}" type="presParOf" srcId="{9DFCC692-A7A9-D345-B468-4E44ED54E82D}" destId="{A3D6834A-A6C5-B047-8E53-2D952DD46AC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ABDE35-4F11-E14E-88B7-87876DB0820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3BED11-CB2A-054D-8D76-7694C7BDB36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noProof="0" dirty="0" err="1" smtClean="0">
              <a:solidFill>
                <a:srgbClr val="000000"/>
              </a:solidFill>
            </a:rPr>
            <a:t>Đặc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điểm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của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bốn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ngành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dịch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vụ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được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lựa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chọn</a:t>
          </a:r>
          <a:endParaRPr lang="en-US" sz="2400" noProof="0" dirty="0">
            <a:solidFill>
              <a:srgbClr val="000000"/>
            </a:solidFill>
          </a:endParaRPr>
        </a:p>
      </dgm:t>
    </dgm:pt>
    <dgm:pt modelId="{6DDA63B1-553D-5743-9B4D-C14583F10D04}" type="parTrans" cxnId="{022F7656-2DDB-5147-AC10-76091461A118}">
      <dgm:prSet/>
      <dgm:spPr/>
      <dgm:t>
        <a:bodyPr/>
        <a:lstStyle/>
        <a:p>
          <a:endParaRPr lang="en-US" sz="2400"/>
        </a:p>
      </dgm:t>
    </dgm:pt>
    <dgm:pt modelId="{E1972F88-792B-FE47-A8AB-D264B711C9BF}" type="sibTrans" cxnId="{022F7656-2DDB-5147-AC10-76091461A118}">
      <dgm:prSet/>
      <dgm:spPr/>
      <dgm:t>
        <a:bodyPr/>
        <a:lstStyle/>
        <a:p>
          <a:endParaRPr lang="en-US" sz="2400"/>
        </a:p>
      </dgm:t>
    </dgm:pt>
    <dgm:pt modelId="{98587434-1220-6E43-A80F-C39B5DDFD54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sz="2400" dirty="0" err="1" smtClean="0">
              <a:solidFill>
                <a:srgbClr val="000000"/>
              </a:solidFill>
            </a:rPr>
            <a:t>Mô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hình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kinh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doanh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và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thương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mại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dịch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vụ</a:t>
          </a:r>
          <a:endParaRPr lang="fr-FR" sz="2400" dirty="0">
            <a:solidFill>
              <a:srgbClr val="000000"/>
            </a:solidFill>
          </a:endParaRPr>
        </a:p>
      </dgm:t>
    </dgm:pt>
    <dgm:pt modelId="{D3E51C9E-AADD-C74E-B0EA-8DBF31841B82}" type="parTrans" cxnId="{F39FECFA-0BC2-4E46-94AD-002A8E3D0D11}">
      <dgm:prSet/>
      <dgm:spPr/>
      <dgm:t>
        <a:bodyPr/>
        <a:lstStyle/>
        <a:p>
          <a:endParaRPr lang="en-US" sz="2400"/>
        </a:p>
      </dgm:t>
    </dgm:pt>
    <dgm:pt modelId="{25330FCC-AE02-6D43-9DF3-9656EBE5A31D}" type="sibTrans" cxnId="{F39FECFA-0BC2-4E46-94AD-002A8E3D0D11}">
      <dgm:prSet/>
      <dgm:spPr/>
      <dgm:t>
        <a:bodyPr/>
        <a:lstStyle/>
        <a:p>
          <a:endParaRPr lang="en-US" sz="2400"/>
        </a:p>
      </dgm:t>
    </dgm:pt>
    <dgm:pt modelId="{B1065505-67BD-4B40-8C63-11E9B4081ECC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en-US" sz="2400" dirty="0" smtClean="0">
              <a:solidFill>
                <a:srgbClr val="000000"/>
              </a:solidFill>
            </a:rPr>
            <a:t>T</a:t>
          </a:r>
          <a:r>
            <a:rPr lang="vi-VN" sz="2400" dirty="0" smtClean="0">
              <a:solidFill>
                <a:srgbClr val="000000"/>
              </a:solidFill>
            </a:rPr>
            <a:t>hương mại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dịch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vụ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của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Việt</a:t>
          </a:r>
          <a:r>
            <a:rPr lang="en-US" sz="2400" dirty="0" smtClean="0">
              <a:solidFill>
                <a:srgbClr val="000000"/>
              </a:solidFill>
            </a:rPr>
            <a:t> Nam </a:t>
          </a:r>
          <a:r>
            <a:rPr lang="en-US" sz="2400" dirty="0" err="1" smtClean="0">
              <a:solidFill>
                <a:srgbClr val="000000"/>
              </a:solidFill>
            </a:rPr>
            <a:t>và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một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số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nước</a:t>
          </a:r>
          <a:r>
            <a:rPr lang="en-US" sz="2400" dirty="0" smtClean="0">
              <a:solidFill>
                <a:srgbClr val="000000"/>
              </a:solidFill>
            </a:rPr>
            <a:t> RCEP</a:t>
          </a:r>
          <a:endParaRPr lang="fr-FR" sz="2400" dirty="0">
            <a:solidFill>
              <a:srgbClr val="000000"/>
            </a:solidFill>
          </a:endParaRPr>
        </a:p>
      </dgm:t>
    </dgm:pt>
    <dgm:pt modelId="{3FBA2854-8612-9A48-B722-188F0AC44F5C}" type="parTrans" cxnId="{A7D9D7B9-361F-F742-A365-E56A22F377A9}">
      <dgm:prSet/>
      <dgm:spPr/>
      <dgm:t>
        <a:bodyPr/>
        <a:lstStyle/>
        <a:p>
          <a:endParaRPr lang="en-US"/>
        </a:p>
      </dgm:t>
    </dgm:pt>
    <dgm:pt modelId="{4783E600-839D-8F47-916F-D4C3AEA192D3}" type="sibTrans" cxnId="{A7D9D7B9-361F-F742-A365-E56A22F377A9}">
      <dgm:prSet/>
      <dgm:spPr/>
      <dgm:t>
        <a:bodyPr/>
        <a:lstStyle/>
        <a:p>
          <a:endParaRPr lang="en-US"/>
        </a:p>
      </dgm:t>
    </dgm:pt>
    <dgm:pt modelId="{A8CF05AA-BDA7-5C4E-AA37-A93C80F6ABA7}">
      <dgm:prSet custT="1"/>
      <dgm:spPr/>
      <dgm:t>
        <a:bodyPr/>
        <a:lstStyle/>
        <a:p>
          <a:pPr rtl="0"/>
          <a:r>
            <a:rPr lang="fr-FR" sz="2400" dirty="0" err="1" smtClean="0">
              <a:solidFill>
                <a:srgbClr val="000000"/>
              </a:solidFill>
            </a:rPr>
            <a:t>Kết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luận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và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một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số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vấn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đề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thảo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luận</a:t>
          </a:r>
          <a:endParaRPr lang="fr-FR" sz="2400" dirty="0">
            <a:solidFill>
              <a:srgbClr val="000000"/>
            </a:solidFill>
          </a:endParaRPr>
        </a:p>
      </dgm:t>
    </dgm:pt>
    <dgm:pt modelId="{E4DE114E-6E60-C84A-944C-4F21FDFB7C00}" type="parTrans" cxnId="{58B2D43E-BAB0-184F-9F5C-DA4F546B6630}">
      <dgm:prSet/>
      <dgm:spPr/>
      <dgm:t>
        <a:bodyPr/>
        <a:lstStyle/>
        <a:p>
          <a:endParaRPr lang="en-US"/>
        </a:p>
      </dgm:t>
    </dgm:pt>
    <dgm:pt modelId="{90ECFD8A-7B93-8F48-BB34-DCAEC61E20D7}" type="sibTrans" cxnId="{58B2D43E-BAB0-184F-9F5C-DA4F546B6630}">
      <dgm:prSet/>
      <dgm:spPr/>
      <dgm:t>
        <a:bodyPr/>
        <a:lstStyle/>
        <a:p>
          <a:endParaRPr lang="en-US"/>
        </a:p>
      </dgm:t>
    </dgm:pt>
    <dgm:pt modelId="{9DFCC692-A7A9-D345-B468-4E44ED54E82D}" type="pres">
      <dgm:prSet presAssocID="{C4ABDE35-4F11-E14E-88B7-87876DB082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B272AD-80C8-F243-BB4B-6483C94EDD73}" type="pres">
      <dgm:prSet presAssocID="{D53BED11-CB2A-054D-8D76-7694C7BDB365}" presName="parentLin" presStyleCnt="0"/>
      <dgm:spPr/>
    </dgm:pt>
    <dgm:pt modelId="{24A7833D-30C5-0C44-BE3F-4F99F9100679}" type="pres">
      <dgm:prSet presAssocID="{D53BED11-CB2A-054D-8D76-7694C7BDB36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680D8C6-3119-7F45-AEED-1BA17F5091C6}" type="pres">
      <dgm:prSet presAssocID="{D53BED11-CB2A-054D-8D76-7694C7BDB365}" presName="parentText" presStyleLbl="node1" presStyleIdx="0" presStyleCnt="4" custScaleX="115915" custScaleY="595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A4889-E5B9-5C41-A6AE-8034BCA15EB1}" type="pres">
      <dgm:prSet presAssocID="{D53BED11-CB2A-054D-8D76-7694C7BDB365}" presName="negativeSpace" presStyleCnt="0"/>
      <dgm:spPr/>
    </dgm:pt>
    <dgm:pt modelId="{99F06ADA-7511-2742-80DC-DFA4F7EF192A}" type="pres">
      <dgm:prSet presAssocID="{D53BED11-CB2A-054D-8D76-7694C7BDB365}" presName="childText" presStyleLbl="conFgAcc1" presStyleIdx="0" presStyleCnt="4">
        <dgm:presLayoutVars>
          <dgm:bulletEnabled val="1"/>
        </dgm:presLayoutVars>
      </dgm:prSet>
      <dgm:spPr/>
    </dgm:pt>
    <dgm:pt modelId="{4EDFB37F-EC77-EC4A-9AF9-7DCB7524A3ED}" type="pres">
      <dgm:prSet presAssocID="{E1972F88-792B-FE47-A8AB-D264B711C9BF}" presName="spaceBetweenRectangles" presStyleCnt="0"/>
      <dgm:spPr/>
    </dgm:pt>
    <dgm:pt modelId="{915BC2E3-19A8-8E4B-AE8B-F87C1DDA0EE0}" type="pres">
      <dgm:prSet presAssocID="{98587434-1220-6E43-A80F-C39B5DDFD54A}" presName="parentLin" presStyleCnt="0"/>
      <dgm:spPr/>
    </dgm:pt>
    <dgm:pt modelId="{1369F25F-9A60-9041-9688-9D1B774DD59D}" type="pres">
      <dgm:prSet presAssocID="{98587434-1220-6E43-A80F-C39B5DDFD54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69C9DC9-1B00-3948-9298-99ECB444AC3D}" type="pres">
      <dgm:prSet presAssocID="{98587434-1220-6E43-A80F-C39B5DDFD54A}" presName="parentText" presStyleLbl="node1" presStyleIdx="1" presStyleCnt="4" custScaleX="115402" custScaleY="582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2647D-D95C-FA43-A90C-49AA24B82BC2}" type="pres">
      <dgm:prSet presAssocID="{98587434-1220-6E43-A80F-C39B5DDFD54A}" presName="negativeSpace" presStyleCnt="0"/>
      <dgm:spPr/>
    </dgm:pt>
    <dgm:pt modelId="{E894A4B4-4ADB-D74A-A6F2-5F14EDACD706}" type="pres">
      <dgm:prSet presAssocID="{98587434-1220-6E43-A80F-C39B5DDFD54A}" presName="childText" presStyleLbl="conFgAcc1" presStyleIdx="1" presStyleCnt="4">
        <dgm:presLayoutVars>
          <dgm:bulletEnabled val="1"/>
        </dgm:presLayoutVars>
      </dgm:prSet>
      <dgm:spPr/>
    </dgm:pt>
    <dgm:pt modelId="{F7BFF504-CD97-3540-9909-2B1C0F85495A}" type="pres">
      <dgm:prSet presAssocID="{25330FCC-AE02-6D43-9DF3-9656EBE5A31D}" presName="spaceBetweenRectangles" presStyleCnt="0"/>
      <dgm:spPr/>
    </dgm:pt>
    <dgm:pt modelId="{E0755575-8D5C-914F-9F78-26E0B8EE6B89}" type="pres">
      <dgm:prSet presAssocID="{B1065505-67BD-4B40-8C63-11E9B4081ECC}" presName="parentLin" presStyleCnt="0"/>
      <dgm:spPr/>
    </dgm:pt>
    <dgm:pt modelId="{5030BA58-658E-2442-903A-3C327B5332AF}" type="pres">
      <dgm:prSet presAssocID="{B1065505-67BD-4B40-8C63-11E9B4081EC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E1BC7F0-FD6B-4341-BBC3-3AEA51620EAE}" type="pres">
      <dgm:prSet presAssocID="{B1065505-67BD-4B40-8C63-11E9B4081ECC}" presName="parentText" presStyleLbl="node1" presStyleIdx="2" presStyleCnt="4" custScaleY="571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EC08B-B69D-A64F-8E77-634720374681}" type="pres">
      <dgm:prSet presAssocID="{B1065505-67BD-4B40-8C63-11E9B4081ECC}" presName="negativeSpace" presStyleCnt="0"/>
      <dgm:spPr/>
    </dgm:pt>
    <dgm:pt modelId="{511B39E6-1C4A-DF4B-8133-82AF946D37B0}" type="pres">
      <dgm:prSet presAssocID="{B1065505-67BD-4B40-8C63-11E9B4081ECC}" presName="childText" presStyleLbl="conFgAcc1" presStyleIdx="2" presStyleCnt="4">
        <dgm:presLayoutVars>
          <dgm:bulletEnabled val="1"/>
        </dgm:presLayoutVars>
      </dgm:prSet>
      <dgm:spPr/>
    </dgm:pt>
    <dgm:pt modelId="{EB0973C7-791E-3E4D-BEB8-A289873E0E7B}" type="pres">
      <dgm:prSet presAssocID="{4783E600-839D-8F47-916F-D4C3AEA192D3}" presName="spaceBetweenRectangles" presStyleCnt="0"/>
      <dgm:spPr/>
    </dgm:pt>
    <dgm:pt modelId="{30FFA7BD-9F4B-7A4F-ABA5-ED8070F0B25A}" type="pres">
      <dgm:prSet presAssocID="{A8CF05AA-BDA7-5C4E-AA37-A93C80F6ABA7}" presName="parentLin" presStyleCnt="0"/>
      <dgm:spPr/>
    </dgm:pt>
    <dgm:pt modelId="{67F611CA-6A6E-2E4B-AA08-A4043C0973A2}" type="pres">
      <dgm:prSet presAssocID="{A8CF05AA-BDA7-5C4E-AA37-A93C80F6ABA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3017BCC-8FE0-8644-9C68-1DA96FEA2076}" type="pres">
      <dgm:prSet presAssocID="{A8CF05AA-BDA7-5C4E-AA37-A93C80F6ABA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F200F-77EF-8B40-924F-78CCABFB8065}" type="pres">
      <dgm:prSet presAssocID="{A8CF05AA-BDA7-5C4E-AA37-A93C80F6ABA7}" presName="negativeSpace" presStyleCnt="0"/>
      <dgm:spPr/>
    </dgm:pt>
    <dgm:pt modelId="{A3D6834A-A6C5-B047-8E53-2D952DD46AC6}" type="pres">
      <dgm:prSet presAssocID="{A8CF05AA-BDA7-5C4E-AA37-A93C80F6ABA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BC15220-82EA-4C9A-AB97-251B0F4AB5A4}" type="presOf" srcId="{C4ABDE35-4F11-E14E-88B7-87876DB0820F}" destId="{9DFCC692-A7A9-D345-B468-4E44ED54E82D}" srcOrd="0" destOrd="0" presId="urn:microsoft.com/office/officeart/2005/8/layout/list1"/>
    <dgm:cxn modelId="{C2C6EE01-4089-483D-A06B-F1B60548E6EB}" type="presOf" srcId="{A8CF05AA-BDA7-5C4E-AA37-A93C80F6ABA7}" destId="{67F611CA-6A6E-2E4B-AA08-A4043C0973A2}" srcOrd="0" destOrd="0" presId="urn:microsoft.com/office/officeart/2005/8/layout/list1"/>
    <dgm:cxn modelId="{A7D9D7B9-361F-F742-A365-E56A22F377A9}" srcId="{C4ABDE35-4F11-E14E-88B7-87876DB0820F}" destId="{B1065505-67BD-4B40-8C63-11E9B4081ECC}" srcOrd="2" destOrd="0" parTransId="{3FBA2854-8612-9A48-B722-188F0AC44F5C}" sibTransId="{4783E600-839D-8F47-916F-D4C3AEA192D3}"/>
    <dgm:cxn modelId="{F39FECFA-0BC2-4E46-94AD-002A8E3D0D11}" srcId="{C4ABDE35-4F11-E14E-88B7-87876DB0820F}" destId="{98587434-1220-6E43-A80F-C39B5DDFD54A}" srcOrd="1" destOrd="0" parTransId="{D3E51C9E-AADD-C74E-B0EA-8DBF31841B82}" sibTransId="{25330FCC-AE02-6D43-9DF3-9656EBE5A31D}"/>
    <dgm:cxn modelId="{022F7656-2DDB-5147-AC10-76091461A118}" srcId="{C4ABDE35-4F11-E14E-88B7-87876DB0820F}" destId="{D53BED11-CB2A-054D-8D76-7694C7BDB365}" srcOrd="0" destOrd="0" parTransId="{6DDA63B1-553D-5743-9B4D-C14583F10D04}" sibTransId="{E1972F88-792B-FE47-A8AB-D264B711C9BF}"/>
    <dgm:cxn modelId="{840E2A7A-4F7C-4115-A385-E6EAC8213089}" type="presOf" srcId="{D53BED11-CB2A-054D-8D76-7694C7BDB365}" destId="{24A7833D-30C5-0C44-BE3F-4F99F9100679}" srcOrd="0" destOrd="0" presId="urn:microsoft.com/office/officeart/2005/8/layout/list1"/>
    <dgm:cxn modelId="{1D1C83C5-D72C-49DC-8231-40EE2560547F}" type="presOf" srcId="{98587434-1220-6E43-A80F-C39B5DDFD54A}" destId="{269C9DC9-1B00-3948-9298-99ECB444AC3D}" srcOrd="1" destOrd="0" presId="urn:microsoft.com/office/officeart/2005/8/layout/list1"/>
    <dgm:cxn modelId="{1373F72D-E220-445F-B925-7A92EABC4601}" type="presOf" srcId="{B1065505-67BD-4B40-8C63-11E9B4081ECC}" destId="{5030BA58-658E-2442-903A-3C327B5332AF}" srcOrd="0" destOrd="0" presId="urn:microsoft.com/office/officeart/2005/8/layout/list1"/>
    <dgm:cxn modelId="{F6692365-D1CC-49DB-934E-AA7B82E5C4C0}" type="presOf" srcId="{A8CF05AA-BDA7-5C4E-AA37-A93C80F6ABA7}" destId="{63017BCC-8FE0-8644-9C68-1DA96FEA2076}" srcOrd="1" destOrd="0" presId="urn:microsoft.com/office/officeart/2005/8/layout/list1"/>
    <dgm:cxn modelId="{A04B74D3-0354-4975-86BC-03B000EE50D5}" type="presOf" srcId="{B1065505-67BD-4B40-8C63-11E9B4081ECC}" destId="{AE1BC7F0-FD6B-4341-BBC3-3AEA51620EAE}" srcOrd="1" destOrd="0" presId="urn:microsoft.com/office/officeart/2005/8/layout/list1"/>
    <dgm:cxn modelId="{58B2D43E-BAB0-184F-9F5C-DA4F546B6630}" srcId="{C4ABDE35-4F11-E14E-88B7-87876DB0820F}" destId="{A8CF05AA-BDA7-5C4E-AA37-A93C80F6ABA7}" srcOrd="3" destOrd="0" parTransId="{E4DE114E-6E60-C84A-944C-4F21FDFB7C00}" sibTransId="{90ECFD8A-7B93-8F48-BB34-DCAEC61E20D7}"/>
    <dgm:cxn modelId="{377C841A-59CB-4A65-B8BF-3976EE4B1171}" type="presOf" srcId="{D53BED11-CB2A-054D-8D76-7694C7BDB365}" destId="{B680D8C6-3119-7F45-AEED-1BA17F5091C6}" srcOrd="1" destOrd="0" presId="urn:microsoft.com/office/officeart/2005/8/layout/list1"/>
    <dgm:cxn modelId="{17C2D024-7A46-4038-8CB1-C02D737182DF}" type="presOf" srcId="{98587434-1220-6E43-A80F-C39B5DDFD54A}" destId="{1369F25F-9A60-9041-9688-9D1B774DD59D}" srcOrd="0" destOrd="0" presId="urn:microsoft.com/office/officeart/2005/8/layout/list1"/>
    <dgm:cxn modelId="{D1DD4507-3045-49BE-8A43-64287519067E}" type="presParOf" srcId="{9DFCC692-A7A9-D345-B468-4E44ED54E82D}" destId="{41B272AD-80C8-F243-BB4B-6483C94EDD73}" srcOrd="0" destOrd="0" presId="urn:microsoft.com/office/officeart/2005/8/layout/list1"/>
    <dgm:cxn modelId="{BFF13028-1A24-47A4-A151-4C994E71BF2C}" type="presParOf" srcId="{41B272AD-80C8-F243-BB4B-6483C94EDD73}" destId="{24A7833D-30C5-0C44-BE3F-4F99F9100679}" srcOrd="0" destOrd="0" presId="urn:microsoft.com/office/officeart/2005/8/layout/list1"/>
    <dgm:cxn modelId="{D93D3A65-A183-4DE1-BE7C-A3F20DC42392}" type="presParOf" srcId="{41B272AD-80C8-F243-BB4B-6483C94EDD73}" destId="{B680D8C6-3119-7F45-AEED-1BA17F5091C6}" srcOrd="1" destOrd="0" presId="urn:microsoft.com/office/officeart/2005/8/layout/list1"/>
    <dgm:cxn modelId="{755756D4-4B53-41E9-B197-D7A99B7F85A5}" type="presParOf" srcId="{9DFCC692-A7A9-D345-B468-4E44ED54E82D}" destId="{558A4889-E5B9-5C41-A6AE-8034BCA15EB1}" srcOrd="1" destOrd="0" presId="urn:microsoft.com/office/officeart/2005/8/layout/list1"/>
    <dgm:cxn modelId="{ED639AAC-7593-4BDD-80C6-2C5E3B0C509A}" type="presParOf" srcId="{9DFCC692-A7A9-D345-B468-4E44ED54E82D}" destId="{99F06ADA-7511-2742-80DC-DFA4F7EF192A}" srcOrd="2" destOrd="0" presId="urn:microsoft.com/office/officeart/2005/8/layout/list1"/>
    <dgm:cxn modelId="{60152254-74C2-496F-9174-A85ED57195FE}" type="presParOf" srcId="{9DFCC692-A7A9-D345-B468-4E44ED54E82D}" destId="{4EDFB37F-EC77-EC4A-9AF9-7DCB7524A3ED}" srcOrd="3" destOrd="0" presId="urn:microsoft.com/office/officeart/2005/8/layout/list1"/>
    <dgm:cxn modelId="{9A927918-CBD1-4A60-9422-3EEEB224F0F8}" type="presParOf" srcId="{9DFCC692-A7A9-D345-B468-4E44ED54E82D}" destId="{915BC2E3-19A8-8E4B-AE8B-F87C1DDA0EE0}" srcOrd="4" destOrd="0" presId="urn:microsoft.com/office/officeart/2005/8/layout/list1"/>
    <dgm:cxn modelId="{6877DB43-0460-42EE-9D66-DE4F7C0A301F}" type="presParOf" srcId="{915BC2E3-19A8-8E4B-AE8B-F87C1DDA0EE0}" destId="{1369F25F-9A60-9041-9688-9D1B774DD59D}" srcOrd="0" destOrd="0" presId="urn:microsoft.com/office/officeart/2005/8/layout/list1"/>
    <dgm:cxn modelId="{134C4ADB-F758-40AC-BFA2-9B7D18C2FA02}" type="presParOf" srcId="{915BC2E3-19A8-8E4B-AE8B-F87C1DDA0EE0}" destId="{269C9DC9-1B00-3948-9298-99ECB444AC3D}" srcOrd="1" destOrd="0" presId="urn:microsoft.com/office/officeart/2005/8/layout/list1"/>
    <dgm:cxn modelId="{DFD23972-ECDD-4F25-8075-863DEA0827B1}" type="presParOf" srcId="{9DFCC692-A7A9-D345-B468-4E44ED54E82D}" destId="{0FD2647D-D95C-FA43-A90C-49AA24B82BC2}" srcOrd="5" destOrd="0" presId="urn:microsoft.com/office/officeart/2005/8/layout/list1"/>
    <dgm:cxn modelId="{BF106D8E-25A6-4BDA-A87F-5BA27C3D69FD}" type="presParOf" srcId="{9DFCC692-A7A9-D345-B468-4E44ED54E82D}" destId="{E894A4B4-4ADB-D74A-A6F2-5F14EDACD706}" srcOrd="6" destOrd="0" presId="urn:microsoft.com/office/officeart/2005/8/layout/list1"/>
    <dgm:cxn modelId="{EBC5DD7F-2E37-4349-8FFE-CAEB5C27F166}" type="presParOf" srcId="{9DFCC692-A7A9-D345-B468-4E44ED54E82D}" destId="{F7BFF504-CD97-3540-9909-2B1C0F85495A}" srcOrd="7" destOrd="0" presId="urn:microsoft.com/office/officeart/2005/8/layout/list1"/>
    <dgm:cxn modelId="{696F446A-4560-46F5-AEB6-7B41E58A67C2}" type="presParOf" srcId="{9DFCC692-A7A9-D345-B468-4E44ED54E82D}" destId="{E0755575-8D5C-914F-9F78-26E0B8EE6B89}" srcOrd="8" destOrd="0" presId="urn:microsoft.com/office/officeart/2005/8/layout/list1"/>
    <dgm:cxn modelId="{C12A6637-656F-47D0-ADEC-E11AF7899D74}" type="presParOf" srcId="{E0755575-8D5C-914F-9F78-26E0B8EE6B89}" destId="{5030BA58-658E-2442-903A-3C327B5332AF}" srcOrd="0" destOrd="0" presId="urn:microsoft.com/office/officeart/2005/8/layout/list1"/>
    <dgm:cxn modelId="{33EB18EC-10DD-4B66-933E-2844E9E9DD0D}" type="presParOf" srcId="{E0755575-8D5C-914F-9F78-26E0B8EE6B89}" destId="{AE1BC7F0-FD6B-4341-BBC3-3AEA51620EAE}" srcOrd="1" destOrd="0" presId="urn:microsoft.com/office/officeart/2005/8/layout/list1"/>
    <dgm:cxn modelId="{A1E4E792-4FD1-4671-9C9C-9ABB7C55B6A3}" type="presParOf" srcId="{9DFCC692-A7A9-D345-B468-4E44ED54E82D}" destId="{676EC08B-B69D-A64F-8E77-634720374681}" srcOrd="9" destOrd="0" presId="urn:microsoft.com/office/officeart/2005/8/layout/list1"/>
    <dgm:cxn modelId="{876EADF7-93C8-4E97-9C21-2AF9DF140F5B}" type="presParOf" srcId="{9DFCC692-A7A9-D345-B468-4E44ED54E82D}" destId="{511B39E6-1C4A-DF4B-8133-82AF946D37B0}" srcOrd="10" destOrd="0" presId="urn:microsoft.com/office/officeart/2005/8/layout/list1"/>
    <dgm:cxn modelId="{D929F5A2-01E1-4704-B724-5C2BE7C9F149}" type="presParOf" srcId="{9DFCC692-A7A9-D345-B468-4E44ED54E82D}" destId="{EB0973C7-791E-3E4D-BEB8-A289873E0E7B}" srcOrd="11" destOrd="0" presId="urn:microsoft.com/office/officeart/2005/8/layout/list1"/>
    <dgm:cxn modelId="{EB46AC08-89EA-4044-B6BC-64D2E9849349}" type="presParOf" srcId="{9DFCC692-A7A9-D345-B468-4E44ED54E82D}" destId="{30FFA7BD-9F4B-7A4F-ABA5-ED8070F0B25A}" srcOrd="12" destOrd="0" presId="urn:microsoft.com/office/officeart/2005/8/layout/list1"/>
    <dgm:cxn modelId="{2A91829B-C0FE-4518-A31F-C2D1FF5F82DD}" type="presParOf" srcId="{30FFA7BD-9F4B-7A4F-ABA5-ED8070F0B25A}" destId="{67F611CA-6A6E-2E4B-AA08-A4043C0973A2}" srcOrd="0" destOrd="0" presId="urn:microsoft.com/office/officeart/2005/8/layout/list1"/>
    <dgm:cxn modelId="{EFA834B2-B1F2-4889-8181-EF0AE28968BB}" type="presParOf" srcId="{30FFA7BD-9F4B-7A4F-ABA5-ED8070F0B25A}" destId="{63017BCC-8FE0-8644-9C68-1DA96FEA2076}" srcOrd="1" destOrd="0" presId="urn:microsoft.com/office/officeart/2005/8/layout/list1"/>
    <dgm:cxn modelId="{53D05A0D-1BA1-4E4C-9C80-0B1F6F3DA955}" type="presParOf" srcId="{9DFCC692-A7A9-D345-B468-4E44ED54E82D}" destId="{8FCF200F-77EF-8B40-924F-78CCABFB8065}" srcOrd="13" destOrd="0" presId="urn:microsoft.com/office/officeart/2005/8/layout/list1"/>
    <dgm:cxn modelId="{3CF4A1CB-B2AF-409B-A7B3-2D43B6ABD634}" type="presParOf" srcId="{9DFCC692-A7A9-D345-B468-4E44ED54E82D}" destId="{A3D6834A-A6C5-B047-8E53-2D952DD46AC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4ABDE35-4F11-E14E-88B7-87876DB0820F}" type="doc">
      <dgm:prSet loTypeId="urn:microsoft.com/office/officeart/2005/8/layout/lis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3BED11-CB2A-054D-8D76-7694C7BDB365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noProof="0" dirty="0" err="1" smtClean="0">
              <a:solidFill>
                <a:srgbClr val="000000"/>
              </a:solidFill>
            </a:rPr>
            <a:t>Đặc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điểm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của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bốn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ngành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dịch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vụ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được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lựa</a:t>
          </a:r>
          <a:r>
            <a:rPr lang="en-US" sz="2400" noProof="0" dirty="0" smtClean="0">
              <a:solidFill>
                <a:srgbClr val="000000"/>
              </a:solidFill>
            </a:rPr>
            <a:t> </a:t>
          </a:r>
          <a:r>
            <a:rPr lang="en-US" sz="2400" noProof="0" dirty="0" err="1" smtClean="0">
              <a:solidFill>
                <a:srgbClr val="000000"/>
              </a:solidFill>
            </a:rPr>
            <a:t>chọn</a:t>
          </a:r>
          <a:endParaRPr lang="en-US" sz="2400" noProof="0" dirty="0">
            <a:solidFill>
              <a:srgbClr val="000000"/>
            </a:solidFill>
          </a:endParaRPr>
        </a:p>
      </dgm:t>
    </dgm:pt>
    <dgm:pt modelId="{6DDA63B1-553D-5743-9B4D-C14583F10D04}" type="parTrans" cxnId="{022F7656-2DDB-5147-AC10-76091461A118}">
      <dgm:prSet/>
      <dgm:spPr/>
      <dgm:t>
        <a:bodyPr/>
        <a:lstStyle/>
        <a:p>
          <a:endParaRPr lang="en-US" sz="2400"/>
        </a:p>
      </dgm:t>
    </dgm:pt>
    <dgm:pt modelId="{E1972F88-792B-FE47-A8AB-D264B711C9BF}" type="sibTrans" cxnId="{022F7656-2DDB-5147-AC10-76091461A118}">
      <dgm:prSet/>
      <dgm:spPr/>
      <dgm:t>
        <a:bodyPr/>
        <a:lstStyle/>
        <a:p>
          <a:endParaRPr lang="en-US" sz="2400"/>
        </a:p>
      </dgm:t>
    </dgm:pt>
    <dgm:pt modelId="{98587434-1220-6E43-A80F-C39B5DDFD54A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sz="2400" dirty="0" err="1" smtClean="0">
              <a:solidFill>
                <a:srgbClr val="000000"/>
              </a:solidFill>
            </a:rPr>
            <a:t>Mô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hình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kinh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doanh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và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thương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mại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dịch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vụ</a:t>
          </a:r>
          <a:endParaRPr lang="fr-FR" sz="2400" dirty="0">
            <a:solidFill>
              <a:srgbClr val="000000"/>
            </a:solidFill>
          </a:endParaRPr>
        </a:p>
      </dgm:t>
    </dgm:pt>
    <dgm:pt modelId="{D3E51C9E-AADD-C74E-B0EA-8DBF31841B82}" type="parTrans" cxnId="{F39FECFA-0BC2-4E46-94AD-002A8E3D0D11}">
      <dgm:prSet/>
      <dgm:spPr/>
      <dgm:t>
        <a:bodyPr/>
        <a:lstStyle/>
        <a:p>
          <a:endParaRPr lang="en-US" sz="2400"/>
        </a:p>
      </dgm:t>
    </dgm:pt>
    <dgm:pt modelId="{25330FCC-AE02-6D43-9DF3-9656EBE5A31D}" type="sibTrans" cxnId="{F39FECFA-0BC2-4E46-94AD-002A8E3D0D11}">
      <dgm:prSet/>
      <dgm:spPr/>
      <dgm:t>
        <a:bodyPr/>
        <a:lstStyle/>
        <a:p>
          <a:endParaRPr lang="en-US" sz="2400"/>
        </a:p>
      </dgm:t>
    </dgm:pt>
    <dgm:pt modelId="{B1065505-67BD-4B40-8C63-11E9B4081ECC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en-US" sz="2400" dirty="0" smtClean="0">
              <a:solidFill>
                <a:srgbClr val="000000"/>
              </a:solidFill>
            </a:rPr>
            <a:t>T</a:t>
          </a:r>
          <a:r>
            <a:rPr lang="vi-VN" sz="2400" dirty="0" smtClean="0">
              <a:solidFill>
                <a:srgbClr val="000000"/>
              </a:solidFill>
            </a:rPr>
            <a:t>hương mại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dịch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vụ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của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Việt</a:t>
          </a:r>
          <a:r>
            <a:rPr lang="en-US" sz="2400" dirty="0" smtClean="0">
              <a:solidFill>
                <a:srgbClr val="000000"/>
              </a:solidFill>
            </a:rPr>
            <a:t> Nam </a:t>
          </a:r>
          <a:r>
            <a:rPr lang="en-US" sz="2400" dirty="0" err="1" smtClean="0">
              <a:solidFill>
                <a:srgbClr val="000000"/>
              </a:solidFill>
            </a:rPr>
            <a:t>với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các</a:t>
          </a:r>
          <a:r>
            <a:rPr lang="en-US" sz="2400" dirty="0" smtClean="0">
              <a:solidFill>
                <a:srgbClr val="000000"/>
              </a:solidFill>
            </a:rPr>
            <a:t> </a:t>
          </a:r>
          <a:r>
            <a:rPr lang="en-US" sz="2400" dirty="0" err="1" smtClean="0">
              <a:solidFill>
                <a:srgbClr val="000000"/>
              </a:solidFill>
            </a:rPr>
            <a:t>nước</a:t>
          </a:r>
          <a:r>
            <a:rPr lang="en-US" sz="2400" dirty="0" smtClean="0">
              <a:solidFill>
                <a:srgbClr val="000000"/>
              </a:solidFill>
            </a:rPr>
            <a:t> RCEP</a:t>
          </a:r>
          <a:endParaRPr lang="fr-FR" sz="2400" dirty="0">
            <a:solidFill>
              <a:srgbClr val="000000"/>
            </a:solidFill>
          </a:endParaRPr>
        </a:p>
      </dgm:t>
    </dgm:pt>
    <dgm:pt modelId="{3FBA2854-8612-9A48-B722-188F0AC44F5C}" type="parTrans" cxnId="{A7D9D7B9-361F-F742-A365-E56A22F377A9}">
      <dgm:prSet/>
      <dgm:spPr/>
      <dgm:t>
        <a:bodyPr/>
        <a:lstStyle/>
        <a:p>
          <a:endParaRPr lang="en-US"/>
        </a:p>
      </dgm:t>
    </dgm:pt>
    <dgm:pt modelId="{4783E600-839D-8F47-916F-D4C3AEA192D3}" type="sibTrans" cxnId="{A7D9D7B9-361F-F742-A365-E56A22F377A9}">
      <dgm:prSet/>
      <dgm:spPr/>
      <dgm:t>
        <a:bodyPr/>
        <a:lstStyle/>
        <a:p>
          <a:endParaRPr lang="en-US"/>
        </a:p>
      </dgm:t>
    </dgm:pt>
    <dgm:pt modelId="{A8CF05AA-BDA7-5C4E-AA37-A93C80F6ABA7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rtl="0"/>
          <a:r>
            <a:rPr lang="fr-FR" sz="2400" dirty="0" err="1" smtClean="0">
              <a:solidFill>
                <a:srgbClr val="000000"/>
              </a:solidFill>
            </a:rPr>
            <a:t>Kết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luận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và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một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số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vấn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đề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thảo</a:t>
          </a:r>
          <a:r>
            <a:rPr lang="fr-FR" sz="2400" dirty="0" smtClean="0">
              <a:solidFill>
                <a:srgbClr val="000000"/>
              </a:solidFill>
            </a:rPr>
            <a:t> </a:t>
          </a:r>
          <a:r>
            <a:rPr lang="fr-FR" sz="2400" dirty="0" err="1" smtClean="0">
              <a:solidFill>
                <a:srgbClr val="000000"/>
              </a:solidFill>
            </a:rPr>
            <a:t>luận</a:t>
          </a:r>
          <a:endParaRPr lang="fr-FR" sz="2400" dirty="0">
            <a:solidFill>
              <a:srgbClr val="000000"/>
            </a:solidFill>
          </a:endParaRPr>
        </a:p>
      </dgm:t>
    </dgm:pt>
    <dgm:pt modelId="{E4DE114E-6E60-C84A-944C-4F21FDFB7C00}" type="parTrans" cxnId="{58B2D43E-BAB0-184F-9F5C-DA4F546B6630}">
      <dgm:prSet/>
      <dgm:spPr/>
      <dgm:t>
        <a:bodyPr/>
        <a:lstStyle/>
        <a:p>
          <a:endParaRPr lang="en-US"/>
        </a:p>
      </dgm:t>
    </dgm:pt>
    <dgm:pt modelId="{90ECFD8A-7B93-8F48-BB34-DCAEC61E20D7}" type="sibTrans" cxnId="{58B2D43E-BAB0-184F-9F5C-DA4F546B6630}">
      <dgm:prSet/>
      <dgm:spPr/>
      <dgm:t>
        <a:bodyPr/>
        <a:lstStyle/>
        <a:p>
          <a:endParaRPr lang="en-US"/>
        </a:p>
      </dgm:t>
    </dgm:pt>
    <dgm:pt modelId="{9DFCC692-A7A9-D345-B468-4E44ED54E82D}" type="pres">
      <dgm:prSet presAssocID="{C4ABDE35-4F11-E14E-88B7-87876DB0820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B272AD-80C8-F243-BB4B-6483C94EDD73}" type="pres">
      <dgm:prSet presAssocID="{D53BED11-CB2A-054D-8D76-7694C7BDB365}" presName="parentLin" presStyleCnt="0"/>
      <dgm:spPr/>
    </dgm:pt>
    <dgm:pt modelId="{24A7833D-30C5-0C44-BE3F-4F99F9100679}" type="pres">
      <dgm:prSet presAssocID="{D53BED11-CB2A-054D-8D76-7694C7BDB36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B680D8C6-3119-7F45-AEED-1BA17F5091C6}" type="pres">
      <dgm:prSet presAssocID="{D53BED11-CB2A-054D-8D76-7694C7BDB365}" presName="parentText" presStyleLbl="node1" presStyleIdx="0" presStyleCnt="4" custScaleX="115915" custScaleY="5954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8A4889-E5B9-5C41-A6AE-8034BCA15EB1}" type="pres">
      <dgm:prSet presAssocID="{D53BED11-CB2A-054D-8D76-7694C7BDB365}" presName="negativeSpace" presStyleCnt="0"/>
      <dgm:spPr/>
    </dgm:pt>
    <dgm:pt modelId="{99F06ADA-7511-2742-80DC-DFA4F7EF192A}" type="pres">
      <dgm:prSet presAssocID="{D53BED11-CB2A-054D-8D76-7694C7BDB365}" presName="childText" presStyleLbl="conFgAcc1" presStyleIdx="0" presStyleCnt="4">
        <dgm:presLayoutVars>
          <dgm:bulletEnabled val="1"/>
        </dgm:presLayoutVars>
      </dgm:prSet>
      <dgm:spPr/>
    </dgm:pt>
    <dgm:pt modelId="{4EDFB37F-EC77-EC4A-9AF9-7DCB7524A3ED}" type="pres">
      <dgm:prSet presAssocID="{E1972F88-792B-FE47-A8AB-D264B711C9BF}" presName="spaceBetweenRectangles" presStyleCnt="0"/>
      <dgm:spPr/>
    </dgm:pt>
    <dgm:pt modelId="{915BC2E3-19A8-8E4B-AE8B-F87C1DDA0EE0}" type="pres">
      <dgm:prSet presAssocID="{98587434-1220-6E43-A80F-C39B5DDFD54A}" presName="parentLin" presStyleCnt="0"/>
      <dgm:spPr/>
    </dgm:pt>
    <dgm:pt modelId="{1369F25F-9A60-9041-9688-9D1B774DD59D}" type="pres">
      <dgm:prSet presAssocID="{98587434-1220-6E43-A80F-C39B5DDFD54A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69C9DC9-1B00-3948-9298-99ECB444AC3D}" type="pres">
      <dgm:prSet presAssocID="{98587434-1220-6E43-A80F-C39B5DDFD54A}" presName="parentText" presStyleLbl="node1" presStyleIdx="1" presStyleCnt="4" custScaleX="115402" custScaleY="5826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D2647D-D95C-FA43-A90C-49AA24B82BC2}" type="pres">
      <dgm:prSet presAssocID="{98587434-1220-6E43-A80F-C39B5DDFD54A}" presName="negativeSpace" presStyleCnt="0"/>
      <dgm:spPr/>
    </dgm:pt>
    <dgm:pt modelId="{E894A4B4-4ADB-D74A-A6F2-5F14EDACD706}" type="pres">
      <dgm:prSet presAssocID="{98587434-1220-6E43-A80F-C39B5DDFD54A}" presName="childText" presStyleLbl="conFgAcc1" presStyleIdx="1" presStyleCnt="4">
        <dgm:presLayoutVars>
          <dgm:bulletEnabled val="1"/>
        </dgm:presLayoutVars>
      </dgm:prSet>
      <dgm:spPr/>
    </dgm:pt>
    <dgm:pt modelId="{F7BFF504-CD97-3540-9909-2B1C0F85495A}" type="pres">
      <dgm:prSet presAssocID="{25330FCC-AE02-6D43-9DF3-9656EBE5A31D}" presName="spaceBetweenRectangles" presStyleCnt="0"/>
      <dgm:spPr/>
    </dgm:pt>
    <dgm:pt modelId="{E0755575-8D5C-914F-9F78-26E0B8EE6B89}" type="pres">
      <dgm:prSet presAssocID="{B1065505-67BD-4B40-8C63-11E9B4081ECC}" presName="parentLin" presStyleCnt="0"/>
      <dgm:spPr/>
    </dgm:pt>
    <dgm:pt modelId="{5030BA58-658E-2442-903A-3C327B5332AF}" type="pres">
      <dgm:prSet presAssocID="{B1065505-67BD-4B40-8C63-11E9B4081ECC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AE1BC7F0-FD6B-4341-BBC3-3AEA51620EAE}" type="pres">
      <dgm:prSet presAssocID="{B1065505-67BD-4B40-8C63-11E9B4081ECC}" presName="parentText" presStyleLbl="node1" presStyleIdx="2" presStyleCnt="4" custScaleY="5717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6EC08B-B69D-A64F-8E77-634720374681}" type="pres">
      <dgm:prSet presAssocID="{B1065505-67BD-4B40-8C63-11E9B4081ECC}" presName="negativeSpace" presStyleCnt="0"/>
      <dgm:spPr/>
    </dgm:pt>
    <dgm:pt modelId="{511B39E6-1C4A-DF4B-8133-82AF946D37B0}" type="pres">
      <dgm:prSet presAssocID="{B1065505-67BD-4B40-8C63-11E9B4081ECC}" presName="childText" presStyleLbl="conFgAcc1" presStyleIdx="2" presStyleCnt="4">
        <dgm:presLayoutVars>
          <dgm:bulletEnabled val="1"/>
        </dgm:presLayoutVars>
      </dgm:prSet>
      <dgm:spPr/>
    </dgm:pt>
    <dgm:pt modelId="{EB0973C7-791E-3E4D-BEB8-A289873E0E7B}" type="pres">
      <dgm:prSet presAssocID="{4783E600-839D-8F47-916F-D4C3AEA192D3}" presName="spaceBetweenRectangles" presStyleCnt="0"/>
      <dgm:spPr/>
    </dgm:pt>
    <dgm:pt modelId="{30FFA7BD-9F4B-7A4F-ABA5-ED8070F0B25A}" type="pres">
      <dgm:prSet presAssocID="{A8CF05AA-BDA7-5C4E-AA37-A93C80F6ABA7}" presName="parentLin" presStyleCnt="0"/>
      <dgm:spPr/>
    </dgm:pt>
    <dgm:pt modelId="{67F611CA-6A6E-2E4B-AA08-A4043C0973A2}" type="pres">
      <dgm:prSet presAssocID="{A8CF05AA-BDA7-5C4E-AA37-A93C80F6ABA7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63017BCC-8FE0-8644-9C68-1DA96FEA2076}" type="pres">
      <dgm:prSet presAssocID="{A8CF05AA-BDA7-5C4E-AA37-A93C80F6ABA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CF200F-77EF-8B40-924F-78CCABFB8065}" type="pres">
      <dgm:prSet presAssocID="{A8CF05AA-BDA7-5C4E-AA37-A93C80F6ABA7}" presName="negativeSpace" presStyleCnt="0"/>
      <dgm:spPr/>
    </dgm:pt>
    <dgm:pt modelId="{A3D6834A-A6C5-B047-8E53-2D952DD46AC6}" type="pres">
      <dgm:prSet presAssocID="{A8CF05AA-BDA7-5C4E-AA37-A93C80F6ABA7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7D9D7B9-361F-F742-A365-E56A22F377A9}" srcId="{C4ABDE35-4F11-E14E-88B7-87876DB0820F}" destId="{B1065505-67BD-4B40-8C63-11E9B4081ECC}" srcOrd="2" destOrd="0" parTransId="{3FBA2854-8612-9A48-B722-188F0AC44F5C}" sibTransId="{4783E600-839D-8F47-916F-D4C3AEA192D3}"/>
    <dgm:cxn modelId="{F39FECFA-0BC2-4E46-94AD-002A8E3D0D11}" srcId="{C4ABDE35-4F11-E14E-88B7-87876DB0820F}" destId="{98587434-1220-6E43-A80F-C39B5DDFD54A}" srcOrd="1" destOrd="0" parTransId="{D3E51C9E-AADD-C74E-B0EA-8DBF31841B82}" sibTransId="{25330FCC-AE02-6D43-9DF3-9656EBE5A31D}"/>
    <dgm:cxn modelId="{D8D669F1-1448-4568-94E3-20579043D782}" type="presOf" srcId="{98587434-1220-6E43-A80F-C39B5DDFD54A}" destId="{269C9DC9-1B00-3948-9298-99ECB444AC3D}" srcOrd="1" destOrd="0" presId="urn:microsoft.com/office/officeart/2005/8/layout/list1"/>
    <dgm:cxn modelId="{022F7656-2DDB-5147-AC10-76091461A118}" srcId="{C4ABDE35-4F11-E14E-88B7-87876DB0820F}" destId="{D53BED11-CB2A-054D-8D76-7694C7BDB365}" srcOrd="0" destOrd="0" parTransId="{6DDA63B1-553D-5743-9B4D-C14583F10D04}" sibTransId="{E1972F88-792B-FE47-A8AB-D264B711C9BF}"/>
    <dgm:cxn modelId="{180E9A27-1789-48AA-9CA5-F47DA64EAC06}" type="presOf" srcId="{D53BED11-CB2A-054D-8D76-7694C7BDB365}" destId="{24A7833D-30C5-0C44-BE3F-4F99F9100679}" srcOrd="0" destOrd="0" presId="urn:microsoft.com/office/officeart/2005/8/layout/list1"/>
    <dgm:cxn modelId="{57362A4B-C6ED-464B-9A2D-989900905D44}" type="presOf" srcId="{C4ABDE35-4F11-E14E-88B7-87876DB0820F}" destId="{9DFCC692-A7A9-D345-B468-4E44ED54E82D}" srcOrd="0" destOrd="0" presId="urn:microsoft.com/office/officeart/2005/8/layout/list1"/>
    <dgm:cxn modelId="{D5FEBF98-A348-4EC1-8DD0-CAD014177081}" type="presOf" srcId="{98587434-1220-6E43-A80F-C39B5DDFD54A}" destId="{1369F25F-9A60-9041-9688-9D1B774DD59D}" srcOrd="0" destOrd="0" presId="urn:microsoft.com/office/officeart/2005/8/layout/list1"/>
    <dgm:cxn modelId="{0540C4A2-0AE7-45FF-8989-756870299DD0}" type="presOf" srcId="{A8CF05AA-BDA7-5C4E-AA37-A93C80F6ABA7}" destId="{67F611CA-6A6E-2E4B-AA08-A4043C0973A2}" srcOrd="0" destOrd="0" presId="urn:microsoft.com/office/officeart/2005/8/layout/list1"/>
    <dgm:cxn modelId="{58B2D43E-BAB0-184F-9F5C-DA4F546B6630}" srcId="{C4ABDE35-4F11-E14E-88B7-87876DB0820F}" destId="{A8CF05AA-BDA7-5C4E-AA37-A93C80F6ABA7}" srcOrd="3" destOrd="0" parTransId="{E4DE114E-6E60-C84A-944C-4F21FDFB7C00}" sibTransId="{90ECFD8A-7B93-8F48-BB34-DCAEC61E20D7}"/>
    <dgm:cxn modelId="{483E2E99-D574-47AA-A203-00A4C2984447}" type="presOf" srcId="{A8CF05AA-BDA7-5C4E-AA37-A93C80F6ABA7}" destId="{63017BCC-8FE0-8644-9C68-1DA96FEA2076}" srcOrd="1" destOrd="0" presId="urn:microsoft.com/office/officeart/2005/8/layout/list1"/>
    <dgm:cxn modelId="{43F109B8-8EA9-4461-B08B-BE202EE4746C}" type="presOf" srcId="{D53BED11-CB2A-054D-8D76-7694C7BDB365}" destId="{B680D8C6-3119-7F45-AEED-1BA17F5091C6}" srcOrd="1" destOrd="0" presId="urn:microsoft.com/office/officeart/2005/8/layout/list1"/>
    <dgm:cxn modelId="{F3BDC0BF-2177-4255-BE6F-26FDE5305438}" type="presOf" srcId="{B1065505-67BD-4B40-8C63-11E9B4081ECC}" destId="{AE1BC7F0-FD6B-4341-BBC3-3AEA51620EAE}" srcOrd="1" destOrd="0" presId="urn:microsoft.com/office/officeart/2005/8/layout/list1"/>
    <dgm:cxn modelId="{583F67E0-EA39-4F13-ACEB-32C6EEAA4A6E}" type="presOf" srcId="{B1065505-67BD-4B40-8C63-11E9B4081ECC}" destId="{5030BA58-658E-2442-903A-3C327B5332AF}" srcOrd="0" destOrd="0" presId="urn:microsoft.com/office/officeart/2005/8/layout/list1"/>
    <dgm:cxn modelId="{9AE73BB6-B244-4E79-B749-3CDAB6ECCD89}" type="presParOf" srcId="{9DFCC692-A7A9-D345-B468-4E44ED54E82D}" destId="{41B272AD-80C8-F243-BB4B-6483C94EDD73}" srcOrd="0" destOrd="0" presId="urn:microsoft.com/office/officeart/2005/8/layout/list1"/>
    <dgm:cxn modelId="{9B64A1ED-D71F-4346-B46F-E648A0F318E3}" type="presParOf" srcId="{41B272AD-80C8-F243-BB4B-6483C94EDD73}" destId="{24A7833D-30C5-0C44-BE3F-4F99F9100679}" srcOrd="0" destOrd="0" presId="urn:microsoft.com/office/officeart/2005/8/layout/list1"/>
    <dgm:cxn modelId="{C9221FA3-5328-400A-944F-6BA4B4279250}" type="presParOf" srcId="{41B272AD-80C8-F243-BB4B-6483C94EDD73}" destId="{B680D8C6-3119-7F45-AEED-1BA17F5091C6}" srcOrd="1" destOrd="0" presId="urn:microsoft.com/office/officeart/2005/8/layout/list1"/>
    <dgm:cxn modelId="{0DEF8E0B-5CA6-496B-9982-45A1D3184CC0}" type="presParOf" srcId="{9DFCC692-A7A9-D345-B468-4E44ED54E82D}" destId="{558A4889-E5B9-5C41-A6AE-8034BCA15EB1}" srcOrd="1" destOrd="0" presId="urn:microsoft.com/office/officeart/2005/8/layout/list1"/>
    <dgm:cxn modelId="{ADA5A54C-71F5-44DA-B9FE-F64C3E3FC0D1}" type="presParOf" srcId="{9DFCC692-A7A9-D345-B468-4E44ED54E82D}" destId="{99F06ADA-7511-2742-80DC-DFA4F7EF192A}" srcOrd="2" destOrd="0" presId="urn:microsoft.com/office/officeart/2005/8/layout/list1"/>
    <dgm:cxn modelId="{33C32AF1-D228-4228-909D-E2A894A88F01}" type="presParOf" srcId="{9DFCC692-A7A9-D345-B468-4E44ED54E82D}" destId="{4EDFB37F-EC77-EC4A-9AF9-7DCB7524A3ED}" srcOrd="3" destOrd="0" presId="urn:microsoft.com/office/officeart/2005/8/layout/list1"/>
    <dgm:cxn modelId="{9041EE61-6967-4A0B-A6FB-57AF4CAEC42E}" type="presParOf" srcId="{9DFCC692-A7A9-D345-B468-4E44ED54E82D}" destId="{915BC2E3-19A8-8E4B-AE8B-F87C1DDA0EE0}" srcOrd="4" destOrd="0" presId="urn:microsoft.com/office/officeart/2005/8/layout/list1"/>
    <dgm:cxn modelId="{232A3951-8395-4F37-9577-4FCE6032D681}" type="presParOf" srcId="{915BC2E3-19A8-8E4B-AE8B-F87C1DDA0EE0}" destId="{1369F25F-9A60-9041-9688-9D1B774DD59D}" srcOrd="0" destOrd="0" presId="urn:microsoft.com/office/officeart/2005/8/layout/list1"/>
    <dgm:cxn modelId="{288E503F-D995-40E0-98B4-EE862F09C6E4}" type="presParOf" srcId="{915BC2E3-19A8-8E4B-AE8B-F87C1DDA0EE0}" destId="{269C9DC9-1B00-3948-9298-99ECB444AC3D}" srcOrd="1" destOrd="0" presId="urn:microsoft.com/office/officeart/2005/8/layout/list1"/>
    <dgm:cxn modelId="{F51FB06C-4A87-49F2-9975-368D2E923AA5}" type="presParOf" srcId="{9DFCC692-A7A9-D345-B468-4E44ED54E82D}" destId="{0FD2647D-D95C-FA43-A90C-49AA24B82BC2}" srcOrd="5" destOrd="0" presId="urn:microsoft.com/office/officeart/2005/8/layout/list1"/>
    <dgm:cxn modelId="{F106533F-ADB9-4129-AF0D-1B7437F9E24E}" type="presParOf" srcId="{9DFCC692-A7A9-D345-B468-4E44ED54E82D}" destId="{E894A4B4-4ADB-D74A-A6F2-5F14EDACD706}" srcOrd="6" destOrd="0" presId="urn:microsoft.com/office/officeart/2005/8/layout/list1"/>
    <dgm:cxn modelId="{A7506236-F45E-4C30-B434-26E390430724}" type="presParOf" srcId="{9DFCC692-A7A9-D345-B468-4E44ED54E82D}" destId="{F7BFF504-CD97-3540-9909-2B1C0F85495A}" srcOrd="7" destOrd="0" presId="urn:microsoft.com/office/officeart/2005/8/layout/list1"/>
    <dgm:cxn modelId="{50575256-9548-4EF1-8068-2E29DF203E10}" type="presParOf" srcId="{9DFCC692-A7A9-D345-B468-4E44ED54E82D}" destId="{E0755575-8D5C-914F-9F78-26E0B8EE6B89}" srcOrd="8" destOrd="0" presId="urn:microsoft.com/office/officeart/2005/8/layout/list1"/>
    <dgm:cxn modelId="{A8BB169C-B88B-4057-B9F4-33DEA14F6514}" type="presParOf" srcId="{E0755575-8D5C-914F-9F78-26E0B8EE6B89}" destId="{5030BA58-658E-2442-903A-3C327B5332AF}" srcOrd="0" destOrd="0" presId="urn:microsoft.com/office/officeart/2005/8/layout/list1"/>
    <dgm:cxn modelId="{63E4D0CE-8F91-45AD-9FC8-6519AF29538B}" type="presParOf" srcId="{E0755575-8D5C-914F-9F78-26E0B8EE6B89}" destId="{AE1BC7F0-FD6B-4341-BBC3-3AEA51620EAE}" srcOrd="1" destOrd="0" presId="urn:microsoft.com/office/officeart/2005/8/layout/list1"/>
    <dgm:cxn modelId="{EC0AEB10-5089-4E94-A453-E92E59B2885A}" type="presParOf" srcId="{9DFCC692-A7A9-D345-B468-4E44ED54E82D}" destId="{676EC08B-B69D-A64F-8E77-634720374681}" srcOrd="9" destOrd="0" presId="urn:microsoft.com/office/officeart/2005/8/layout/list1"/>
    <dgm:cxn modelId="{694E28B6-3332-4CF8-A849-534CE55711D7}" type="presParOf" srcId="{9DFCC692-A7A9-D345-B468-4E44ED54E82D}" destId="{511B39E6-1C4A-DF4B-8133-82AF946D37B0}" srcOrd="10" destOrd="0" presId="urn:microsoft.com/office/officeart/2005/8/layout/list1"/>
    <dgm:cxn modelId="{148D41EB-8812-426C-BECE-E3EF42020A4D}" type="presParOf" srcId="{9DFCC692-A7A9-D345-B468-4E44ED54E82D}" destId="{EB0973C7-791E-3E4D-BEB8-A289873E0E7B}" srcOrd="11" destOrd="0" presId="urn:microsoft.com/office/officeart/2005/8/layout/list1"/>
    <dgm:cxn modelId="{AB62314A-C1DA-4911-8017-2D7233B44F72}" type="presParOf" srcId="{9DFCC692-A7A9-D345-B468-4E44ED54E82D}" destId="{30FFA7BD-9F4B-7A4F-ABA5-ED8070F0B25A}" srcOrd="12" destOrd="0" presId="urn:microsoft.com/office/officeart/2005/8/layout/list1"/>
    <dgm:cxn modelId="{B848B5B6-7FF1-4D1D-89A6-983981FB319E}" type="presParOf" srcId="{30FFA7BD-9F4B-7A4F-ABA5-ED8070F0B25A}" destId="{67F611CA-6A6E-2E4B-AA08-A4043C0973A2}" srcOrd="0" destOrd="0" presId="urn:microsoft.com/office/officeart/2005/8/layout/list1"/>
    <dgm:cxn modelId="{2566705F-E727-4399-AA57-CFC3F78B8BBD}" type="presParOf" srcId="{30FFA7BD-9F4B-7A4F-ABA5-ED8070F0B25A}" destId="{63017BCC-8FE0-8644-9C68-1DA96FEA2076}" srcOrd="1" destOrd="0" presId="urn:microsoft.com/office/officeart/2005/8/layout/list1"/>
    <dgm:cxn modelId="{4CECD9F7-A635-4FE7-A0CE-90C02CDF3604}" type="presParOf" srcId="{9DFCC692-A7A9-D345-B468-4E44ED54E82D}" destId="{8FCF200F-77EF-8B40-924F-78CCABFB8065}" srcOrd="13" destOrd="0" presId="urn:microsoft.com/office/officeart/2005/8/layout/list1"/>
    <dgm:cxn modelId="{2C4451B9-92F2-486A-97F3-B09003A54B5E}" type="presParOf" srcId="{9DFCC692-A7A9-D345-B468-4E44ED54E82D}" destId="{A3D6834A-A6C5-B047-8E53-2D952DD46AC6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06ADA-7511-2742-80DC-DFA4F7EF192A}">
      <dsp:nvSpPr>
        <dsp:cNvPr id="0" name=""/>
        <dsp:cNvSpPr/>
      </dsp:nvSpPr>
      <dsp:spPr>
        <a:xfrm>
          <a:off x="0" y="126968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0D8C6-3119-7F45-AEED-1BA17F5091C6}">
      <dsp:nvSpPr>
        <dsp:cNvPr id="0" name=""/>
        <dsp:cNvSpPr/>
      </dsp:nvSpPr>
      <dsp:spPr>
        <a:xfrm>
          <a:off x="411480" y="36831"/>
          <a:ext cx="6677538" cy="562457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err="1" smtClean="0">
              <a:solidFill>
                <a:srgbClr val="000000"/>
              </a:solidFill>
            </a:rPr>
            <a:t>Đặc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điểm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của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một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số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ngành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dịch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vụ</a:t>
          </a:r>
          <a:endParaRPr lang="en-US" sz="2400" kern="1200" noProof="0" dirty="0">
            <a:solidFill>
              <a:srgbClr val="000000"/>
            </a:solidFill>
          </a:endParaRPr>
        </a:p>
      </dsp:txBody>
      <dsp:txXfrm>
        <a:off x="438937" y="64288"/>
        <a:ext cx="6622624" cy="507543"/>
      </dsp:txXfrm>
    </dsp:sp>
    <dsp:sp modelId="{E894A4B4-4ADB-D74A-A6F2-5F14EDACD706}">
      <dsp:nvSpPr>
        <dsp:cNvPr id="0" name=""/>
        <dsp:cNvSpPr/>
      </dsp:nvSpPr>
      <dsp:spPr>
        <a:xfrm>
          <a:off x="0" y="1184205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C9DC9-1B00-3948-9298-99ECB444AC3D}">
      <dsp:nvSpPr>
        <dsp:cNvPr id="0" name=""/>
        <dsp:cNvSpPr/>
      </dsp:nvSpPr>
      <dsp:spPr>
        <a:xfrm>
          <a:off x="411480" y="1106168"/>
          <a:ext cx="6647986" cy="55035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>
              <a:solidFill>
                <a:srgbClr val="000000"/>
              </a:solidFill>
            </a:rPr>
            <a:t>Các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thành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viên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của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thị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trường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và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thương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mại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dịch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vụ</a:t>
          </a:r>
          <a:endParaRPr lang="fr-FR" sz="2400" kern="1200" dirty="0">
            <a:solidFill>
              <a:srgbClr val="000000"/>
            </a:solidFill>
          </a:endParaRPr>
        </a:p>
      </dsp:txBody>
      <dsp:txXfrm>
        <a:off x="438346" y="1133034"/>
        <a:ext cx="6594254" cy="496624"/>
      </dsp:txXfrm>
    </dsp:sp>
    <dsp:sp modelId="{511B39E6-1C4A-DF4B-8133-82AF946D37B0}">
      <dsp:nvSpPr>
        <dsp:cNvPr id="0" name=""/>
        <dsp:cNvSpPr/>
      </dsp:nvSpPr>
      <dsp:spPr>
        <a:xfrm>
          <a:off x="0" y="2231211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BC7F0-FD6B-4341-BBC3-3AEA51620EAE}">
      <dsp:nvSpPr>
        <dsp:cNvPr id="0" name=""/>
        <dsp:cNvSpPr/>
      </dsp:nvSpPr>
      <dsp:spPr>
        <a:xfrm>
          <a:off x="411480" y="2163405"/>
          <a:ext cx="5760720" cy="5401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rgbClr val="000000"/>
              </a:solidFill>
            </a:rPr>
            <a:t>Thương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mại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dịch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vụ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của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Việt</a:t>
          </a:r>
          <a:r>
            <a:rPr lang="en-US" sz="2400" kern="1200" dirty="0" smtClean="0">
              <a:solidFill>
                <a:srgbClr val="000000"/>
              </a:solidFill>
            </a:rPr>
            <a:t> Nam </a:t>
          </a:r>
          <a:r>
            <a:rPr lang="en-US" sz="2400" kern="1200" dirty="0" err="1" smtClean="0">
              <a:solidFill>
                <a:srgbClr val="000000"/>
              </a:solidFill>
            </a:rPr>
            <a:t>với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các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nước</a:t>
          </a:r>
          <a:r>
            <a:rPr lang="en-US" sz="2400" kern="1200" dirty="0" smtClean="0">
              <a:solidFill>
                <a:srgbClr val="000000"/>
              </a:solidFill>
            </a:rPr>
            <a:t> RCEP</a:t>
          </a:r>
          <a:endParaRPr lang="fr-FR" sz="2400" kern="1200" dirty="0">
            <a:solidFill>
              <a:srgbClr val="000000"/>
            </a:solidFill>
          </a:endParaRPr>
        </a:p>
      </dsp:txBody>
      <dsp:txXfrm>
        <a:off x="437847" y="2189772"/>
        <a:ext cx="5707986" cy="487392"/>
      </dsp:txXfrm>
    </dsp:sp>
    <dsp:sp modelId="{A3D6834A-A6C5-B047-8E53-2D952DD46AC6}">
      <dsp:nvSpPr>
        <dsp:cNvPr id="0" name=""/>
        <dsp:cNvSpPr/>
      </dsp:nvSpPr>
      <dsp:spPr>
        <a:xfrm>
          <a:off x="0" y="3682731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17BCC-8FE0-8644-9C68-1DA96FEA2076}">
      <dsp:nvSpPr>
        <dsp:cNvPr id="0" name=""/>
        <dsp:cNvSpPr/>
      </dsp:nvSpPr>
      <dsp:spPr>
        <a:xfrm>
          <a:off x="411480" y="3210411"/>
          <a:ext cx="5760720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>
              <a:solidFill>
                <a:srgbClr val="000000"/>
              </a:solidFill>
            </a:rPr>
            <a:t>Kết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luận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và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các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vấn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đề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cần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thảo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luận</a:t>
          </a:r>
          <a:endParaRPr lang="fr-FR" sz="2400" kern="1200" dirty="0">
            <a:solidFill>
              <a:srgbClr val="000000"/>
            </a:solidFill>
          </a:endParaRPr>
        </a:p>
      </dsp:txBody>
      <dsp:txXfrm>
        <a:off x="457594" y="3256525"/>
        <a:ext cx="5668492" cy="8524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06ADA-7511-2742-80DC-DFA4F7EF192A}">
      <dsp:nvSpPr>
        <dsp:cNvPr id="0" name=""/>
        <dsp:cNvSpPr/>
      </dsp:nvSpPr>
      <dsp:spPr>
        <a:xfrm>
          <a:off x="0" y="126968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0D8C6-3119-7F45-AEED-1BA17F5091C6}">
      <dsp:nvSpPr>
        <dsp:cNvPr id="0" name=""/>
        <dsp:cNvSpPr/>
      </dsp:nvSpPr>
      <dsp:spPr>
        <a:xfrm>
          <a:off x="411480" y="36831"/>
          <a:ext cx="6677538" cy="56245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err="1" smtClean="0">
              <a:solidFill>
                <a:srgbClr val="000000"/>
              </a:solidFill>
            </a:rPr>
            <a:t>Đặc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điểm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của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một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số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ngành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dịch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vụ</a:t>
          </a:r>
          <a:endParaRPr lang="en-US" sz="2400" kern="1200" noProof="0" dirty="0">
            <a:solidFill>
              <a:srgbClr val="000000"/>
            </a:solidFill>
          </a:endParaRPr>
        </a:p>
      </dsp:txBody>
      <dsp:txXfrm>
        <a:off x="438937" y="64288"/>
        <a:ext cx="6622624" cy="507543"/>
      </dsp:txXfrm>
    </dsp:sp>
    <dsp:sp modelId="{E894A4B4-4ADB-D74A-A6F2-5F14EDACD706}">
      <dsp:nvSpPr>
        <dsp:cNvPr id="0" name=""/>
        <dsp:cNvSpPr/>
      </dsp:nvSpPr>
      <dsp:spPr>
        <a:xfrm>
          <a:off x="0" y="1184205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C9DC9-1B00-3948-9298-99ECB444AC3D}">
      <dsp:nvSpPr>
        <dsp:cNvPr id="0" name=""/>
        <dsp:cNvSpPr/>
      </dsp:nvSpPr>
      <dsp:spPr>
        <a:xfrm>
          <a:off x="411480" y="1106168"/>
          <a:ext cx="6647986" cy="55035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>
              <a:solidFill>
                <a:srgbClr val="000000"/>
              </a:solidFill>
            </a:rPr>
            <a:t>Các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thành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viên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tham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gia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thị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trường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và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thương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mại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dịch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vụ</a:t>
          </a:r>
          <a:endParaRPr lang="fr-FR" sz="2400" kern="1200" dirty="0">
            <a:solidFill>
              <a:srgbClr val="000000"/>
            </a:solidFill>
          </a:endParaRPr>
        </a:p>
      </dsp:txBody>
      <dsp:txXfrm>
        <a:off x="438346" y="1133034"/>
        <a:ext cx="6594254" cy="496624"/>
      </dsp:txXfrm>
    </dsp:sp>
    <dsp:sp modelId="{511B39E6-1C4A-DF4B-8133-82AF946D37B0}">
      <dsp:nvSpPr>
        <dsp:cNvPr id="0" name=""/>
        <dsp:cNvSpPr/>
      </dsp:nvSpPr>
      <dsp:spPr>
        <a:xfrm>
          <a:off x="0" y="2231211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BC7F0-FD6B-4341-BBC3-3AEA51620EAE}">
      <dsp:nvSpPr>
        <dsp:cNvPr id="0" name=""/>
        <dsp:cNvSpPr/>
      </dsp:nvSpPr>
      <dsp:spPr>
        <a:xfrm>
          <a:off x="411480" y="2163405"/>
          <a:ext cx="5760720" cy="54012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T</a:t>
          </a:r>
          <a:r>
            <a:rPr lang="vi-VN" sz="2400" kern="1200" dirty="0" smtClean="0">
              <a:solidFill>
                <a:srgbClr val="000000"/>
              </a:solidFill>
            </a:rPr>
            <a:t>hương mại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dịch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vụ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của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Việt</a:t>
          </a:r>
          <a:r>
            <a:rPr lang="en-US" sz="2400" kern="1200" dirty="0" smtClean="0">
              <a:solidFill>
                <a:srgbClr val="000000"/>
              </a:solidFill>
            </a:rPr>
            <a:t> Nam </a:t>
          </a:r>
          <a:r>
            <a:rPr lang="en-US" sz="2400" kern="1200" dirty="0" err="1" smtClean="0">
              <a:solidFill>
                <a:srgbClr val="000000"/>
              </a:solidFill>
            </a:rPr>
            <a:t>và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một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số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nước</a:t>
          </a:r>
          <a:r>
            <a:rPr lang="en-US" sz="2400" kern="1200" dirty="0" smtClean="0">
              <a:solidFill>
                <a:srgbClr val="000000"/>
              </a:solidFill>
            </a:rPr>
            <a:t> RCEP</a:t>
          </a:r>
          <a:endParaRPr lang="fr-FR" sz="2400" kern="1200" dirty="0">
            <a:solidFill>
              <a:srgbClr val="000000"/>
            </a:solidFill>
          </a:endParaRPr>
        </a:p>
      </dsp:txBody>
      <dsp:txXfrm>
        <a:off x="437847" y="2189772"/>
        <a:ext cx="5707986" cy="487392"/>
      </dsp:txXfrm>
    </dsp:sp>
    <dsp:sp modelId="{A3D6834A-A6C5-B047-8E53-2D952DD46AC6}">
      <dsp:nvSpPr>
        <dsp:cNvPr id="0" name=""/>
        <dsp:cNvSpPr/>
      </dsp:nvSpPr>
      <dsp:spPr>
        <a:xfrm>
          <a:off x="0" y="3682731"/>
          <a:ext cx="8229600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17BCC-8FE0-8644-9C68-1DA96FEA2076}">
      <dsp:nvSpPr>
        <dsp:cNvPr id="0" name=""/>
        <dsp:cNvSpPr/>
      </dsp:nvSpPr>
      <dsp:spPr>
        <a:xfrm>
          <a:off x="411480" y="3210411"/>
          <a:ext cx="5760720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>
              <a:solidFill>
                <a:srgbClr val="000000"/>
              </a:solidFill>
            </a:rPr>
            <a:t>Kết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luận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và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một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số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vấn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đề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thảo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luận</a:t>
          </a:r>
          <a:endParaRPr lang="fr-FR" sz="2400" kern="1200" dirty="0">
            <a:solidFill>
              <a:srgbClr val="000000"/>
            </a:solidFill>
          </a:endParaRPr>
        </a:p>
      </dsp:txBody>
      <dsp:txXfrm>
        <a:off x="457594" y="3256525"/>
        <a:ext cx="5668492" cy="85241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06ADA-7511-2742-80DC-DFA4F7EF192A}">
      <dsp:nvSpPr>
        <dsp:cNvPr id="0" name=""/>
        <dsp:cNvSpPr/>
      </dsp:nvSpPr>
      <dsp:spPr>
        <a:xfrm>
          <a:off x="0" y="126968"/>
          <a:ext cx="822959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0D8C6-3119-7F45-AEED-1BA17F5091C6}">
      <dsp:nvSpPr>
        <dsp:cNvPr id="0" name=""/>
        <dsp:cNvSpPr/>
      </dsp:nvSpPr>
      <dsp:spPr>
        <a:xfrm>
          <a:off x="411480" y="36831"/>
          <a:ext cx="6677538" cy="56245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err="1" smtClean="0">
              <a:solidFill>
                <a:srgbClr val="000000"/>
              </a:solidFill>
            </a:rPr>
            <a:t>Đặc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điểm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của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bốn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ngành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dịch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vụ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được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lựa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chọn</a:t>
          </a:r>
          <a:endParaRPr lang="en-US" sz="2400" kern="1200" noProof="0" dirty="0">
            <a:solidFill>
              <a:srgbClr val="000000"/>
            </a:solidFill>
          </a:endParaRPr>
        </a:p>
      </dsp:txBody>
      <dsp:txXfrm>
        <a:off x="438937" y="64288"/>
        <a:ext cx="6622624" cy="507543"/>
      </dsp:txXfrm>
    </dsp:sp>
    <dsp:sp modelId="{E894A4B4-4ADB-D74A-A6F2-5F14EDACD706}">
      <dsp:nvSpPr>
        <dsp:cNvPr id="0" name=""/>
        <dsp:cNvSpPr/>
      </dsp:nvSpPr>
      <dsp:spPr>
        <a:xfrm>
          <a:off x="0" y="1184205"/>
          <a:ext cx="822959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C9DC9-1B00-3948-9298-99ECB444AC3D}">
      <dsp:nvSpPr>
        <dsp:cNvPr id="0" name=""/>
        <dsp:cNvSpPr/>
      </dsp:nvSpPr>
      <dsp:spPr>
        <a:xfrm>
          <a:off x="411480" y="1106168"/>
          <a:ext cx="6647986" cy="55035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>
              <a:solidFill>
                <a:srgbClr val="000000"/>
              </a:solidFill>
            </a:rPr>
            <a:t>Mô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hình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kinh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doanh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và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thương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mại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dịch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vụ</a:t>
          </a:r>
          <a:endParaRPr lang="fr-FR" sz="2400" kern="1200" dirty="0">
            <a:solidFill>
              <a:srgbClr val="000000"/>
            </a:solidFill>
          </a:endParaRPr>
        </a:p>
      </dsp:txBody>
      <dsp:txXfrm>
        <a:off x="438346" y="1133034"/>
        <a:ext cx="6594254" cy="496624"/>
      </dsp:txXfrm>
    </dsp:sp>
    <dsp:sp modelId="{511B39E6-1C4A-DF4B-8133-82AF946D37B0}">
      <dsp:nvSpPr>
        <dsp:cNvPr id="0" name=""/>
        <dsp:cNvSpPr/>
      </dsp:nvSpPr>
      <dsp:spPr>
        <a:xfrm>
          <a:off x="0" y="2231211"/>
          <a:ext cx="822959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BC7F0-FD6B-4341-BBC3-3AEA51620EAE}">
      <dsp:nvSpPr>
        <dsp:cNvPr id="0" name=""/>
        <dsp:cNvSpPr/>
      </dsp:nvSpPr>
      <dsp:spPr>
        <a:xfrm>
          <a:off x="411480" y="2163405"/>
          <a:ext cx="5760720" cy="540126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T</a:t>
          </a:r>
          <a:r>
            <a:rPr lang="vi-VN" sz="2400" kern="1200" dirty="0" smtClean="0">
              <a:solidFill>
                <a:srgbClr val="000000"/>
              </a:solidFill>
            </a:rPr>
            <a:t>hương mại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dịch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vụ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của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Việt</a:t>
          </a:r>
          <a:r>
            <a:rPr lang="en-US" sz="2400" kern="1200" dirty="0" smtClean="0">
              <a:solidFill>
                <a:srgbClr val="000000"/>
              </a:solidFill>
            </a:rPr>
            <a:t> Nam </a:t>
          </a:r>
          <a:r>
            <a:rPr lang="en-US" sz="2400" kern="1200" dirty="0" err="1" smtClean="0">
              <a:solidFill>
                <a:srgbClr val="000000"/>
              </a:solidFill>
            </a:rPr>
            <a:t>và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một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số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nước</a:t>
          </a:r>
          <a:r>
            <a:rPr lang="en-US" sz="2400" kern="1200" dirty="0" smtClean="0">
              <a:solidFill>
                <a:srgbClr val="000000"/>
              </a:solidFill>
            </a:rPr>
            <a:t> RCEP</a:t>
          </a:r>
          <a:endParaRPr lang="fr-FR" sz="2400" kern="1200" dirty="0">
            <a:solidFill>
              <a:srgbClr val="000000"/>
            </a:solidFill>
          </a:endParaRPr>
        </a:p>
      </dsp:txBody>
      <dsp:txXfrm>
        <a:off x="437847" y="2189772"/>
        <a:ext cx="5707986" cy="487392"/>
      </dsp:txXfrm>
    </dsp:sp>
    <dsp:sp modelId="{A3D6834A-A6C5-B047-8E53-2D952DD46AC6}">
      <dsp:nvSpPr>
        <dsp:cNvPr id="0" name=""/>
        <dsp:cNvSpPr/>
      </dsp:nvSpPr>
      <dsp:spPr>
        <a:xfrm>
          <a:off x="0" y="3682731"/>
          <a:ext cx="822959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17BCC-8FE0-8644-9C68-1DA96FEA2076}">
      <dsp:nvSpPr>
        <dsp:cNvPr id="0" name=""/>
        <dsp:cNvSpPr/>
      </dsp:nvSpPr>
      <dsp:spPr>
        <a:xfrm>
          <a:off x="411480" y="3210411"/>
          <a:ext cx="5760720" cy="94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>
              <a:solidFill>
                <a:srgbClr val="000000"/>
              </a:solidFill>
            </a:rPr>
            <a:t>Kết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luận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và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một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số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vấn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đề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thảo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luận</a:t>
          </a:r>
          <a:endParaRPr lang="fr-FR" sz="2400" kern="1200" dirty="0">
            <a:solidFill>
              <a:srgbClr val="000000"/>
            </a:solidFill>
          </a:endParaRPr>
        </a:p>
      </dsp:txBody>
      <dsp:txXfrm>
        <a:off x="457594" y="3256525"/>
        <a:ext cx="5668492" cy="8524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F06ADA-7511-2742-80DC-DFA4F7EF192A}">
      <dsp:nvSpPr>
        <dsp:cNvPr id="0" name=""/>
        <dsp:cNvSpPr/>
      </dsp:nvSpPr>
      <dsp:spPr>
        <a:xfrm>
          <a:off x="0" y="126968"/>
          <a:ext cx="822959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0D8C6-3119-7F45-AEED-1BA17F5091C6}">
      <dsp:nvSpPr>
        <dsp:cNvPr id="0" name=""/>
        <dsp:cNvSpPr/>
      </dsp:nvSpPr>
      <dsp:spPr>
        <a:xfrm>
          <a:off x="411480" y="36831"/>
          <a:ext cx="6677538" cy="562457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noProof="0" dirty="0" err="1" smtClean="0">
              <a:solidFill>
                <a:srgbClr val="000000"/>
              </a:solidFill>
            </a:rPr>
            <a:t>Đặc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điểm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của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bốn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ngành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dịch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vụ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được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lựa</a:t>
          </a:r>
          <a:r>
            <a:rPr lang="en-US" sz="2400" kern="1200" noProof="0" dirty="0" smtClean="0">
              <a:solidFill>
                <a:srgbClr val="000000"/>
              </a:solidFill>
            </a:rPr>
            <a:t> </a:t>
          </a:r>
          <a:r>
            <a:rPr lang="en-US" sz="2400" kern="1200" noProof="0" dirty="0" err="1" smtClean="0">
              <a:solidFill>
                <a:srgbClr val="000000"/>
              </a:solidFill>
            </a:rPr>
            <a:t>chọn</a:t>
          </a:r>
          <a:endParaRPr lang="en-US" sz="2400" kern="1200" noProof="0" dirty="0">
            <a:solidFill>
              <a:srgbClr val="000000"/>
            </a:solidFill>
          </a:endParaRPr>
        </a:p>
      </dsp:txBody>
      <dsp:txXfrm>
        <a:off x="438937" y="64288"/>
        <a:ext cx="6622624" cy="507543"/>
      </dsp:txXfrm>
    </dsp:sp>
    <dsp:sp modelId="{E894A4B4-4ADB-D74A-A6F2-5F14EDACD706}">
      <dsp:nvSpPr>
        <dsp:cNvPr id="0" name=""/>
        <dsp:cNvSpPr/>
      </dsp:nvSpPr>
      <dsp:spPr>
        <a:xfrm>
          <a:off x="0" y="1184205"/>
          <a:ext cx="822959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9C9DC9-1B00-3948-9298-99ECB444AC3D}">
      <dsp:nvSpPr>
        <dsp:cNvPr id="0" name=""/>
        <dsp:cNvSpPr/>
      </dsp:nvSpPr>
      <dsp:spPr>
        <a:xfrm>
          <a:off x="411480" y="1106168"/>
          <a:ext cx="6647986" cy="55035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>
              <a:solidFill>
                <a:srgbClr val="000000"/>
              </a:solidFill>
            </a:rPr>
            <a:t>Mô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hình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kinh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doanh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và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thương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mại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dịch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vụ</a:t>
          </a:r>
          <a:endParaRPr lang="fr-FR" sz="2400" kern="1200" dirty="0">
            <a:solidFill>
              <a:srgbClr val="000000"/>
            </a:solidFill>
          </a:endParaRPr>
        </a:p>
      </dsp:txBody>
      <dsp:txXfrm>
        <a:off x="438346" y="1133034"/>
        <a:ext cx="6594254" cy="496624"/>
      </dsp:txXfrm>
    </dsp:sp>
    <dsp:sp modelId="{511B39E6-1C4A-DF4B-8133-82AF946D37B0}">
      <dsp:nvSpPr>
        <dsp:cNvPr id="0" name=""/>
        <dsp:cNvSpPr/>
      </dsp:nvSpPr>
      <dsp:spPr>
        <a:xfrm>
          <a:off x="0" y="2231211"/>
          <a:ext cx="822959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BC7F0-FD6B-4341-BBC3-3AEA51620EAE}">
      <dsp:nvSpPr>
        <dsp:cNvPr id="0" name=""/>
        <dsp:cNvSpPr/>
      </dsp:nvSpPr>
      <dsp:spPr>
        <a:xfrm>
          <a:off x="411480" y="2163405"/>
          <a:ext cx="5760720" cy="540126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solidFill>
                <a:srgbClr val="000000"/>
              </a:solidFill>
            </a:rPr>
            <a:t>T</a:t>
          </a:r>
          <a:r>
            <a:rPr lang="vi-VN" sz="2400" kern="1200" dirty="0" smtClean="0">
              <a:solidFill>
                <a:srgbClr val="000000"/>
              </a:solidFill>
            </a:rPr>
            <a:t>hương mại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dịch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vụ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của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Việt</a:t>
          </a:r>
          <a:r>
            <a:rPr lang="en-US" sz="2400" kern="1200" dirty="0" smtClean="0">
              <a:solidFill>
                <a:srgbClr val="000000"/>
              </a:solidFill>
            </a:rPr>
            <a:t> Nam </a:t>
          </a:r>
          <a:r>
            <a:rPr lang="en-US" sz="2400" kern="1200" dirty="0" err="1" smtClean="0">
              <a:solidFill>
                <a:srgbClr val="000000"/>
              </a:solidFill>
            </a:rPr>
            <a:t>với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các</a:t>
          </a:r>
          <a:r>
            <a:rPr lang="en-US" sz="2400" kern="1200" dirty="0" smtClean="0">
              <a:solidFill>
                <a:srgbClr val="000000"/>
              </a:solidFill>
            </a:rPr>
            <a:t> </a:t>
          </a:r>
          <a:r>
            <a:rPr lang="en-US" sz="2400" kern="1200" dirty="0" err="1" smtClean="0">
              <a:solidFill>
                <a:srgbClr val="000000"/>
              </a:solidFill>
            </a:rPr>
            <a:t>nước</a:t>
          </a:r>
          <a:r>
            <a:rPr lang="en-US" sz="2400" kern="1200" dirty="0" smtClean="0">
              <a:solidFill>
                <a:srgbClr val="000000"/>
              </a:solidFill>
            </a:rPr>
            <a:t> RCEP</a:t>
          </a:r>
          <a:endParaRPr lang="fr-FR" sz="2400" kern="1200" dirty="0">
            <a:solidFill>
              <a:srgbClr val="000000"/>
            </a:solidFill>
          </a:endParaRPr>
        </a:p>
      </dsp:txBody>
      <dsp:txXfrm>
        <a:off x="437847" y="2189772"/>
        <a:ext cx="5707986" cy="487392"/>
      </dsp:txXfrm>
    </dsp:sp>
    <dsp:sp modelId="{A3D6834A-A6C5-B047-8E53-2D952DD46AC6}">
      <dsp:nvSpPr>
        <dsp:cNvPr id="0" name=""/>
        <dsp:cNvSpPr/>
      </dsp:nvSpPr>
      <dsp:spPr>
        <a:xfrm>
          <a:off x="0" y="3682731"/>
          <a:ext cx="8229599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017BCC-8FE0-8644-9C68-1DA96FEA2076}">
      <dsp:nvSpPr>
        <dsp:cNvPr id="0" name=""/>
        <dsp:cNvSpPr/>
      </dsp:nvSpPr>
      <dsp:spPr>
        <a:xfrm>
          <a:off x="411480" y="3210411"/>
          <a:ext cx="5760720" cy="944640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400" kern="1200" dirty="0" err="1" smtClean="0">
              <a:solidFill>
                <a:srgbClr val="000000"/>
              </a:solidFill>
            </a:rPr>
            <a:t>Kết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luận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và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một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số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vấn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đề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thảo</a:t>
          </a:r>
          <a:r>
            <a:rPr lang="fr-FR" sz="2400" kern="1200" dirty="0" smtClean="0">
              <a:solidFill>
                <a:srgbClr val="000000"/>
              </a:solidFill>
            </a:rPr>
            <a:t> </a:t>
          </a:r>
          <a:r>
            <a:rPr lang="fr-FR" sz="2400" kern="1200" dirty="0" err="1" smtClean="0">
              <a:solidFill>
                <a:srgbClr val="000000"/>
              </a:solidFill>
            </a:rPr>
            <a:t>luận</a:t>
          </a:r>
          <a:endParaRPr lang="fr-FR" sz="2400" kern="1200" dirty="0">
            <a:solidFill>
              <a:srgbClr val="000000"/>
            </a:solidFill>
          </a:endParaRPr>
        </a:p>
      </dsp:txBody>
      <dsp:txXfrm>
        <a:off x="457594" y="3256525"/>
        <a:ext cx="5668492" cy="8524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51B276-DD8B-46D2-9392-228DD791C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4329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6278F76C-742A-440E-8D4F-3FB3FFCF4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15275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2FA493E7-0DA5-4A10-B267-211B30FE9E33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10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4485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11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99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6239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13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365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14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70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2075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91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0838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45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19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27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960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020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723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226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4359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610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25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0187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73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234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83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72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0532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875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53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1894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5291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8F76C-742A-440E-8D4F-3FB3FFCF45EA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682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640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60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801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83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3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1A7CB-EFA7-4881-B2F9-C8B7D4BA89A4}" type="slidenum">
              <a:rPr lang="en-US" smtClean="0"/>
              <a:t>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56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eader-E Colo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176213"/>
            <a:ext cx="3027362" cy="127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Footer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4857750"/>
            <a:ext cx="39354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0188" y="2143125"/>
            <a:ext cx="6400800" cy="1752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Title of the workshop/PNS</a:t>
            </a:r>
          </a:p>
          <a:p>
            <a:r>
              <a:rPr lang="en-US" dirty="0" smtClean="0"/>
              <a:t>Date, Venue</a:t>
            </a:r>
          </a:p>
        </p:txBody>
      </p:sp>
    </p:spTree>
    <p:extLst>
      <p:ext uri="{BB962C8B-B14F-4D97-AF65-F5344CB8AC3E}">
        <p14:creationId xmlns:p14="http://schemas.microsoft.com/office/powerpoint/2010/main" val="216651836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36776-E07C-452F-A6A6-0D5A2B5F4CA4}" type="datetime1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E049C-9EC1-49B5-ADD5-96B2D97354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777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2C07A-D9FE-4B3B-A667-19AE2B0523EB}" type="datetime1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18F1A-1102-4B73-89C9-F29EA841A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7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BF36C7-B112-4E9A-9E4A-C96CD8D92518}" type="datetime1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3205-2CE4-4330-A73F-53C1E9324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21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2942D-D210-40E9-9C92-AAD08DAC6074}" type="datetime1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4DE92-BDD6-4BA6-9705-6136C1EFC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02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9ACA2-2FAB-4911-8202-445EDA963886}" type="datetime1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8D054-ADFB-43C2-9703-F5AB0DEDF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3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47BC2-C918-4AB1-9016-350980D9C745}" type="datetime1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82663-0901-41DF-890E-5DC41398E9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2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301BC-3744-450A-A4DA-3CE2135E42E9}" type="datetime1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C5210-8E48-4E8F-9CF8-CE6A02BEF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915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11481-46E2-481D-A441-E1CC6FDC6554}" type="datetime1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7D5E2-4915-40AE-948D-3F55D028D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9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1FCE3-DFBA-4EBE-890A-D0535EF36087}" type="datetime1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F2844-B1B4-4372-B9D7-113157CCB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0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08ED4-6EE6-413D-9162-B031BF888232}" type="datetime1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E495C-B66F-4AF3-A153-3676219C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82EE2-D132-421C-8CBE-1F30F5CD79F8}" type="datetime1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E3765-F331-4ED2-87E9-04825E692F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39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Fare clic per modificare gli stili del testo dello schema</a:t>
            </a:r>
          </a:p>
          <a:p>
            <a:pPr lvl="1"/>
            <a:r>
              <a:rPr lang="en-US" altLang="vi-VN" smtClean="0"/>
              <a:t>Secondo livello</a:t>
            </a:r>
          </a:p>
          <a:p>
            <a:pPr lvl="2"/>
            <a:r>
              <a:rPr lang="en-US" altLang="vi-VN" smtClean="0"/>
              <a:t>Terzo livello</a:t>
            </a:r>
          </a:p>
          <a:p>
            <a:pPr lvl="3"/>
            <a:r>
              <a:rPr lang="en-US" altLang="vi-VN" smtClean="0"/>
              <a:t>Quarto livello</a:t>
            </a:r>
          </a:p>
          <a:p>
            <a:pPr lvl="4"/>
            <a:r>
              <a:rPr lang="en-US" altLang="vi-VN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63D4325-6032-47C0-9C0F-4BB775F32955}" type="datetime1">
              <a:rPr lang="en-US"/>
              <a:pPr>
                <a:defRPr/>
              </a:pPr>
              <a:t>7/8/2015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247DA952-4120-4CB1-881C-277D511CB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Word_Document5.docx"/><Relationship Id="rId5" Type="http://schemas.openxmlformats.org/officeDocument/2006/relationships/image" Target="../media/image10.emf"/><Relationship Id="rId4" Type="http://schemas.openxmlformats.org/officeDocument/2006/relationships/package" Target="../embeddings/Microsoft_Word_Document4.docx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2.emf"/><Relationship Id="rId4" Type="http://schemas.openxmlformats.org/officeDocument/2006/relationships/package" Target="../embeddings/Microsoft_Word_Document6.docx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3.emf"/><Relationship Id="rId4" Type="http://schemas.openxmlformats.org/officeDocument/2006/relationships/package" Target="../embeddings/Microsoft_Word_Document7.doc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package" Target="../embeddings/Microsoft_Word_Document8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5.emf"/><Relationship Id="rId4" Type="http://schemas.openxmlformats.org/officeDocument/2006/relationships/package" Target="../embeddings/Microsoft_Word_Document9.docx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6.emf"/><Relationship Id="rId4" Type="http://schemas.openxmlformats.org/officeDocument/2006/relationships/package" Target="../embeddings/Microsoft_Word_Document10.docx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trap.org.vn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emf"/><Relationship Id="rId4" Type="http://schemas.openxmlformats.org/officeDocument/2006/relationships/package" Target="../embeddings/Microsoft_Word_Document1.doc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Document2.docx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9.emf"/><Relationship Id="rId4" Type="http://schemas.openxmlformats.org/officeDocument/2006/relationships/package" Target="../embeddings/Microsoft_Word_Document3.docx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057401"/>
            <a:ext cx="8496622" cy="389255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RCEP </a:t>
            </a:r>
            <a:r>
              <a:rPr lang="en-US" sz="36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Nam” </a:t>
            </a:r>
            <a:endParaRPr lang="vi-VN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altLang="vi-VN" sz="3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altLang="vi-VN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altLang="vi-VN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altLang="vi-VN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Minh, 10/07/2015</a:t>
            </a:r>
            <a:endParaRPr lang="en-US" altLang="vi-VN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5" descr="LOGO MUTRAP-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549275"/>
            <a:ext cx="1662113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Z:\05. Admin and Management\5. Templates and Forms_PMU\logo MUTRAP\Logo 25 năm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549275"/>
            <a:ext cx="1828800" cy="150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IEMlogo_new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46739"/>
            <a:ext cx="1567164" cy="1334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Picture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388" y="645052"/>
            <a:ext cx="1356360" cy="1268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650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chuyên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Năm</a:t>
            </a:r>
            <a:r>
              <a:rPr lang="en-US" sz="2800" dirty="0" smtClean="0"/>
              <a:t> 2012: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doanh</a:t>
            </a:r>
            <a:r>
              <a:rPr lang="en-US" sz="2800" dirty="0" smtClean="0"/>
              <a:t> </a:t>
            </a:r>
            <a:r>
              <a:rPr lang="en-US" sz="2800" dirty="0" err="1" smtClean="0"/>
              <a:t>thu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136,231 </a:t>
            </a:r>
            <a:r>
              <a:rPr lang="en-US" sz="2800" dirty="0" err="1" smtClean="0"/>
              <a:t>tỷ</a:t>
            </a:r>
            <a:r>
              <a:rPr lang="en-US" sz="2800" dirty="0" smtClean="0"/>
              <a:t> </a:t>
            </a:r>
            <a:r>
              <a:rPr lang="en-US" sz="2800" dirty="0" err="1" smtClean="0"/>
              <a:t>đồng</a:t>
            </a:r>
            <a:endParaRPr lang="en-US" sz="2800" dirty="0" smtClean="0"/>
          </a:p>
          <a:p>
            <a:r>
              <a:rPr lang="en-US" sz="2800" dirty="0" err="1" smtClean="0"/>
              <a:t>Dịch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kiến</a:t>
            </a:r>
            <a:r>
              <a:rPr lang="en-US" sz="2800" dirty="0" smtClean="0"/>
              <a:t> </a:t>
            </a:r>
            <a:r>
              <a:rPr lang="en-US" sz="2800" dirty="0" err="1" smtClean="0"/>
              <a:t>trúc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cơ</a:t>
            </a:r>
            <a:r>
              <a:rPr lang="en-US" sz="2800" dirty="0" smtClean="0"/>
              <a:t> </a:t>
            </a:r>
            <a:r>
              <a:rPr lang="en-US" sz="2800" dirty="0" err="1" smtClean="0"/>
              <a:t>khí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doanh</a:t>
            </a:r>
            <a:r>
              <a:rPr lang="en-US" sz="2800" dirty="0" smtClean="0"/>
              <a:t> </a:t>
            </a:r>
            <a:r>
              <a:rPr lang="en-US" sz="2800" dirty="0" err="1" smtClean="0"/>
              <a:t>thu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 (</a:t>
            </a:r>
            <a:r>
              <a:rPr lang="en-US" sz="2800" dirty="0"/>
              <a:t>53%), </a:t>
            </a:r>
            <a:r>
              <a:rPr lang="en-US" sz="2800" dirty="0" err="1" smtClean="0"/>
              <a:t>tiếp</a:t>
            </a:r>
            <a:r>
              <a:rPr lang="en-US" sz="2800" dirty="0" smtClean="0"/>
              <a:t> </a:t>
            </a:r>
            <a:r>
              <a:rPr lang="en-US" sz="2800" dirty="0" err="1" smtClean="0"/>
              <a:t>đến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dịch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quảng</a:t>
            </a:r>
            <a:r>
              <a:rPr lang="en-US" sz="2800" dirty="0" smtClean="0"/>
              <a:t> </a:t>
            </a:r>
            <a:r>
              <a:rPr lang="en-US" sz="2800" dirty="0" err="1" smtClean="0"/>
              <a:t>cáo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nghiên</a:t>
            </a:r>
            <a:r>
              <a:rPr lang="en-US" sz="2800" dirty="0" smtClean="0"/>
              <a:t> </a:t>
            </a:r>
            <a:r>
              <a:rPr lang="en-US" sz="2800" dirty="0" err="1" smtClean="0"/>
              <a:t>cứu</a:t>
            </a:r>
            <a:r>
              <a:rPr lang="en-US" sz="2800" dirty="0" smtClean="0"/>
              <a:t> </a:t>
            </a:r>
            <a:r>
              <a:rPr lang="en-US" sz="2800" dirty="0" err="1" smtClean="0"/>
              <a:t>thị</a:t>
            </a:r>
            <a:r>
              <a:rPr lang="en-US" sz="2800" dirty="0" smtClean="0"/>
              <a:t>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(</a:t>
            </a:r>
            <a:r>
              <a:rPr lang="en-US" sz="2800" dirty="0"/>
              <a:t>26%). </a:t>
            </a:r>
            <a:endParaRPr lang="en-US" sz="2800" dirty="0" smtClean="0"/>
          </a:p>
          <a:p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dịch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chuyên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nghiệp</a:t>
            </a:r>
            <a:r>
              <a:rPr lang="en-US" sz="2800" dirty="0" smtClean="0"/>
              <a:t>, </a:t>
            </a:r>
            <a:r>
              <a:rPr lang="en-US" sz="2800" dirty="0" err="1" smtClean="0"/>
              <a:t>bao</a:t>
            </a:r>
            <a:r>
              <a:rPr lang="en-US" sz="2800" dirty="0" smtClean="0"/>
              <a:t> </a:t>
            </a:r>
            <a:r>
              <a:rPr lang="en-US" sz="2800" dirty="0" err="1" smtClean="0"/>
              <a:t>gồm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hoạt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quản</a:t>
            </a:r>
            <a:r>
              <a:rPr lang="en-US" sz="2800" dirty="0" smtClean="0"/>
              <a:t> </a:t>
            </a:r>
            <a:r>
              <a:rPr lang="en-US" sz="2800" dirty="0" err="1" smtClean="0"/>
              <a:t>lý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trụ</a:t>
            </a:r>
            <a:r>
              <a:rPr lang="en-US" sz="2800" dirty="0" smtClean="0"/>
              <a:t> </a:t>
            </a:r>
            <a:r>
              <a:rPr lang="en-US" sz="2800" dirty="0" err="1" smtClean="0"/>
              <a:t>sở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tư</a:t>
            </a:r>
            <a:r>
              <a:rPr lang="en-US" sz="2800" dirty="0" smtClean="0"/>
              <a:t> </a:t>
            </a:r>
            <a:r>
              <a:rPr lang="en-US" sz="2800" dirty="0" err="1" smtClean="0"/>
              <a:t>vấn</a:t>
            </a:r>
            <a:r>
              <a:rPr lang="en-US" sz="2800" dirty="0" smtClean="0"/>
              <a:t> </a:t>
            </a:r>
            <a:r>
              <a:rPr lang="en-US" sz="2800" dirty="0" err="1" smtClean="0"/>
              <a:t>quản</a:t>
            </a:r>
            <a:r>
              <a:rPr lang="en-US" sz="2800" dirty="0" smtClean="0"/>
              <a:t> </a:t>
            </a:r>
            <a:r>
              <a:rPr lang="en-US" sz="2800" dirty="0" err="1" smtClean="0"/>
              <a:t>lý</a:t>
            </a:r>
            <a:r>
              <a:rPr lang="en-US" sz="2800" dirty="0" smtClean="0"/>
              <a:t> </a:t>
            </a:r>
            <a:r>
              <a:rPr lang="en-US" sz="2800" dirty="0" err="1" smtClean="0"/>
              <a:t>xếp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ba</a:t>
            </a:r>
            <a:r>
              <a:rPr lang="en-US" sz="2800" dirty="0" smtClean="0"/>
              <a:t> (7%) </a:t>
            </a:r>
          </a:p>
          <a:p>
            <a:r>
              <a:rPr lang="en-US" sz="2800" dirty="0" err="1" smtClean="0"/>
              <a:t>Dịch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kế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 </a:t>
            </a:r>
            <a:r>
              <a:rPr lang="en-US" sz="2800" dirty="0" err="1" smtClean="0"/>
              <a:t>xếp</a:t>
            </a:r>
            <a:r>
              <a:rPr lang="en-US" sz="2800" dirty="0" smtClean="0"/>
              <a:t> </a:t>
            </a:r>
            <a:r>
              <a:rPr lang="en-US" sz="2800" dirty="0" err="1" smtClean="0"/>
              <a:t>thứ</a:t>
            </a:r>
            <a:r>
              <a:rPr lang="en-US" sz="2800" dirty="0" smtClean="0"/>
              <a:t> </a:t>
            </a:r>
            <a:r>
              <a:rPr lang="en-US" sz="2800" dirty="0" err="1" smtClean="0"/>
              <a:t>tư</a:t>
            </a:r>
            <a:r>
              <a:rPr lang="en-US" sz="2800" dirty="0" smtClean="0"/>
              <a:t> (5%).</a:t>
            </a:r>
          </a:p>
          <a:p>
            <a:r>
              <a:rPr lang="en-US" sz="2800" dirty="0" smtClean="0"/>
              <a:t> </a:t>
            </a:r>
            <a:r>
              <a:rPr lang="en-US" sz="2800" dirty="0" err="1" smtClean="0"/>
              <a:t>Dịch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thú</a:t>
            </a:r>
            <a:r>
              <a:rPr lang="en-US" sz="2800" dirty="0" smtClean="0"/>
              <a:t> y </a:t>
            </a:r>
            <a:r>
              <a:rPr lang="en-US" sz="2800" dirty="0" err="1" smtClean="0"/>
              <a:t>và</a:t>
            </a:r>
            <a:r>
              <a:rPr lang="en-US" sz="2800" dirty="0" smtClean="0"/>
              <a:t> R&amp;D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doanh</a:t>
            </a:r>
            <a:r>
              <a:rPr lang="en-US" sz="2800" dirty="0" smtClean="0"/>
              <a:t> </a:t>
            </a:r>
            <a:r>
              <a:rPr lang="en-US" sz="2800" dirty="0" err="1" smtClean="0"/>
              <a:t>thu</a:t>
            </a:r>
            <a:r>
              <a:rPr lang="en-US" sz="2800" dirty="0" smtClean="0"/>
              <a:t> </a:t>
            </a:r>
            <a:r>
              <a:rPr lang="en-US" sz="2800" dirty="0" err="1" smtClean="0"/>
              <a:t>thấp</a:t>
            </a:r>
            <a:r>
              <a:rPr lang="en-US" sz="2800" dirty="0" smtClean="0"/>
              <a:t> </a:t>
            </a:r>
            <a:r>
              <a:rPr lang="en-US" sz="2800" dirty="0" err="1" smtClean="0"/>
              <a:t>nhất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0891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bưu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viễn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vai</a:t>
            </a:r>
            <a:r>
              <a:rPr lang="en-US" dirty="0" smtClean="0"/>
              <a:t> </a:t>
            </a:r>
            <a:r>
              <a:rPr lang="en-US" dirty="0" err="1" smtClean="0"/>
              <a:t>trò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 </a:t>
            </a:r>
            <a:r>
              <a:rPr lang="en-US" dirty="0" err="1" smtClean="0"/>
              <a:t>nhất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 smtClean="0"/>
              <a:t>ra</a:t>
            </a:r>
            <a:r>
              <a:rPr lang="en-US" dirty="0" smtClean="0"/>
              <a:t> </a:t>
            </a:r>
            <a:r>
              <a:rPr lang="en-US" dirty="0" err="1" smtClean="0"/>
              <a:t>doanh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ngành</a:t>
            </a:r>
            <a:r>
              <a:rPr lang="en-US" dirty="0" smtClean="0"/>
              <a:t> </a:t>
            </a:r>
            <a:r>
              <a:rPr lang="en-US" dirty="0" err="1" smtClean="0"/>
              <a:t>truyền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Năm</a:t>
            </a:r>
            <a:r>
              <a:rPr lang="en-US" dirty="0" smtClean="0"/>
              <a:t> 2012</a:t>
            </a:r>
          </a:p>
          <a:p>
            <a:pPr lvl="1"/>
            <a:r>
              <a:rPr lang="en-US" dirty="0" err="1" smtClean="0"/>
              <a:t>Ngành</a:t>
            </a:r>
            <a:r>
              <a:rPr lang="en-US" dirty="0" smtClean="0"/>
              <a:t> </a:t>
            </a:r>
            <a:r>
              <a:rPr lang="en-US" dirty="0" err="1" smtClean="0"/>
              <a:t>bưu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viễn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r>
              <a:rPr lang="en-US" dirty="0" smtClean="0"/>
              <a:t>: 86% </a:t>
            </a:r>
          </a:p>
          <a:p>
            <a:pPr lvl="1"/>
            <a:r>
              <a:rPr lang="en-US" dirty="0" err="1" smtClean="0"/>
              <a:t>Tiếp</a:t>
            </a:r>
            <a:r>
              <a:rPr lang="en-US" dirty="0" smtClean="0"/>
              <a:t> </a:t>
            </a:r>
            <a:r>
              <a:rPr lang="en-US" dirty="0" err="1" smtClean="0"/>
              <a:t>theo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vận</a:t>
            </a:r>
            <a:r>
              <a:rPr lang="en-US" dirty="0" smtClean="0"/>
              <a:t> </a:t>
            </a:r>
            <a:r>
              <a:rPr lang="en-US" dirty="0" err="1" smtClean="0"/>
              <a:t>chuyển</a:t>
            </a:r>
            <a:r>
              <a:rPr lang="en-US" dirty="0" smtClean="0"/>
              <a:t> (9%) </a:t>
            </a:r>
          </a:p>
          <a:p>
            <a:pPr lvl="1"/>
            <a:r>
              <a:rPr lang="en-US" dirty="0" err="1" smtClean="0"/>
              <a:t>Ngành</a:t>
            </a:r>
            <a:r>
              <a:rPr lang="en-US" dirty="0" smtClean="0"/>
              <a:t> </a:t>
            </a:r>
            <a:r>
              <a:rPr lang="en-US" dirty="0" err="1" smtClean="0"/>
              <a:t>sản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r>
              <a:rPr lang="en-US" dirty="0" smtClean="0"/>
              <a:t> </a:t>
            </a:r>
            <a:r>
              <a:rPr lang="en-US" dirty="0" err="1" smtClean="0"/>
              <a:t>phối</a:t>
            </a:r>
            <a:r>
              <a:rPr lang="en-US" dirty="0" smtClean="0"/>
              <a:t> </a:t>
            </a:r>
            <a:r>
              <a:rPr lang="en-US" dirty="0" err="1" smtClean="0"/>
              <a:t>phim</a:t>
            </a:r>
            <a:r>
              <a:rPr lang="en-US" dirty="0" smtClean="0"/>
              <a:t> </a:t>
            </a:r>
            <a:r>
              <a:rPr lang="en-US" dirty="0" err="1" smtClean="0"/>
              <a:t>ảnh</a:t>
            </a:r>
            <a:r>
              <a:rPr lang="en-US" dirty="0" smtClean="0"/>
              <a:t>: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ngành</a:t>
            </a:r>
            <a:r>
              <a:rPr lang="en-US" dirty="0" smtClean="0"/>
              <a:t> </a:t>
            </a:r>
            <a:r>
              <a:rPr lang="en-US" dirty="0" err="1" smtClean="0"/>
              <a:t>chiếm</a:t>
            </a:r>
            <a:r>
              <a:rPr lang="en-US" dirty="0" smtClean="0"/>
              <a:t> 2.2% each.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6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Nội</a:t>
            </a:r>
            <a:r>
              <a:rPr lang="en-US" sz="4000" b="1" dirty="0" smtClean="0"/>
              <a:t> dung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53148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3890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142965"/>
            <a:ext cx="8507288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thành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trường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dịch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phối</a:t>
            </a:r>
            <a:endParaRPr lang="en-US" sz="32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240255" y="1164134"/>
            <a:ext cx="830596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Doanh</a:t>
            </a:r>
            <a:r>
              <a:rPr lang="en-US" sz="2000" dirty="0" smtClean="0"/>
              <a:t> </a:t>
            </a:r>
            <a:r>
              <a:rPr lang="en-US" sz="2000" dirty="0" err="1" smtClean="0"/>
              <a:t>thu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lẻ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hóa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vụ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loại</a:t>
            </a:r>
            <a:r>
              <a:rPr lang="en-US" sz="2000" dirty="0" smtClean="0"/>
              <a:t> </a:t>
            </a:r>
            <a:r>
              <a:rPr lang="en-US" sz="2000" dirty="0" err="1" smtClean="0"/>
              <a:t>hình</a:t>
            </a:r>
            <a:r>
              <a:rPr lang="en-US" sz="2000" dirty="0" smtClean="0"/>
              <a:t> </a:t>
            </a:r>
            <a:r>
              <a:rPr lang="en-US" sz="2000" dirty="0" err="1" smtClean="0"/>
              <a:t>doanh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</a:t>
            </a:r>
            <a:r>
              <a:rPr lang="en-US" sz="2000" dirty="0" err="1" smtClean="0"/>
              <a:t>tại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Nam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2012, </a:t>
            </a:r>
            <a:r>
              <a:rPr lang="en-US" sz="2000" dirty="0" err="1" smtClean="0"/>
              <a:t>giá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hành</a:t>
            </a:r>
            <a:r>
              <a:rPr lang="en-US" sz="2000" dirty="0" smtClean="0"/>
              <a:t>, %</a:t>
            </a:r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i="1" dirty="0" err="1" smtClean="0"/>
              <a:t>Nguồn</a:t>
            </a:r>
            <a:r>
              <a:rPr lang="en-US" i="1" dirty="0" smtClean="0"/>
              <a:t>: TCTK </a:t>
            </a:r>
            <a:r>
              <a:rPr lang="en-US" i="1" dirty="0"/>
              <a:t>(2013)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87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thành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trường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dịch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phối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tiếp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phối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ngoài</a:t>
            </a:r>
            <a:r>
              <a:rPr lang="en-US" sz="2400" dirty="0" smtClean="0"/>
              <a:t> </a:t>
            </a:r>
            <a:r>
              <a:rPr lang="en-US" sz="2400" dirty="0" err="1" smtClean="0"/>
              <a:t>tăng</a:t>
            </a:r>
            <a:r>
              <a:rPr lang="en-US" sz="2400" dirty="0" smtClean="0"/>
              <a:t> </a:t>
            </a:r>
            <a:r>
              <a:rPr lang="en-US" sz="2400" dirty="0" err="1" smtClean="0"/>
              <a:t>lên</a:t>
            </a:r>
            <a:endParaRPr lang="en-US" sz="2400" dirty="0"/>
          </a:p>
          <a:p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phối</a:t>
            </a:r>
            <a:r>
              <a:rPr lang="en-US" sz="2400" dirty="0" smtClean="0"/>
              <a:t> </a:t>
            </a:r>
            <a:r>
              <a:rPr lang="en-US" sz="2400" dirty="0" err="1" smtClean="0"/>
              <a:t>bán</a:t>
            </a:r>
            <a:r>
              <a:rPr lang="en-US" sz="2400" dirty="0" smtClean="0"/>
              <a:t> </a:t>
            </a:r>
            <a:r>
              <a:rPr lang="en-US" sz="2400" dirty="0" err="1" smtClean="0"/>
              <a:t>lẻ</a:t>
            </a:r>
            <a:r>
              <a:rPr lang="en-US" sz="2400" dirty="0" smtClean="0"/>
              <a:t> </a:t>
            </a:r>
            <a:r>
              <a:rPr lang="en-US" sz="2400" dirty="0" err="1" smtClean="0"/>
              <a:t>châu</a:t>
            </a:r>
            <a:r>
              <a:rPr lang="en-US" sz="2400" dirty="0" smtClean="0"/>
              <a:t> Á: </a:t>
            </a:r>
            <a:r>
              <a:rPr lang="en-US" sz="2400" dirty="0" err="1" smtClean="0"/>
              <a:t>siêu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, </a:t>
            </a:r>
            <a:r>
              <a:rPr lang="en-US" sz="2400" dirty="0" err="1" smtClean="0"/>
              <a:t>trung</a:t>
            </a:r>
            <a:r>
              <a:rPr lang="en-US" sz="2400" dirty="0" smtClean="0"/>
              <a:t> </a:t>
            </a:r>
            <a:r>
              <a:rPr lang="en-US" sz="2400" dirty="0" err="1" smtClean="0"/>
              <a:t>tâm</a:t>
            </a:r>
            <a:r>
              <a:rPr lang="en-US" sz="2400" dirty="0" smtClean="0"/>
              <a:t> </a:t>
            </a:r>
            <a:r>
              <a:rPr lang="en-US" sz="2400" dirty="0" err="1" smtClean="0"/>
              <a:t>thương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mại</a:t>
            </a:r>
            <a:r>
              <a:rPr lang="en-US" sz="2400" dirty="0" smtClean="0"/>
              <a:t>, </a:t>
            </a:r>
            <a:r>
              <a:rPr lang="en-US" sz="2400" dirty="0" err="1" smtClean="0"/>
              <a:t>nhượng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quyền</a:t>
            </a:r>
            <a:r>
              <a:rPr lang="en-US" sz="2400" dirty="0" smtClean="0"/>
              <a:t> </a:t>
            </a:r>
            <a:r>
              <a:rPr lang="en-US" sz="2400" dirty="0" err="1" smtClean="0"/>
              <a:t>thương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hiệu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endParaRPr lang="en-US" sz="2400" dirty="0" smtClean="0"/>
          </a:p>
          <a:p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phối</a:t>
            </a:r>
            <a:r>
              <a:rPr lang="en-US" sz="2400" dirty="0" smtClean="0"/>
              <a:t> </a:t>
            </a:r>
            <a:r>
              <a:rPr lang="en-US" sz="2400" dirty="0" err="1" smtClean="0"/>
              <a:t>thuộc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RCEP: </a:t>
            </a:r>
          </a:p>
          <a:p>
            <a:pPr lvl="1"/>
            <a:r>
              <a:rPr lang="en-US" sz="2000" dirty="0" err="1" smtClean="0"/>
              <a:t>Lotte</a:t>
            </a:r>
            <a:r>
              <a:rPr lang="en-US" sz="2000" dirty="0" smtClean="0"/>
              <a:t>, Seiyu, Zen Plaza, </a:t>
            </a:r>
            <a:r>
              <a:rPr lang="en-US" sz="2000" dirty="0" err="1" smtClean="0"/>
              <a:t>Parkson</a:t>
            </a:r>
            <a:r>
              <a:rPr lang="en-US" sz="2000" dirty="0" smtClean="0"/>
              <a:t>, CP, Aeon, </a:t>
            </a:r>
            <a:r>
              <a:rPr lang="en-US" sz="2000" dirty="0" err="1" smtClean="0"/>
              <a:t>Tos</a:t>
            </a:r>
            <a:r>
              <a:rPr lang="en-US" sz="2000" dirty="0" smtClean="0"/>
              <a:t> </a:t>
            </a:r>
            <a:r>
              <a:rPr lang="en-US" sz="2000" dirty="0" err="1" smtClean="0"/>
              <a:t>Chirathivat</a:t>
            </a:r>
            <a:r>
              <a:rPr lang="en-US" sz="2000" dirty="0" smtClean="0"/>
              <a:t>… </a:t>
            </a:r>
            <a:r>
              <a:rPr lang="en-US" sz="2000" dirty="0" err="1" smtClean="0"/>
              <a:t>tham</a:t>
            </a:r>
            <a:r>
              <a:rPr lang="en-US" sz="2000" dirty="0" smtClean="0"/>
              <a:t> </a:t>
            </a:r>
            <a:r>
              <a:rPr lang="en-US" sz="2000" dirty="0" err="1" smtClean="0"/>
              <a:t>gia</a:t>
            </a:r>
            <a:r>
              <a:rPr lang="en-US" sz="2000" dirty="0" smtClean="0"/>
              <a:t> </a:t>
            </a:r>
            <a:r>
              <a:rPr lang="en-US" sz="2000" dirty="0" err="1" smtClean="0"/>
              <a:t>nhiều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nhượng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quyền</a:t>
            </a:r>
            <a:r>
              <a:rPr lang="en-US" sz="2000" dirty="0" smtClean="0"/>
              <a:t> </a:t>
            </a:r>
            <a:r>
              <a:rPr lang="en-US" sz="2000" dirty="0" err="1" smtClean="0"/>
              <a:t>thương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nhượng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quyền</a:t>
            </a:r>
            <a:r>
              <a:rPr lang="en-US" sz="2000" dirty="0" smtClean="0"/>
              <a:t> </a:t>
            </a:r>
            <a:r>
              <a:rPr lang="en-US" sz="2000" dirty="0" err="1" smtClean="0"/>
              <a:t>thương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vụ</a:t>
            </a:r>
            <a:r>
              <a:rPr lang="en-US" sz="2000" dirty="0" smtClean="0"/>
              <a:t> </a:t>
            </a:r>
            <a:r>
              <a:rPr lang="en-US" sz="2000" dirty="0" err="1" smtClean="0"/>
              <a:t>giáo</a:t>
            </a:r>
            <a:r>
              <a:rPr lang="en-US" sz="2000" dirty="0" smtClean="0"/>
              <a:t> </a:t>
            </a:r>
            <a:r>
              <a:rPr lang="en-US" sz="2000" dirty="0" err="1" smtClean="0"/>
              <a:t>dục</a:t>
            </a:r>
            <a:endParaRPr lang="en-US" sz="2000" dirty="0" smtClean="0"/>
          </a:p>
          <a:p>
            <a:pPr lvl="1"/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phối</a:t>
            </a:r>
            <a:r>
              <a:rPr lang="en-US" sz="2000" dirty="0" smtClean="0"/>
              <a:t> </a:t>
            </a:r>
            <a:r>
              <a:rPr lang="en-US" sz="2000" dirty="0" err="1" smtClean="0"/>
              <a:t>đến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Úc</a:t>
            </a:r>
            <a:r>
              <a:rPr lang="en-US" sz="2000" dirty="0" smtClean="0"/>
              <a:t>, New Zealand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Ấn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: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cạnh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endParaRPr lang="en-US" sz="2000" dirty="0" smtClean="0"/>
          </a:p>
          <a:p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bán</a:t>
            </a:r>
            <a:r>
              <a:rPr lang="en-US" sz="2400" dirty="0" smtClean="0"/>
              <a:t> </a:t>
            </a:r>
            <a:r>
              <a:rPr lang="en-US" sz="2400" dirty="0" err="1" smtClean="0"/>
              <a:t>lẻ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ngoài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chưa</a:t>
            </a:r>
            <a:r>
              <a:rPr lang="en-US" sz="2400" dirty="0" smtClean="0"/>
              <a:t> </a:t>
            </a:r>
            <a:r>
              <a:rPr lang="en-US" sz="2400" dirty="0" err="1" smtClean="0"/>
              <a:t>lấn</a:t>
            </a:r>
            <a:r>
              <a:rPr lang="en-US" sz="2400" dirty="0" smtClean="0"/>
              <a:t> </a:t>
            </a:r>
            <a:r>
              <a:rPr lang="en-US" sz="2400" dirty="0" err="1" smtClean="0"/>
              <a:t>át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phối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như</a:t>
            </a:r>
            <a:r>
              <a:rPr lang="en-US" sz="2400" dirty="0" smtClean="0"/>
              <a:t> lo </a:t>
            </a:r>
            <a:r>
              <a:rPr lang="en-US" sz="2400" dirty="0" err="1" smtClean="0"/>
              <a:t>ngại</a:t>
            </a:r>
            <a:r>
              <a:rPr lang="en-US" sz="2400" dirty="0" smtClean="0"/>
              <a:t> (</a:t>
            </a:r>
            <a:r>
              <a:rPr lang="en-US" sz="2400" dirty="0" err="1" smtClean="0"/>
              <a:t>doanh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bán</a:t>
            </a:r>
            <a:r>
              <a:rPr lang="en-US" sz="2400" dirty="0" smtClean="0"/>
              <a:t> </a:t>
            </a:r>
            <a:r>
              <a:rPr lang="en-US" sz="2400" dirty="0" err="1" smtClean="0"/>
              <a:t>lẻ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hóa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vụ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khu</a:t>
            </a:r>
            <a:r>
              <a:rPr lang="en-US" sz="2400" dirty="0" smtClean="0"/>
              <a:t> </a:t>
            </a:r>
            <a:r>
              <a:rPr lang="en-US" sz="2400" dirty="0" err="1" smtClean="0"/>
              <a:t>vực</a:t>
            </a:r>
            <a:r>
              <a:rPr lang="en-US" sz="2400" dirty="0" smtClean="0"/>
              <a:t> FDI: </a:t>
            </a:r>
            <a:r>
              <a:rPr lang="en-US" sz="2400" dirty="0"/>
              <a:t>2.9%). 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1753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71682"/>
            <a:ext cx="9036496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thành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trường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tài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chính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47889" y="1113046"/>
            <a:ext cx="4824635" cy="532286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bảo</a:t>
            </a:r>
            <a:r>
              <a:rPr lang="en-US" sz="2400" dirty="0" smtClean="0"/>
              <a:t> </a:t>
            </a:r>
            <a:r>
              <a:rPr lang="en-US" sz="2400" dirty="0" err="1" smtClean="0"/>
              <a:t>hiểm</a:t>
            </a:r>
            <a:endParaRPr lang="en-US" sz="2400" dirty="0" smtClean="0"/>
          </a:p>
          <a:p>
            <a:pPr lvl="1"/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 </a:t>
            </a:r>
            <a:r>
              <a:rPr lang="en-US" sz="2000" dirty="0" err="1" smtClean="0"/>
              <a:t>trung</a:t>
            </a:r>
            <a:endParaRPr lang="en-US" sz="2000" dirty="0" smtClean="0"/>
          </a:p>
          <a:p>
            <a:pPr lvl="1"/>
            <a:r>
              <a:rPr lang="en-US" sz="2000" dirty="0" err="1" smtClean="0"/>
              <a:t>Bảo</a:t>
            </a:r>
            <a:r>
              <a:rPr lang="en-US" sz="2000" dirty="0" smtClean="0"/>
              <a:t> </a:t>
            </a:r>
            <a:r>
              <a:rPr lang="en-US" sz="2000" dirty="0" err="1" smtClean="0"/>
              <a:t>hiểm</a:t>
            </a:r>
            <a:r>
              <a:rPr lang="en-US" sz="2000" dirty="0" smtClean="0"/>
              <a:t> phi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thọ</a:t>
            </a:r>
            <a:endParaRPr lang="en-US" sz="2000" dirty="0" smtClean="0"/>
          </a:p>
          <a:p>
            <a:pPr lvl="2"/>
            <a:r>
              <a:rPr lang="en-US" sz="1800" dirty="0" err="1" smtClean="0"/>
              <a:t>Các</a:t>
            </a:r>
            <a:r>
              <a:rPr lang="en-US" sz="1800" dirty="0" smtClean="0"/>
              <a:t> </a:t>
            </a:r>
            <a:r>
              <a:rPr lang="en-US" sz="1800" dirty="0" err="1" smtClean="0"/>
              <a:t>công</a:t>
            </a:r>
            <a:r>
              <a:rPr lang="en-US" sz="1800" dirty="0" smtClean="0"/>
              <a:t> </a:t>
            </a:r>
            <a:r>
              <a:rPr lang="en-US" sz="1800" dirty="0" err="1" smtClean="0"/>
              <a:t>ty</a:t>
            </a:r>
            <a:r>
              <a:rPr lang="en-US" sz="1800" dirty="0" smtClean="0"/>
              <a:t> </a:t>
            </a:r>
            <a:r>
              <a:rPr lang="en-US" sz="1800" dirty="0" err="1" smtClean="0"/>
              <a:t>bảo</a:t>
            </a:r>
            <a:r>
              <a:rPr lang="en-US" sz="1800" dirty="0" smtClean="0"/>
              <a:t> </a:t>
            </a:r>
            <a:r>
              <a:rPr lang="en-US" sz="1800" dirty="0" err="1" smtClean="0"/>
              <a:t>hiểm</a:t>
            </a:r>
            <a:r>
              <a:rPr lang="en-US" sz="1800" dirty="0" smtClean="0"/>
              <a:t> </a:t>
            </a:r>
            <a:r>
              <a:rPr lang="en-US" sz="1800" dirty="0" err="1" smtClean="0"/>
              <a:t>nhà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là</a:t>
            </a:r>
            <a:r>
              <a:rPr lang="en-US" sz="1800" dirty="0" smtClean="0"/>
              <a:t> </a:t>
            </a:r>
            <a:r>
              <a:rPr lang="en-US" sz="1800" dirty="0" err="1" smtClean="0"/>
              <a:t>những</a:t>
            </a:r>
            <a:r>
              <a:rPr lang="en-US" sz="1800" dirty="0" smtClean="0"/>
              <a:t> </a:t>
            </a:r>
            <a:r>
              <a:rPr lang="en-US" sz="1800" dirty="0" err="1" smtClean="0"/>
              <a:t>doanh</a:t>
            </a:r>
            <a:r>
              <a:rPr lang="en-US" sz="1800" dirty="0" smtClean="0"/>
              <a:t> </a:t>
            </a:r>
            <a:r>
              <a:rPr lang="en-US" sz="1800" dirty="0" err="1" smtClean="0"/>
              <a:t>nghiệp</a:t>
            </a:r>
            <a:r>
              <a:rPr lang="en-US" sz="1800" dirty="0" smtClean="0"/>
              <a:t> </a:t>
            </a:r>
            <a:r>
              <a:rPr lang="en-US" sz="1800" dirty="0" err="1" smtClean="0"/>
              <a:t>lớn</a:t>
            </a:r>
            <a:r>
              <a:rPr lang="en-US" sz="1800" dirty="0" smtClean="0"/>
              <a:t> </a:t>
            </a:r>
            <a:r>
              <a:rPr lang="en-US" sz="1800" dirty="0" err="1" smtClean="0"/>
              <a:t>nhất</a:t>
            </a:r>
            <a:r>
              <a:rPr lang="en-US" sz="1800" dirty="0" smtClean="0"/>
              <a:t>. </a:t>
            </a:r>
          </a:p>
          <a:p>
            <a:pPr lvl="2"/>
            <a:r>
              <a:rPr lang="en-US" sz="1800" dirty="0" err="1" smtClean="0"/>
              <a:t>Công</a:t>
            </a:r>
            <a:r>
              <a:rPr lang="en-US" sz="1800" dirty="0" smtClean="0"/>
              <a:t> </a:t>
            </a:r>
            <a:r>
              <a:rPr lang="en-US" sz="1800" dirty="0" err="1" smtClean="0"/>
              <a:t>ty</a:t>
            </a:r>
            <a:r>
              <a:rPr lang="en-US" sz="1800" dirty="0" smtClean="0"/>
              <a:t> </a:t>
            </a:r>
            <a:r>
              <a:rPr lang="en-US" sz="1800" dirty="0" err="1" smtClean="0"/>
              <a:t>bảo</a:t>
            </a:r>
            <a:r>
              <a:rPr lang="en-US" sz="1800" dirty="0" smtClean="0"/>
              <a:t> </a:t>
            </a:r>
            <a:r>
              <a:rPr lang="en-US" sz="1800" dirty="0" err="1" smtClean="0"/>
              <a:t>hiểm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ngoài</a:t>
            </a:r>
            <a:r>
              <a:rPr lang="en-US" sz="1800" dirty="0" smtClean="0"/>
              <a:t>: 11.4</a:t>
            </a:r>
            <a:r>
              <a:rPr lang="en-US" sz="1800" dirty="0"/>
              <a:t>% </a:t>
            </a:r>
            <a:endParaRPr lang="en-US" sz="1800" dirty="0" smtClean="0"/>
          </a:p>
          <a:p>
            <a:pPr lvl="2"/>
            <a:r>
              <a:rPr lang="en-US" sz="1800" dirty="0" smtClean="0"/>
              <a:t>19 </a:t>
            </a:r>
            <a:r>
              <a:rPr lang="en-US" sz="1800" dirty="0" err="1" smtClean="0"/>
              <a:t>văn</a:t>
            </a:r>
            <a:r>
              <a:rPr lang="en-US" sz="1800" dirty="0" smtClean="0"/>
              <a:t> </a:t>
            </a:r>
            <a:r>
              <a:rPr lang="en-US" sz="1800" dirty="0" err="1" smtClean="0"/>
              <a:t>phòng</a:t>
            </a:r>
            <a:r>
              <a:rPr lang="en-US" sz="1800" dirty="0" smtClean="0"/>
              <a:t> </a:t>
            </a:r>
            <a:r>
              <a:rPr lang="en-US" sz="1800" dirty="0" err="1" smtClean="0"/>
              <a:t>đại</a:t>
            </a:r>
            <a:r>
              <a:rPr lang="en-US" sz="1800" dirty="0" smtClean="0"/>
              <a:t>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ngoài</a:t>
            </a:r>
            <a:r>
              <a:rPr lang="en-US" sz="1800" dirty="0" smtClean="0"/>
              <a:t>: </a:t>
            </a:r>
            <a:r>
              <a:rPr lang="en-US" sz="1800" dirty="0"/>
              <a:t>7 </a:t>
            </a:r>
            <a:r>
              <a:rPr lang="en-US" sz="1800" dirty="0" smtClean="0"/>
              <a:t>(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Bản</a:t>
            </a:r>
            <a:r>
              <a:rPr lang="en-US" sz="1800" dirty="0" smtClean="0"/>
              <a:t>), </a:t>
            </a:r>
            <a:r>
              <a:rPr lang="en-US" sz="1800" dirty="0"/>
              <a:t>6 </a:t>
            </a:r>
            <a:r>
              <a:rPr lang="en-US" sz="1800" dirty="0" smtClean="0"/>
              <a:t>(</a:t>
            </a:r>
            <a:r>
              <a:rPr lang="en-US" sz="1800" dirty="0" err="1" smtClean="0"/>
              <a:t>Hàn</a:t>
            </a:r>
            <a:r>
              <a:rPr lang="en-US" sz="1800" dirty="0" smtClean="0"/>
              <a:t> </a:t>
            </a:r>
            <a:r>
              <a:rPr lang="en-US" sz="1800" dirty="0" err="1" smtClean="0"/>
              <a:t>Quốc</a:t>
            </a:r>
            <a:r>
              <a:rPr lang="en-US" sz="1800" dirty="0" smtClean="0"/>
              <a:t>), </a:t>
            </a:r>
            <a:r>
              <a:rPr lang="en-US" sz="1800" dirty="0" err="1" smtClean="0"/>
              <a:t>và</a:t>
            </a:r>
            <a:r>
              <a:rPr lang="en-US" sz="1800" dirty="0" smtClean="0"/>
              <a:t> 1 (</a:t>
            </a:r>
            <a:r>
              <a:rPr lang="en-US" sz="1800" dirty="0" err="1" smtClean="0"/>
              <a:t>Úc</a:t>
            </a:r>
            <a:r>
              <a:rPr lang="en-US" sz="1400" dirty="0" smtClean="0"/>
              <a:t>).</a:t>
            </a:r>
            <a:r>
              <a:rPr lang="en-US" sz="1400" dirty="0"/>
              <a:t> </a:t>
            </a:r>
            <a:endParaRPr lang="en-US" sz="1800" dirty="0" smtClean="0"/>
          </a:p>
          <a:p>
            <a:pPr lvl="1"/>
            <a:r>
              <a:rPr lang="en-US" sz="2000" dirty="0" err="1" smtClean="0"/>
              <a:t>Bảo</a:t>
            </a:r>
            <a:r>
              <a:rPr lang="en-US" sz="2000" dirty="0" smtClean="0"/>
              <a:t> </a:t>
            </a:r>
            <a:r>
              <a:rPr lang="en-US" sz="2000" dirty="0" err="1" smtClean="0"/>
              <a:t>hiểm</a:t>
            </a:r>
            <a:r>
              <a:rPr lang="en-US" sz="2000" dirty="0" smtClean="0"/>
              <a:t>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thọ</a:t>
            </a:r>
            <a:r>
              <a:rPr lang="en-US" sz="2000" dirty="0" smtClean="0"/>
              <a:t>:</a:t>
            </a:r>
          </a:p>
          <a:p>
            <a:pPr lvl="2"/>
            <a:r>
              <a:rPr lang="en-US" sz="1800" dirty="0" err="1" smtClean="0"/>
              <a:t>Doanh</a:t>
            </a:r>
            <a:r>
              <a:rPr lang="en-US" sz="1800" dirty="0" smtClean="0"/>
              <a:t> </a:t>
            </a:r>
            <a:r>
              <a:rPr lang="en-US" sz="1800" dirty="0" err="1" smtClean="0"/>
              <a:t>nghiệp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ngoài</a:t>
            </a:r>
            <a:r>
              <a:rPr lang="en-US" sz="1800" dirty="0" smtClean="0"/>
              <a:t> </a:t>
            </a:r>
            <a:r>
              <a:rPr lang="en-US" sz="1800" dirty="0" err="1" smtClean="0"/>
              <a:t>có</a:t>
            </a:r>
            <a:r>
              <a:rPr lang="en-US" sz="1800" dirty="0" smtClean="0"/>
              <a:t> </a:t>
            </a:r>
            <a:r>
              <a:rPr lang="en-US" sz="1800" dirty="0" err="1" smtClean="0"/>
              <a:t>vai</a:t>
            </a:r>
            <a:r>
              <a:rPr lang="en-US" sz="1800" dirty="0" smtClean="0"/>
              <a:t> </a:t>
            </a:r>
            <a:r>
              <a:rPr lang="en-US" sz="1800" dirty="0" err="1" smtClean="0"/>
              <a:t>trò</a:t>
            </a:r>
            <a:r>
              <a:rPr lang="en-US" sz="1800" dirty="0" smtClean="0"/>
              <a:t> </a:t>
            </a:r>
            <a:r>
              <a:rPr lang="en-US" sz="1800" dirty="0" err="1" smtClean="0"/>
              <a:t>quan</a:t>
            </a:r>
            <a:r>
              <a:rPr lang="en-US" sz="1800" dirty="0" smtClean="0"/>
              <a:t> </a:t>
            </a:r>
            <a:r>
              <a:rPr lang="en-US" sz="1800" dirty="0" err="1" smtClean="0"/>
              <a:t>trọng</a:t>
            </a:r>
            <a:r>
              <a:rPr lang="en-US" sz="1800" dirty="0" smtClean="0"/>
              <a:t> </a:t>
            </a:r>
            <a:r>
              <a:rPr lang="en-US" sz="1800" dirty="0" err="1" smtClean="0"/>
              <a:t>trên</a:t>
            </a:r>
            <a:r>
              <a:rPr lang="en-US" sz="1800" dirty="0" smtClean="0"/>
              <a:t> </a:t>
            </a:r>
            <a:r>
              <a:rPr lang="en-US" sz="1800" dirty="0" err="1" smtClean="0"/>
              <a:t>thị</a:t>
            </a:r>
            <a:r>
              <a:rPr lang="en-US" sz="1800" dirty="0" smtClean="0"/>
              <a:t> </a:t>
            </a:r>
            <a:r>
              <a:rPr lang="en-US" sz="1800" dirty="0" err="1" smtClean="0"/>
              <a:t>trường</a:t>
            </a:r>
            <a:r>
              <a:rPr lang="en-US" sz="1800" dirty="0" smtClean="0"/>
              <a:t> </a:t>
            </a:r>
            <a:r>
              <a:rPr lang="en-US" sz="1800" dirty="0" err="1" smtClean="0"/>
              <a:t>bảo</a:t>
            </a:r>
            <a:r>
              <a:rPr lang="en-US" sz="1800" dirty="0" smtClean="0"/>
              <a:t> </a:t>
            </a:r>
            <a:r>
              <a:rPr lang="en-US" sz="1800" dirty="0" err="1" smtClean="0"/>
              <a:t>hiểm</a:t>
            </a:r>
            <a:r>
              <a:rPr lang="en-US" sz="1800" dirty="0" smtClean="0"/>
              <a:t> </a:t>
            </a:r>
            <a:r>
              <a:rPr lang="en-US" sz="1800" dirty="0" err="1" smtClean="0"/>
              <a:t>nhân</a:t>
            </a:r>
            <a:r>
              <a:rPr lang="en-US" sz="1800" dirty="0" smtClean="0"/>
              <a:t> </a:t>
            </a:r>
            <a:r>
              <a:rPr lang="en-US" sz="1800" dirty="0" err="1" smtClean="0"/>
              <a:t>thọ</a:t>
            </a:r>
            <a:endParaRPr lang="en-US" sz="1800" dirty="0" smtClean="0"/>
          </a:p>
          <a:p>
            <a:pPr lvl="2"/>
            <a:r>
              <a:rPr lang="en-US" sz="1800" dirty="0" smtClean="0"/>
              <a:t>10 </a:t>
            </a:r>
            <a:r>
              <a:rPr lang="en-US" sz="1800" dirty="0" err="1" smtClean="0"/>
              <a:t>văn</a:t>
            </a:r>
            <a:r>
              <a:rPr lang="en-US" sz="1800" dirty="0" smtClean="0"/>
              <a:t> </a:t>
            </a:r>
            <a:r>
              <a:rPr lang="en-US" sz="1800" dirty="0" err="1" smtClean="0"/>
              <a:t>phòng</a:t>
            </a:r>
            <a:r>
              <a:rPr lang="en-US" sz="1800" dirty="0" smtClean="0"/>
              <a:t> </a:t>
            </a:r>
            <a:r>
              <a:rPr lang="en-US" sz="1800" dirty="0" err="1" smtClean="0"/>
              <a:t>đại</a:t>
            </a:r>
            <a:r>
              <a:rPr lang="en-US" sz="1800" dirty="0" smtClean="0"/>
              <a:t> </a:t>
            </a:r>
            <a:r>
              <a:rPr lang="en-US" sz="1800" dirty="0" err="1" smtClean="0"/>
              <a:t>diện</a:t>
            </a:r>
            <a:r>
              <a:rPr lang="en-US" sz="1800" dirty="0" smtClean="0"/>
              <a:t> </a:t>
            </a:r>
            <a:r>
              <a:rPr lang="en-US" sz="1800" dirty="0" err="1" smtClean="0"/>
              <a:t>nước</a:t>
            </a:r>
            <a:r>
              <a:rPr lang="en-US" sz="1800" dirty="0" smtClean="0"/>
              <a:t> </a:t>
            </a:r>
            <a:r>
              <a:rPr lang="en-US" sz="1800" dirty="0" err="1" smtClean="0"/>
              <a:t>ngoài</a:t>
            </a:r>
            <a:r>
              <a:rPr lang="en-US" sz="1800" dirty="0" smtClean="0"/>
              <a:t> : 1 (</a:t>
            </a:r>
            <a:r>
              <a:rPr lang="en-US" sz="1800" dirty="0" err="1" smtClean="0"/>
              <a:t>Nhật</a:t>
            </a:r>
            <a:r>
              <a:rPr lang="en-US" sz="1800" dirty="0" smtClean="0"/>
              <a:t> </a:t>
            </a:r>
            <a:r>
              <a:rPr lang="en-US" sz="1800" dirty="0" err="1" smtClean="0"/>
              <a:t>Bản</a:t>
            </a:r>
            <a:r>
              <a:rPr lang="en-US" sz="1800" dirty="0" smtClean="0"/>
              <a:t>) </a:t>
            </a:r>
            <a:r>
              <a:rPr lang="en-US" sz="1800" dirty="0" err="1" smtClean="0"/>
              <a:t>và</a:t>
            </a:r>
            <a:r>
              <a:rPr lang="en-US" sz="1800" dirty="0" smtClean="0"/>
              <a:t> 1 (</a:t>
            </a:r>
            <a:r>
              <a:rPr lang="en-US" sz="1800" dirty="0" err="1" smtClean="0"/>
              <a:t>Hàn</a:t>
            </a:r>
            <a:r>
              <a:rPr lang="en-US" sz="1800" dirty="0" smtClean="0"/>
              <a:t> </a:t>
            </a:r>
            <a:r>
              <a:rPr lang="en-US" sz="1800" dirty="0" err="1" smtClean="0"/>
              <a:t>Quoocs</a:t>
            </a:r>
            <a:r>
              <a:rPr lang="en-US" sz="1800" dirty="0" smtClean="0"/>
              <a:t>) </a:t>
            </a:r>
          </a:p>
          <a:p>
            <a:pPr lvl="2"/>
            <a:endParaRPr lang="en-US" sz="1800" dirty="0" smtClean="0"/>
          </a:p>
          <a:p>
            <a:pPr lvl="1"/>
            <a:endParaRPr lang="en-US" sz="2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046704"/>
              </p:ext>
            </p:extLst>
          </p:nvPr>
        </p:nvGraphicFramePr>
        <p:xfrm>
          <a:off x="4560888" y="1066800"/>
          <a:ext cx="4794250" cy="262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Document" r:id="rId4" imgW="5272585" imgH="2890927" progId="Word.Document.12">
                  <p:embed/>
                </p:oleObj>
              </mc:Choice>
              <mc:Fallback>
                <p:oleObj name="Document" r:id="rId4" imgW="5272585" imgH="289092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60888" y="1066800"/>
                        <a:ext cx="4794250" cy="262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581651"/>
              </p:ext>
            </p:extLst>
          </p:nvPr>
        </p:nvGraphicFramePr>
        <p:xfrm>
          <a:off x="5076825" y="3929063"/>
          <a:ext cx="4151313" cy="285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" name="Document" r:id="rId6" imgW="5272585" imgH="3626329" progId="Word.Document.12">
                  <p:embed/>
                </p:oleObj>
              </mc:Choice>
              <mc:Fallback>
                <p:oleObj name="Document" r:id="rId6" imgW="5272585" imgH="36263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76825" y="3929063"/>
                        <a:ext cx="4151313" cy="285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856984" cy="1143000"/>
          </a:xfrm>
        </p:spPr>
        <p:txBody>
          <a:bodyPr>
            <a:noAutofit/>
          </a:bodyPr>
          <a:lstStyle/>
          <a:p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viên</a:t>
            </a:r>
            <a:r>
              <a:rPr lang="en-US" sz="3200" b="1" dirty="0"/>
              <a:t> </a:t>
            </a:r>
            <a:r>
              <a:rPr lang="en-US" sz="3200" b="1" dirty="0" err="1"/>
              <a:t>tham</a:t>
            </a:r>
            <a:r>
              <a:rPr lang="en-US" sz="3200" b="1" dirty="0"/>
              <a:t> </a:t>
            </a:r>
            <a:r>
              <a:rPr lang="en-US" sz="3200" b="1" dirty="0" err="1"/>
              <a:t>gia</a:t>
            </a:r>
            <a:r>
              <a:rPr lang="en-US" sz="3200" b="1" dirty="0"/>
              <a:t> </a:t>
            </a:r>
            <a:r>
              <a:rPr lang="en-US" sz="3200" b="1" dirty="0" err="1"/>
              <a:t>thị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</a:t>
            </a:r>
            <a:r>
              <a:rPr lang="en-US" sz="3200" b="1" dirty="0" err="1"/>
              <a:t>tài</a:t>
            </a:r>
            <a:r>
              <a:rPr lang="en-US" sz="3200" b="1" dirty="0"/>
              <a:t> </a:t>
            </a:r>
            <a:r>
              <a:rPr lang="en-US" sz="3200" b="1" dirty="0" err="1" smtClean="0"/>
              <a:t>chính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tiếp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Năm</a:t>
            </a:r>
            <a:r>
              <a:rPr lang="en-US" sz="2400" dirty="0" smtClean="0"/>
              <a:t> 2013: 103 </a:t>
            </a:r>
            <a:r>
              <a:rPr lang="en-US" sz="2400" dirty="0" err="1" smtClean="0"/>
              <a:t>ngân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tổ</a:t>
            </a:r>
            <a:r>
              <a:rPr lang="en-US" sz="2400" dirty="0" smtClean="0"/>
              <a:t> </a:t>
            </a:r>
            <a:r>
              <a:rPr lang="en-US" sz="2400" dirty="0" err="1" smtClean="0"/>
              <a:t>chức</a:t>
            </a:r>
            <a:r>
              <a:rPr lang="en-US" sz="2400" dirty="0" smtClean="0"/>
              <a:t> </a:t>
            </a:r>
            <a:r>
              <a:rPr lang="en-US" sz="2400" dirty="0" err="1" smtClean="0"/>
              <a:t>tín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endParaRPr lang="en-US" sz="2400" dirty="0" smtClean="0"/>
          </a:p>
          <a:p>
            <a:pPr lvl="1"/>
            <a:r>
              <a:rPr lang="en-US" sz="2000" dirty="0" smtClean="0"/>
              <a:t>5 NHNN </a:t>
            </a:r>
            <a:r>
              <a:rPr lang="en-US" sz="2000" dirty="0" err="1" smtClean="0"/>
              <a:t>hoặc</a:t>
            </a:r>
            <a:r>
              <a:rPr lang="en-US" sz="2000" dirty="0" smtClean="0"/>
              <a:t> NHTM do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nắm</a:t>
            </a:r>
            <a:r>
              <a:rPr lang="en-US" sz="2000" dirty="0" smtClean="0"/>
              <a:t> </a:t>
            </a:r>
            <a:r>
              <a:rPr lang="en-US" sz="2000" dirty="0" err="1" smtClean="0"/>
              <a:t>cổ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r>
              <a:rPr lang="en-US" sz="2000" dirty="0" smtClean="0"/>
              <a:t> chi </a:t>
            </a:r>
            <a:r>
              <a:rPr lang="en-US" sz="2000" dirty="0" err="1" smtClean="0"/>
              <a:t>phối</a:t>
            </a:r>
            <a:endParaRPr lang="en-US" sz="2000" dirty="0" smtClean="0"/>
          </a:p>
          <a:p>
            <a:pPr lvl="1"/>
            <a:r>
              <a:rPr lang="en-US" sz="2000" dirty="0" smtClean="0"/>
              <a:t>2 NH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 smtClean="0"/>
              <a:t>sách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endParaRPr lang="en-US" sz="2000" dirty="0" smtClean="0"/>
          </a:p>
          <a:p>
            <a:pPr lvl="1"/>
            <a:r>
              <a:rPr lang="en-US" sz="2000" dirty="0" smtClean="0"/>
              <a:t>34 NHTM </a:t>
            </a:r>
            <a:r>
              <a:rPr lang="en-US" sz="2000" dirty="0" err="1" smtClean="0"/>
              <a:t>cổ</a:t>
            </a:r>
            <a:r>
              <a:rPr lang="en-US" sz="2000" dirty="0" smtClean="0"/>
              <a:t> </a:t>
            </a:r>
            <a:r>
              <a:rPr lang="en-US" sz="2000" dirty="0" err="1" smtClean="0"/>
              <a:t>phần</a:t>
            </a:r>
            <a:endParaRPr lang="en-US" sz="2000" dirty="0" smtClean="0"/>
          </a:p>
          <a:p>
            <a:pPr lvl="1"/>
            <a:r>
              <a:rPr lang="en-US" sz="2000" dirty="0" smtClean="0"/>
              <a:t>4 NH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doanh</a:t>
            </a:r>
            <a:r>
              <a:rPr lang="en-US" sz="2000" dirty="0" smtClean="0"/>
              <a:t> (3 NH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tới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RCEP)</a:t>
            </a:r>
          </a:p>
          <a:p>
            <a:pPr lvl="1"/>
            <a:r>
              <a:rPr lang="en-US" sz="2000" dirty="0" smtClean="0"/>
              <a:t>5 NH 100%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r>
              <a:rPr lang="en-US" sz="2000" dirty="0" smtClean="0"/>
              <a:t> (3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RCEP)</a:t>
            </a:r>
          </a:p>
          <a:p>
            <a:pPr lvl="1"/>
            <a:r>
              <a:rPr lang="en-US" sz="2000" dirty="0" smtClean="0"/>
              <a:t>53 chi </a:t>
            </a:r>
            <a:r>
              <a:rPr lang="en-US" sz="2000" dirty="0" err="1" smtClean="0"/>
              <a:t>nhánh</a:t>
            </a:r>
            <a:r>
              <a:rPr lang="en-US" sz="2000" dirty="0" smtClean="0"/>
              <a:t> </a:t>
            </a:r>
            <a:r>
              <a:rPr lang="en-US" sz="2000" dirty="0" err="1" smtClean="0"/>
              <a:t>ngân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endParaRPr lang="en-US" sz="2000" dirty="0" smtClean="0"/>
          </a:p>
          <a:p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ngân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ngoài</a:t>
            </a:r>
            <a:r>
              <a:rPr lang="en-US" sz="2400" dirty="0" smtClean="0"/>
              <a:t> </a:t>
            </a:r>
            <a:r>
              <a:rPr lang="en-US" sz="2400" dirty="0" err="1" smtClean="0"/>
              <a:t>tham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Việt</a:t>
            </a:r>
            <a:r>
              <a:rPr lang="en-US" sz="2400" dirty="0" smtClean="0"/>
              <a:t> Nam, </a:t>
            </a:r>
            <a:r>
              <a:rPr lang="en-US" sz="2400" dirty="0" err="1" smtClean="0"/>
              <a:t>nhưng</a:t>
            </a:r>
            <a:r>
              <a:rPr lang="en-US" sz="2400" dirty="0" smtClean="0"/>
              <a:t> </a:t>
            </a:r>
            <a:r>
              <a:rPr lang="en-US" sz="2400" dirty="0" err="1" smtClean="0"/>
              <a:t>vẫn</a:t>
            </a:r>
            <a:r>
              <a:rPr lang="en-US" sz="2400" dirty="0" smtClean="0"/>
              <a:t> </a:t>
            </a:r>
            <a:r>
              <a:rPr lang="en-US" sz="2400" dirty="0" err="1" smtClean="0"/>
              <a:t>đóng</a:t>
            </a:r>
            <a:r>
              <a:rPr lang="en-US" sz="2400" dirty="0" smtClean="0"/>
              <a:t> </a:t>
            </a:r>
            <a:r>
              <a:rPr lang="en-US" sz="2400" dirty="0" err="1" smtClean="0"/>
              <a:t>vai</a:t>
            </a:r>
            <a:r>
              <a:rPr lang="en-US" sz="2400" dirty="0" smtClean="0"/>
              <a:t> </a:t>
            </a:r>
            <a:r>
              <a:rPr lang="en-US" sz="2400" dirty="0" err="1" smtClean="0"/>
              <a:t>trò</a:t>
            </a:r>
            <a:r>
              <a:rPr lang="en-US" sz="2400" dirty="0" smtClean="0"/>
              <a:t> </a:t>
            </a:r>
            <a:r>
              <a:rPr lang="en-US" sz="2400" dirty="0" err="1" smtClean="0"/>
              <a:t>khiêm</a:t>
            </a:r>
            <a:r>
              <a:rPr lang="en-US" sz="2400" dirty="0" smtClean="0"/>
              <a:t> </a:t>
            </a:r>
            <a:r>
              <a:rPr lang="en-US" sz="2400" dirty="0" err="1" smtClean="0"/>
              <a:t>tốn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(11%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tài</a:t>
            </a:r>
            <a:r>
              <a:rPr lang="en-US" sz="2400" dirty="0" smtClean="0"/>
              <a:t> </a:t>
            </a:r>
            <a:r>
              <a:rPr lang="en-US" sz="2400" dirty="0" err="1" smtClean="0"/>
              <a:t>sản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khu</a:t>
            </a:r>
            <a:r>
              <a:rPr lang="en-US" sz="2400" dirty="0" smtClean="0"/>
              <a:t> </a:t>
            </a:r>
            <a:r>
              <a:rPr lang="en-US" sz="2400" dirty="0" err="1" smtClean="0"/>
              <a:t>vực</a:t>
            </a:r>
            <a:r>
              <a:rPr lang="en-US" sz="2400" dirty="0" smtClean="0"/>
              <a:t> </a:t>
            </a:r>
            <a:r>
              <a:rPr lang="en-US" sz="2400" dirty="0" err="1" smtClean="0"/>
              <a:t>ngân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8580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4768"/>
            <a:ext cx="8856984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thành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trường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dịch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chuyên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nghiệp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7768"/>
            <a:ext cx="8229600" cy="5249158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doanh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nghiệp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vụ</a:t>
            </a:r>
            <a:r>
              <a:rPr lang="en-US" sz="2400" dirty="0" smtClean="0"/>
              <a:t> </a:t>
            </a:r>
            <a:r>
              <a:rPr lang="en-US" sz="2400" dirty="0" err="1" smtClean="0"/>
              <a:t>chuyên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nghiệp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doanh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nghiệp</a:t>
            </a:r>
            <a:r>
              <a:rPr lang="en-US" sz="2400" dirty="0" smtClean="0"/>
              <a:t> </a:t>
            </a:r>
            <a:r>
              <a:rPr lang="en-US" sz="2400" dirty="0" err="1" smtClean="0"/>
              <a:t>ngoài</a:t>
            </a:r>
            <a:r>
              <a:rPr lang="en-US" sz="2400" dirty="0" smtClean="0"/>
              <a:t> </a:t>
            </a:r>
            <a:r>
              <a:rPr lang="en-US" sz="2400" dirty="0" err="1" smtClean="0"/>
              <a:t>quốc</a:t>
            </a:r>
            <a:r>
              <a:rPr lang="en-US" sz="2400" dirty="0" smtClean="0"/>
              <a:t> </a:t>
            </a:r>
            <a:r>
              <a:rPr lang="en-US" sz="2400" dirty="0" err="1" smtClean="0"/>
              <a:t>doanh</a:t>
            </a:r>
            <a:r>
              <a:rPr lang="en-US" sz="2400" dirty="0" smtClean="0"/>
              <a:t> (93% in 2012)</a:t>
            </a:r>
          </a:p>
          <a:p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lượng</a:t>
            </a:r>
            <a:r>
              <a:rPr lang="en-US" sz="2400" dirty="0" smtClean="0"/>
              <a:t> </a:t>
            </a:r>
            <a:r>
              <a:rPr lang="en-US" sz="2400" dirty="0" err="1" smtClean="0"/>
              <a:t>doanh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nghiệp</a:t>
            </a:r>
            <a:r>
              <a:rPr lang="en-US" sz="2400" dirty="0" smtClean="0"/>
              <a:t> </a:t>
            </a:r>
            <a:r>
              <a:rPr lang="en-US" sz="2400" dirty="0" err="1" smtClean="0"/>
              <a:t>đa</a:t>
            </a:r>
            <a:r>
              <a:rPr lang="en-US" sz="2400" dirty="0" smtClean="0"/>
              <a:t> </a:t>
            </a:r>
            <a:r>
              <a:rPr lang="en-US" sz="2400" dirty="0" err="1" smtClean="0"/>
              <a:t>quốc</a:t>
            </a:r>
            <a:r>
              <a:rPr lang="en-US" sz="2400" dirty="0" smtClean="0"/>
              <a:t> </a:t>
            </a:r>
            <a:r>
              <a:rPr lang="en-US" sz="2400" dirty="0" err="1" smtClean="0"/>
              <a:t>gia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càng</a:t>
            </a:r>
            <a:r>
              <a:rPr lang="en-US" sz="2400" dirty="0" smtClean="0"/>
              <a:t> </a:t>
            </a:r>
            <a:r>
              <a:rPr lang="en-US" sz="2400" dirty="0" err="1" smtClean="0"/>
              <a:t>tăng</a:t>
            </a:r>
            <a:r>
              <a:rPr lang="en-US" sz="2400" dirty="0" smtClean="0"/>
              <a:t>,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 smtClean="0"/>
              <a:t>biệt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lĩnh</a:t>
            </a:r>
            <a:r>
              <a:rPr lang="en-US" sz="2400" dirty="0" smtClean="0"/>
              <a:t> </a:t>
            </a:r>
            <a:r>
              <a:rPr lang="en-US" sz="2400" dirty="0" err="1" smtClean="0"/>
              <a:t>vực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lý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kiểm</a:t>
            </a:r>
            <a:r>
              <a:rPr lang="en-US" sz="2400" dirty="0" smtClean="0"/>
              <a:t> </a:t>
            </a:r>
            <a:r>
              <a:rPr lang="en-US" sz="2400" dirty="0" err="1" smtClean="0"/>
              <a:t>toán</a:t>
            </a:r>
            <a:endParaRPr lang="en-US" sz="2400" dirty="0" smtClean="0"/>
          </a:p>
          <a:p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vụ</a:t>
            </a:r>
            <a:r>
              <a:rPr lang="en-US" sz="2400" dirty="0" smtClean="0"/>
              <a:t> </a:t>
            </a:r>
            <a:r>
              <a:rPr lang="en-US" sz="2400" dirty="0" err="1" smtClean="0"/>
              <a:t>pháp</a:t>
            </a:r>
            <a:r>
              <a:rPr lang="en-US" sz="2400" dirty="0" smtClean="0"/>
              <a:t> </a:t>
            </a:r>
            <a:r>
              <a:rPr lang="en-US" sz="2400" dirty="0" err="1" smtClean="0"/>
              <a:t>lý</a:t>
            </a:r>
            <a:r>
              <a:rPr lang="en-US" sz="2400" dirty="0" smtClean="0"/>
              <a:t>: </a:t>
            </a:r>
          </a:p>
          <a:p>
            <a:pPr lvl="1"/>
            <a:r>
              <a:rPr lang="en-US" sz="2000" dirty="0" err="1" smtClean="0"/>
              <a:t>Năm</a:t>
            </a:r>
            <a:r>
              <a:rPr lang="en-US" sz="2000" dirty="0" smtClean="0"/>
              <a:t> 2012: 62 </a:t>
            </a:r>
            <a:r>
              <a:rPr lang="en-US" sz="2000" dirty="0" err="1" smtClean="0"/>
              <a:t>hội</a:t>
            </a:r>
            <a:r>
              <a:rPr lang="en-US" sz="2000" dirty="0" smtClean="0"/>
              <a:t> </a:t>
            </a:r>
            <a:r>
              <a:rPr lang="en-US" sz="2000" dirty="0" err="1" smtClean="0"/>
              <a:t>luật</a:t>
            </a:r>
            <a:r>
              <a:rPr lang="en-US" sz="2000" dirty="0" smtClean="0"/>
              <a:t> </a:t>
            </a:r>
            <a:r>
              <a:rPr lang="en-US" sz="2000" dirty="0" err="1" smtClean="0"/>
              <a:t>gia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viên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/>
              <a:t>7,476 </a:t>
            </a:r>
            <a:r>
              <a:rPr lang="en-US" sz="2000" dirty="0" err="1" smtClean="0"/>
              <a:t>luật</a:t>
            </a:r>
            <a:r>
              <a:rPr lang="en-US" sz="2000" dirty="0" smtClean="0"/>
              <a:t> </a:t>
            </a:r>
            <a:r>
              <a:rPr lang="en-US" sz="2000" dirty="0" err="1" smtClean="0"/>
              <a:t>sư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3,467 </a:t>
            </a:r>
            <a:r>
              <a:rPr lang="en-US" sz="2000" dirty="0" err="1" smtClean="0"/>
              <a:t>luật</a:t>
            </a:r>
            <a:r>
              <a:rPr lang="en-US" sz="2000" dirty="0" smtClean="0"/>
              <a:t> </a:t>
            </a:r>
            <a:r>
              <a:rPr lang="en-US" sz="2000" dirty="0" err="1" smtClean="0"/>
              <a:t>sư</a:t>
            </a:r>
            <a:r>
              <a:rPr lang="en-US" sz="2000" dirty="0" smtClean="0"/>
              <a:t> </a:t>
            </a:r>
            <a:r>
              <a:rPr lang="en-US" sz="2000" dirty="0" err="1" smtClean="0"/>
              <a:t>thực</a:t>
            </a:r>
            <a:r>
              <a:rPr lang="en-US" sz="2000" dirty="0" smtClean="0"/>
              <a:t> </a:t>
            </a:r>
            <a:r>
              <a:rPr lang="en-US" sz="2000" dirty="0" err="1" smtClean="0"/>
              <a:t>tập</a:t>
            </a:r>
            <a:r>
              <a:rPr lang="en-US" sz="2000" dirty="0" smtClean="0"/>
              <a:t>, </a:t>
            </a:r>
            <a:r>
              <a:rPr lang="en-US" sz="2000" dirty="0" err="1" smtClean="0"/>
              <a:t>làm</a:t>
            </a:r>
            <a:r>
              <a:rPr lang="en-US" sz="2000" dirty="0" smtClean="0"/>
              <a:t> </a:t>
            </a:r>
            <a:r>
              <a:rPr lang="en-US" sz="2000" dirty="0" err="1" smtClean="0"/>
              <a:t>việc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2,047 </a:t>
            </a:r>
            <a:r>
              <a:rPr lang="en-US" sz="2000" dirty="0" err="1" smtClean="0"/>
              <a:t>văn</a:t>
            </a:r>
            <a:r>
              <a:rPr lang="en-US" sz="2000" dirty="0" smtClean="0"/>
              <a:t> </a:t>
            </a:r>
            <a:r>
              <a:rPr lang="en-US" sz="2000" dirty="0" err="1" smtClean="0"/>
              <a:t>phòng</a:t>
            </a:r>
            <a:r>
              <a:rPr lang="en-US" sz="2000" dirty="0" smtClean="0"/>
              <a:t> </a:t>
            </a:r>
            <a:r>
              <a:rPr lang="en-US" sz="2000" dirty="0" err="1" smtClean="0"/>
              <a:t>luật</a:t>
            </a:r>
            <a:r>
              <a:rPr lang="en-US" sz="2000" dirty="0" smtClean="0"/>
              <a:t> </a:t>
            </a:r>
            <a:r>
              <a:rPr lang="en-US" sz="2000" dirty="0" err="1" smtClean="0"/>
              <a:t>sư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770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ty</a:t>
            </a:r>
            <a:r>
              <a:rPr lang="en-US" sz="2000" dirty="0" smtClean="0"/>
              <a:t> </a:t>
            </a:r>
            <a:r>
              <a:rPr lang="en-US" sz="2000" dirty="0" err="1" smtClean="0"/>
              <a:t>luật</a:t>
            </a:r>
            <a:r>
              <a:rPr lang="en-US" sz="2000" dirty="0" smtClean="0"/>
              <a:t>. </a:t>
            </a:r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,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123 </a:t>
            </a:r>
            <a:r>
              <a:rPr lang="en-US" sz="2000" dirty="0" err="1" smtClean="0"/>
              <a:t>luật</a:t>
            </a:r>
            <a:r>
              <a:rPr lang="en-US" sz="2000" dirty="0" smtClean="0"/>
              <a:t> </a:t>
            </a:r>
            <a:r>
              <a:rPr lang="en-US" sz="2000" dirty="0" err="1" smtClean="0"/>
              <a:t>sư</a:t>
            </a:r>
            <a:r>
              <a:rPr lang="en-US" sz="2000" dirty="0" smtClean="0"/>
              <a:t> </a:t>
            </a:r>
            <a:r>
              <a:rPr lang="en-US" sz="2000" dirty="0" err="1" smtClean="0"/>
              <a:t>độc</a:t>
            </a:r>
            <a:r>
              <a:rPr lang="en-US" sz="2000" dirty="0" smtClean="0"/>
              <a:t> </a:t>
            </a:r>
            <a:r>
              <a:rPr lang="en-US" sz="2000" dirty="0" err="1" smtClean="0"/>
              <a:t>lập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doanh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</a:t>
            </a:r>
            <a:r>
              <a:rPr lang="en-US" sz="2000" dirty="0" err="1" smtClean="0"/>
              <a:t>luật</a:t>
            </a:r>
            <a:r>
              <a:rPr lang="en-US" sz="2000" dirty="0" smtClean="0"/>
              <a:t> </a:t>
            </a:r>
            <a:r>
              <a:rPr lang="en-US" sz="2000" dirty="0" err="1" smtClean="0"/>
              <a:t>đa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gia</a:t>
            </a:r>
            <a:r>
              <a:rPr lang="en-US" sz="2000" dirty="0" smtClean="0"/>
              <a:t> </a:t>
            </a:r>
            <a:r>
              <a:rPr lang="en-US" sz="2000" dirty="0" err="1" smtClean="0"/>
              <a:t>lớn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tham</a:t>
            </a:r>
            <a:r>
              <a:rPr lang="en-US" sz="2000" dirty="0" smtClean="0"/>
              <a:t> </a:t>
            </a:r>
            <a:r>
              <a:rPr lang="en-US" sz="2000" dirty="0" err="1" smtClean="0"/>
              <a:t>gia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mạng</a:t>
            </a:r>
            <a:r>
              <a:rPr lang="en-US" sz="2000" dirty="0" smtClean="0"/>
              <a:t> </a:t>
            </a:r>
            <a:r>
              <a:rPr lang="en-US" sz="2000" dirty="0" err="1" smtClean="0"/>
              <a:t>lưới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</a:t>
            </a:r>
            <a:r>
              <a:rPr lang="en-US" sz="2000" dirty="0" err="1" smtClean="0"/>
              <a:t>cũng</a:t>
            </a:r>
            <a:r>
              <a:rPr lang="en-US" sz="2000" dirty="0" smtClean="0"/>
              <a:t>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nhanh</a:t>
            </a:r>
            <a:endParaRPr lang="en-US" sz="2000" dirty="0" smtClean="0"/>
          </a:p>
          <a:p>
            <a:pPr lvl="1"/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ít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ty</a:t>
            </a:r>
            <a:r>
              <a:rPr lang="en-US" sz="2000" dirty="0" smtClean="0"/>
              <a:t> </a:t>
            </a:r>
            <a:r>
              <a:rPr lang="en-US" sz="2000" dirty="0" err="1" smtClean="0"/>
              <a:t>pháp</a:t>
            </a:r>
            <a:r>
              <a:rPr lang="en-US" sz="2000" dirty="0" smtClean="0"/>
              <a:t> </a:t>
            </a:r>
            <a:r>
              <a:rPr lang="en-US" sz="2000" dirty="0" err="1" smtClean="0"/>
              <a:t>lý</a:t>
            </a:r>
            <a:r>
              <a:rPr lang="en-US" sz="2000" dirty="0" smtClean="0"/>
              <a:t> </a:t>
            </a:r>
            <a:r>
              <a:rPr lang="en-US" sz="2000" dirty="0" err="1" smtClean="0"/>
              <a:t>thuộc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RCEP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tại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Nam. 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321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6" y="-99392"/>
            <a:ext cx="8964488" cy="1143000"/>
          </a:xfrm>
        </p:spPr>
        <p:txBody>
          <a:bodyPr>
            <a:noAutofit/>
          </a:bodyPr>
          <a:lstStyle/>
          <a:p>
            <a:r>
              <a:rPr lang="en-US" sz="3200" b="1" dirty="0" err="1"/>
              <a:t>Các</a:t>
            </a:r>
            <a:r>
              <a:rPr lang="en-US" sz="3200" b="1" dirty="0"/>
              <a:t> </a:t>
            </a:r>
            <a:r>
              <a:rPr lang="en-US" sz="3200" b="1" dirty="0" err="1"/>
              <a:t>thành</a:t>
            </a:r>
            <a:r>
              <a:rPr lang="en-US" sz="3200" b="1" dirty="0"/>
              <a:t> </a:t>
            </a:r>
            <a:r>
              <a:rPr lang="en-US" sz="3200" b="1" dirty="0" err="1"/>
              <a:t>viên</a:t>
            </a:r>
            <a:r>
              <a:rPr lang="en-US" sz="3200" b="1" dirty="0"/>
              <a:t> </a:t>
            </a:r>
            <a:r>
              <a:rPr lang="en-US" sz="3200" b="1" dirty="0" err="1"/>
              <a:t>tham</a:t>
            </a:r>
            <a:r>
              <a:rPr lang="en-US" sz="3200" b="1" dirty="0"/>
              <a:t> </a:t>
            </a:r>
            <a:r>
              <a:rPr lang="en-US" sz="3200" b="1" dirty="0" err="1"/>
              <a:t>gia</a:t>
            </a:r>
            <a:r>
              <a:rPr lang="en-US" sz="3200" b="1" dirty="0"/>
              <a:t> </a:t>
            </a:r>
            <a:r>
              <a:rPr lang="en-US" sz="3200" b="1" dirty="0" err="1"/>
              <a:t>thị</a:t>
            </a:r>
            <a:r>
              <a:rPr lang="en-US" sz="3200" b="1" dirty="0"/>
              <a:t> </a:t>
            </a:r>
            <a:r>
              <a:rPr lang="en-US" sz="3200" b="1" dirty="0" err="1"/>
              <a:t>trường</a:t>
            </a:r>
            <a:r>
              <a:rPr lang="en-US" sz="3200" b="1" dirty="0"/>
              <a:t> </a:t>
            </a:r>
            <a:r>
              <a:rPr lang="en-US" sz="3200" b="1" dirty="0" err="1"/>
              <a:t>dịch</a:t>
            </a:r>
            <a:r>
              <a:rPr lang="en-US" sz="3200" b="1" dirty="0"/>
              <a:t> </a:t>
            </a:r>
            <a:r>
              <a:rPr lang="en-US" sz="3200" b="1" dirty="0" err="1"/>
              <a:t>vụ</a:t>
            </a:r>
            <a:r>
              <a:rPr lang="en-US" sz="3200" b="1" dirty="0"/>
              <a:t> </a:t>
            </a:r>
            <a:r>
              <a:rPr lang="en-US" sz="3200" b="1" dirty="0" err="1"/>
              <a:t>chuyên</a:t>
            </a:r>
            <a:r>
              <a:rPr lang="en-US" sz="3200" b="1" dirty="0"/>
              <a:t> </a:t>
            </a:r>
            <a:r>
              <a:rPr lang="en-US" sz="3200" b="1" dirty="0" err="1" smtClean="0"/>
              <a:t>nghiệp</a:t>
            </a:r>
            <a:r>
              <a:rPr lang="en-US" sz="3200" b="1" dirty="0" smtClean="0"/>
              <a:t> (</a:t>
            </a:r>
            <a:r>
              <a:rPr lang="en-US" sz="3200" b="1" dirty="0" err="1" smtClean="0"/>
              <a:t>tiếp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 err="1" smtClean="0"/>
              <a:t>Dịch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kế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, </a:t>
            </a:r>
            <a:r>
              <a:rPr lang="en-US" sz="2800" dirty="0" err="1" smtClean="0"/>
              <a:t>kiểm</a:t>
            </a:r>
            <a:r>
              <a:rPr lang="en-US" sz="2800" dirty="0" smtClean="0"/>
              <a:t> </a:t>
            </a:r>
            <a:r>
              <a:rPr lang="en-US" sz="2800" dirty="0" err="1" smtClean="0"/>
              <a:t>toán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thuế</a:t>
            </a:r>
            <a:endParaRPr lang="en-US" sz="2800" dirty="0"/>
          </a:p>
          <a:p>
            <a:pPr lvl="1"/>
            <a:r>
              <a:rPr lang="en-US" sz="2400" dirty="0" smtClean="0"/>
              <a:t>155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ty</a:t>
            </a:r>
            <a:r>
              <a:rPr lang="en-US" sz="2400" dirty="0" smtClean="0"/>
              <a:t> </a:t>
            </a:r>
            <a:r>
              <a:rPr lang="en-US" sz="2400" dirty="0" err="1" smtClean="0"/>
              <a:t>kiểm</a:t>
            </a:r>
            <a:r>
              <a:rPr lang="en-US" sz="2400" dirty="0" smtClean="0"/>
              <a:t> </a:t>
            </a:r>
            <a:r>
              <a:rPr lang="en-US" sz="2400" dirty="0" err="1" smtClean="0"/>
              <a:t>toán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đăng</a:t>
            </a:r>
            <a:r>
              <a:rPr lang="en-US" sz="2400" dirty="0" smtClean="0"/>
              <a:t> </a:t>
            </a:r>
            <a:r>
              <a:rPr lang="en-US" sz="2400" dirty="0" err="1" smtClean="0"/>
              <a:t>ký</a:t>
            </a:r>
            <a:r>
              <a:rPr lang="en-US" sz="2400" u="sng" dirty="0" smtClean="0"/>
              <a:t>,</a:t>
            </a:r>
          </a:p>
          <a:p>
            <a:pPr lvl="2"/>
            <a:r>
              <a:rPr lang="en-US" sz="2000" dirty="0" smtClean="0"/>
              <a:t>4 </a:t>
            </a:r>
            <a:r>
              <a:rPr lang="en-US" sz="2000" dirty="0" err="1" smtClean="0"/>
              <a:t>doanh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100% </a:t>
            </a:r>
            <a:r>
              <a:rPr lang="en-US" sz="2000" dirty="0" err="1" smtClean="0"/>
              <a:t>vốn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r>
              <a:rPr lang="en-US" sz="2000" dirty="0" smtClean="0"/>
              <a:t> (</a:t>
            </a:r>
            <a:r>
              <a:rPr lang="en-US" sz="2000" dirty="0"/>
              <a:t>Ernst &amp; Young, PwC, KPMG,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/>
              <a:t>Grant Thornton</a:t>
            </a:r>
            <a:r>
              <a:rPr lang="en-US" sz="2000" dirty="0" smtClean="0"/>
              <a:t>)</a:t>
            </a:r>
          </a:p>
          <a:p>
            <a:pPr lvl="2"/>
            <a:r>
              <a:rPr lang="en-US" sz="2000" dirty="0" smtClean="0"/>
              <a:t>5 </a:t>
            </a:r>
            <a:r>
              <a:rPr lang="en-US" sz="2000" dirty="0" err="1" smtClean="0"/>
              <a:t>doanh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/>
              <a:t>(E Jung, </a:t>
            </a:r>
            <a:r>
              <a:rPr lang="en-US" sz="2000" dirty="0" err="1"/>
              <a:t>Mazars</a:t>
            </a:r>
            <a:r>
              <a:rPr lang="en-US" sz="2000" dirty="0"/>
              <a:t>, HSK, Immanuel, S&amp;</a:t>
            </a:r>
            <a:r>
              <a:rPr lang="en-US" sz="2000" dirty="0" smtClean="0"/>
              <a:t>S)</a:t>
            </a:r>
          </a:p>
          <a:p>
            <a:pPr lvl="2"/>
            <a:r>
              <a:rPr lang="en-US" sz="2000" dirty="0" smtClean="0"/>
              <a:t>145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ty</a:t>
            </a:r>
            <a:r>
              <a:rPr lang="en-US" sz="2000" dirty="0" smtClean="0"/>
              <a:t> TNHH </a:t>
            </a:r>
            <a:r>
              <a:rPr lang="en-US" sz="2000" dirty="0" err="1" smtClean="0"/>
              <a:t>và</a:t>
            </a:r>
            <a:r>
              <a:rPr lang="en-US" sz="2000" dirty="0" smtClean="0"/>
              <a:t> 1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ty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</a:t>
            </a:r>
            <a:r>
              <a:rPr lang="en-US" sz="2000" dirty="0" err="1" smtClean="0"/>
              <a:t>danh</a:t>
            </a:r>
            <a:r>
              <a:rPr lang="en-US" sz="2000" dirty="0" smtClean="0"/>
              <a:t> (CPA Australia - Vietnam). </a:t>
            </a:r>
          </a:p>
          <a:p>
            <a:pPr lvl="1"/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10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ty</a:t>
            </a:r>
            <a:r>
              <a:rPr lang="en-US" sz="2400" dirty="0" smtClean="0"/>
              <a:t> </a:t>
            </a:r>
            <a:r>
              <a:rPr lang="en-US" sz="2400" dirty="0" err="1" smtClean="0"/>
              <a:t>kiểm</a:t>
            </a:r>
            <a:r>
              <a:rPr lang="en-US" sz="2400" dirty="0" smtClean="0"/>
              <a:t> </a:t>
            </a:r>
            <a:r>
              <a:rPr lang="en-US" sz="2400" dirty="0" err="1" smtClean="0"/>
              <a:t>toán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doanh</a:t>
            </a:r>
            <a:r>
              <a:rPr lang="en-US" sz="2400" dirty="0" smtClean="0"/>
              <a:t> </a:t>
            </a:r>
            <a:r>
              <a:rPr lang="en-US" sz="2400" dirty="0" err="1" smtClean="0"/>
              <a:t>thu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, </a:t>
            </a:r>
            <a:r>
              <a:rPr lang="en-US" sz="2400" dirty="0" err="1" smtClean="0"/>
              <a:t>chỉ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3 </a:t>
            </a:r>
            <a:r>
              <a:rPr lang="en-US" sz="2400" dirty="0" err="1" smtClean="0"/>
              <a:t>doanh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nghiệp</a:t>
            </a:r>
            <a:r>
              <a:rPr lang="en-US" sz="2400" dirty="0" smtClean="0"/>
              <a:t> </a:t>
            </a:r>
            <a:r>
              <a:rPr lang="en-US" sz="2400" dirty="0" err="1" smtClean="0"/>
              <a:t>Việt</a:t>
            </a:r>
            <a:r>
              <a:rPr lang="en-US" sz="2400" dirty="0" smtClean="0"/>
              <a:t> Nam.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nội</a:t>
            </a:r>
            <a:r>
              <a:rPr lang="en-US" sz="2400" dirty="0" smtClean="0"/>
              <a:t> </a:t>
            </a:r>
            <a:r>
              <a:rPr lang="en-US" sz="2400" dirty="0" err="1" smtClean="0"/>
              <a:t>địa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nay do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doanh</a:t>
            </a:r>
            <a:r>
              <a:rPr lang="en-US" sz="2400" dirty="0" smtClean="0"/>
              <a:t> </a:t>
            </a:r>
            <a:r>
              <a:rPr lang="en-US" sz="2400" dirty="0" err="1" smtClean="0"/>
              <a:t>nghiệp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ngoài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lĩnh</a:t>
            </a:r>
            <a:r>
              <a:rPr lang="en-US" sz="2400" dirty="0" smtClean="0"/>
              <a:t>,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 smtClean="0"/>
              <a:t>biệt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4 </a:t>
            </a:r>
            <a:r>
              <a:rPr lang="en-US" sz="2400" dirty="0" err="1" smtClean="0"/>
              <a:t>ông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PWC</a:t>
            </a:r>
            <a:r>
              <a:rPr lang="en-US" sz="2400" dirty="0"/>
              <a:t>, Deloitte, Ernst &amp; Young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/>
              <a:t>KPMG. </a:t>
            </a:r>
          </a:p>
        </p:txBody>
      </p:sp>
    </p:spTree>
    <p:extLst>
      <p:ext uri="{BB962C8B-B14F-4D97-AF65-F5344CB8AC3E}">
        <p14:creationId xmlns:p14="http://schemas.microsoft.com/office/powerpoint/2010/main" val="9440806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71400"/>
            <a:ext cx="9036496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thành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viên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tham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gia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dịch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truyền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thông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4279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DNNN </a:t>
            </a:r>
            <a:r>
              <a:rPr lang="en-US" sz="2800" dirty="0" err="1" smtClean="0"/>
              <a:t>thống</a:t>
            </a:r>
            <a:r>
              <a:rPr lang="en-US" sz="2800" dirty="0" smtClean="0"/>
              <a:t> </a:t>
            </a:r>
            <a:r>
              <a:rPr lang="en-US" sz="2800" dirty="0" err="1" smtClean="0"/>
              <a:t>trị</a:t>
            </a:r>
            <a:endParaRPr lang="en-US" sz="2800" dirty="0" smtClean="0"/>
          </a:p>
          <a:p>
            <a:r>
              <a:rPr lang="en-US" sz="2800" dirty="0" err="1" smtClean="0"/>
              <a:t>Sự</a:t>
            </a:r>
            <a:r>
              <a:rPr lang="en-US" sz="2800" dirty="0" smtClean="0"/>
              <a:t> </a:t>
            </a:r>
            <a:r>
              <a:rPr lang="en-US" sz="2800" dirty="0" err="1" smtClean="0"/>
              <a:t>thống</a:t>
            </a:r>
            <a:r>
              <a:rPr lang="en-US" sz="2800" dirty="0" smtClean="0"/>
              <a:t> </a:t>
            </a:r>
            <a:r>
              <a:rPr lang="en-US" sz="2800" dirty="0" err="1" smtClean="0"/>
              <a:t>trị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cung</a:t>
            </a:r>
            <a:r>
              <a:rPr lang="en-US" sz="2800" dirty="0" smtClean="0"/>
              <a:t> </a:t>
            </a:r>
            <a:r>
              <a:rPr lang="en-US" sz="2800" dirty="0" err="1" smtClean="0"/>
              <a:t>cấp</a:t>
            </a:r>
            <a:r>
              <a:rPr lang="en-US" sz="2800" dirty="0" smtClean="0"/>
              <a:t> </a:t>
            </a:r>
            <a:r>
              <a:rPr lang="en-US" sz="2800" dirty="0" err="1" smtClean="0"/>
              <a:t>nội</a:t>
            </a:r>
            <a:r>
              <a:rPr lang="en-US" sz="2800" dirty="0" smtClean="0"/>
              <a:t> </a:t>
            </a:r>
            <a:r>
              <a:rPr lang="en-US" sz="2800" dirty="0" err="1" smtClean="0"/>
              <a:t>địa</a:t>
            </a:r>
            <a:r>
              <a:rPr lang="en-US" sz="2800" dirty="0" smtClean="0"/>
              <a:t>:</a:t>
            </a:r>
          </a:p>
          <a:p>
            <a:pPr lvl="1"/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vụ</a:t>
            </a:r>
            <a:r>
              <a:rPr lang="en-US" sz="2400" dirty="0" smtClean="0"/>
              <a:t> </a:t>
            </a:r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chuyển</a:t>
            </a:r>
            <a:r>
              <a:rPr lang="en-US" sz="2400" dirty="0" smtClean="0"/>
              <a:t>: </a:t>
            </a:r>
            <a:r>
              <a:rPr lang="en-US" sz="2400" dirty="0" err="1"/>
              <a:t>VNPost</a:t>
            </a:r>
            <a:r>
              <a:rPr lang="en-US" sz="2400" dirty="0"/>
              <a:t> </a:t>
            </a:r>
            <a:r>
              <a:rPr lang="en-US" sz="2400" dirty="0" err="1" smtClean="0"/>
              <a:t>chiếm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37%, </a:t>
            </a:r>
            <a:r>
              <a:rPr lang="en-US" sz="2400" dirty="0" err="1" smtClean="0"/>
              <a:t>tiếp</a:t>
            </a:r>
            <a:r>
              <a:rPr lang="en-US" sz="2400" dirty="0" smtClean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DHL-VNPT</a:t>
            </a:r>
            <a:r>
              <a:rPr lang="en-US" sz="2400" dirty="0"/>
              <a:t>, VTP, TNT-</a:t>
            </a:r>
            <a:r>
              <a:rPr lang="en-US" sz="2400" dirty="0" err="1" smtClean="0"/>
              <a:t>Vietrans</a:t>
            </a:r>
            <a:r>
              <a:rPr lang="en-US" sz="2400" dirty="0" smtClean="0"/>
              <a:t>…</a:t>
            </a:r>
            <a:endParaRPr lang="en-US" sz="2400" dirty="0"/>
          </a:p>
          <a:p>
            <a:pPr lvl="1"/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vụ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thanh</a:t>
            </a:r>
            <a:r>
              <a:rPr lang="en-US" sz="2400" dirty="0" smtClean="0"/>
              <a:t> </a:t>
            </a:r>
            <a:r>
              <a:rPr lang="en-US" sz="2400" dirty="0" err="1" smtClean="0"/>
              <a:t>truyền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(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phối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ảnh</a:t>
            </a:r>
            <a:r>
              <a:rPr lang="en-US" sz="2400" dirty="0" smtClean="0"/>
              <a:t>): 5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cung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vụ</a:t>
            </a:r>
            <a:r>
              <a:rPr lang="en-US" sz="2400" dirty="0" smtClean="0"/>
              <a:t> </a:t>
            </a:r>
            <a:r>
              <a:rPr lang="en-US" sz="2400" dirty="0" err="1" smtClean="0"/>
              <a:t>truyền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cáp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SCTV, </a:t>
            </a:r>
            <a:r>
              <a:rPr lang="en-US" sz="2400" dirty="0" err="1" smtClean="0"/>
              <a:t>VTVCab</a:t>
            </a:r>
            <a:r>
              <a:rPr lang="en-US" sz="2400" dirty="0" smtClean="0"/>
              <a:t>, VNPT, HTVC, </a:t>
            </a:r>
            <a:r>
              <a:rPr lang="en-US" sz="2400" dirty="0" err="1" smtClean="0"/>
              <a:t>và</a:t>
            </a:r>
            <a:r>
              <a:rPr lang="en-US" sz="2400" dirty="0" smtClean="0"/>
              <a:t> BTS. </a:t>
            </a:r>
          </a:p>
          <a:p>
            <a:pPr lvl="1"/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vụ</a:t>
            </a:r>
            <a:r>
              <a:rPr lang="en-US" sz="2400" dirty="0" smtClean="0"/>
              <a:t> </a:t>
            </a:r>
            <a:r>
              <a:rPr lang="en-US" sz="2400" dirty="0" err="1" smtClean="0"/>
              <a:t>bưu</a:t>
            </a:r>
            <a:r>
              <a:rPr lang="en-US" sz="2400" dirty="0" smtClean="0"/>
              <a:t> </a:t>
            </a:r>
            <a:r>
              <a:rPr lang="en-US" sz="2400" dirty="0" err="1" smtClean="0"/>
              <a:t>chính</a:t>
            </a:r>
            <a:r>
              <a:rPr lang="en-US" sz="2400" dirty="0" smtClean="0"/>
              <a:t> </a:t>
            </a:r>
            <a:r>
              <a:rPr lang="en-US" sz="2400" dirty="0" err="1" smtClean="0"/>
              <a:t>viện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: 5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cung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vụ</a:t>
            </a:r>
            <a:r>
              <a:rPr lang="en-US" sz="2400" dirty="0" smtClean="0"/>
              <a:t> </a:t>
            </a:r>
            <a:r>
              <a:rPr lang="en-US" sz="2400" dirty="0" err="1" smtClean="0"/>
              <a:t>bưu</a:t>
            </a:r>
            <a:r>
              <a:rPr lang="en-US" sz="2400" dirty="0" smtClean="0"/>
              <a:t> </a:t>
            </a:r>
            <a:r>
              <a:rPr lang="en-US" sz="2400" dirty="0" err="1" smtClean="0"/>
              <a:t>chính</a:t>
            </a:r>
            <a:r>
              <a:rPr lang="en-US" sz="2400" dirty="0" smtClean="0"/>
              <a:t> </a:t>
            </a:r>
            <a:r>
              <a:rPr lang="en-US" sz="2400" dirty="0" err="1" smtClean="0"/>
              <a:t>viễn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VNPT, </a:t>
            </a:r>
            <a:r>
              <a:rPr lang="en-US" sz="2400" dirty="0" err="1" smtClean="0"/>
              <a:t>Viettel</a:t>
            </a:r>
            <a:r>
              <a:rPr lang="en-US" sz="2400" dirty="0" smtClean="0"/>
              <a:t>, SPT, </a:t>
            </a:r>
            <a:r>
              <a:rPr lang="en-US" sz="2400" dirty="0"/>
              <a:t>FPT </a:t>
            </a:r>
            <a:r>
              <a:rPr lang="en-US" sz="2400" dirty="0" err="1" smtClean="0"/>
              <a:t>Telecome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VTC. </a:t>
            </a:r>
          </a:p>
          <a:p>
            <a:pPr lvl="1"/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vụ</a:t>
            </a:r>
            <a:r>
              <a:rPr lang="en-US" sz="2400" dirty="0" smtClean="0"/>
              <a:t> </a:t>
            </a:r>
            <a:r>
              <a:rPr lang="en-US" sz="2400" dirty="0" err="1" smtClean="0"/>
              <a:t>điện</a:t>
            </a:r>
            <a:r>
              <a:rPr lang="en-US" sz="2400" dirty="0" smtClean="0"/>
              <a:t> </a:t>
            </a:r>
            <a:r>
              <a:rPr lang="en-US" sz="2400" dirty="0" err="1" smtClean="0"/>
              <a:t>thoại</a:t>
            </a:r>
            <a:r>
              <a:rPr lang="en-US" sz="2400" dirty="0" smtClean="0"/>
              <a:t> di </a:t>
            </a:r>
            <a:r>
              <a:rPr lang="en-US" sz="2400" dirty="0" err="1" smtClean="0"/>
              <a:t>động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3G: </a:t>
            </a:r>
            <a:r>
              <a:rPr lang="en-US" sz="2400" dirty="0" err="1" smtClean="0"/>
              <a:t>Viettel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nhà</a:t>
            </a:r>
            <a:r>
              <a:rPr lang="en-US" sz="2400" dirty="0" smtClean="0"/>
              <a:t> </a:t>
            </a:r>
            <a:r>
              <a:rPr lang="en-US" sz="2400" dirty="0" err="1" smtClean="0"/>
              <a:t>cung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r>
              <a:rPr lang="en-US" sz="2400" dirty="0" smtClean="0"/>
              <a:t> </a:t>
            </a:r>
            <a:r>
              <a:rPr lang="en-US" sz="2400" dirty="0" err="1" smtClean="0"/>
              <a:t>nhất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19387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2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BÁO CÁO VỀ NGÀNH DỊCH VỤ</a:t>
            </a:r>
            <a:br>
              <a:rPr lang="en-US" sz="4000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6377" y="4270168"/>
            <a:ext cx="7621823" cy="1752600"/>
          </a:xfrm>
        </p:spPr>
        <p:txBody>
          <a:bodyPr>
            <a:normAutofit fontScale="32500" lnSpcReduction="20000"/>
          </a:bodyPr>
          <a:lstStyle/>
          <a:p>
            <a:r>
              <a:rPr lang="en-US" sz="6400" i="1" dirty="0" err="1" smtClean="0">
                <a:solidFill>
                  <a:srgbClr val="000000"/>
                </a:solidFill>
              </a:rPr>
              <a:t>Vũ</a:t>
            </a:r>
            <a:r>
              <a:rPr lang="en-US" sz="6400" i="1" dirty="0" smtClean="0">
                <a:solidFill>
                  <a:srgbClr val="000000"/>
                </a:solidFill>
              </a:rPr>
              <a:t> </a:t>
            </a:r>
            <a:r>
              <a:rPr lang="en-US" sz="6400" i="1" dirty="0" err="1" smtClean="0">
                <a:solidFill>
                  <a:srgbClr val="000000"/>
                </a:solidFill>
              </a:rPr>
              <a:t>Thanh</a:t>
            </a:r>
            <a:r>
              <a:rPr lang="en-US" sz="6400" i="1" dirty="0" smtClean="0">
                <a:solidFill>
                  <a:srgbClr val="000000"/>
                </a:solidFill>
              </a:rPr>
              <a:t> </a:t>
            </a:r>
            <a:r>
              <a:rPr lang="en-US" sz="6400" i="1" dirty="0" err="1" smtClean="0">
                <a:solidFill>
                  <a:srgbClr val="000000"/>
                </a:solidFill>
              </a:rPr>
              <a:t>Hương</a:t>
            </a:r>
            <a:endParaRPr lang="en-US" sz="6400" i="1" dirty="0" smtClean="0">
              <a:solidFill>
                <a:srgbClr val="000000"/>
              </a:solidFill>
            </a:endParaRPr>
          </a:p>
          <a:p>
            <a:r>
              <a:rPr lang="en-US" sz="6400" i="1" dirty="0" err="1" smtClean="0">
                <a:solidFill>
                  <a:srgbClr val="000000"/>
                </a:solidFill>
              </a:rPr>
              <a:t>Đại</a:t>
            </a:r>
            <a:r>
              <a:rPr lang="en-US" sz="6400" i="1" dirty="0" smtClean="0">
                <a:solidFill>
                  <a:srgbClr val="000000"/>
                </a:solidFill>
              </a:rPr>
              <a:t> </a:t>
            </a:r>
            <a:r>
              <a:rPr lang="en-US" sz="6400" i="1" dirty="0" err="1" smtClean="0">
                <a:solidFill>
                  <a:srgbClr val="000000"/>
                </a:solidFill>
              </a:rPr>
              <a:t>học</a:t>
            </a:r>
            <a:r>
              <a:rPr lang="en-US" sz="6400" i="1" dirty="0" smtClean="0">
                <a:solidFill>
                  <a:srgbClr val="000000"/>
                </a:solidFill>
              </a:rPr>
              <a:t> </a:t>
            </a:r>
            <a:r>
              <a:rPr lang="en-US" sz="6400" i="1" dirty="0" err="1" smtClean="0">
                <a:solidFill>
                  <a:srgbClr val="000000"/>
                </a:solidFill>
              </a:rPr>
              <a:t>Kinh</a:t>
            </a:r>
            <a:r>
              <a:rPr lang="en-US" sz="6400" i="1" dirty="0" smtClean="0">
                <a:solidFill>
                  <a:srgbClr val="000000"/>
                </a:solidFill>
              </a:rPr>
              <a:t> </a:t>
            </a:r>
            <a:r>
              <a:rPr lang="en-US" sz="6400" i="1" dirty="0" err="1" smtClean="0">
                <a:solidFill>
                  <a:srgbClr val="000000"/>
                </a:solidFill>
              </a:rPr>
              <a:t>tế</a:t>
            </a:r>
            <a:r>
              <a:rPr lang="en-US" sz="6400" i="1" dirty="0" smtClean="0">
                <a:solidFill>
                  <a:srgbClr val="000000"/>
                </a:solidFill>
              </a:rPr>
              <a:t>, </a:t>
            </a:r>
            <a:r>
              <a:rPr lang="en-US" sz="6400" i="1" dirty="0" err="1" smtClean="0">
                <a:solidFill>
                  <a:srgbClr val="000000"/>
                </a:solidFill>
              </a:rPr>
              <a:t>Đại</a:t>
            </a:r>
            <a:r>
              <a:rPr lang="en-US" sz="6400" i="1" dirty="0" smtClean="0">
                <a:solidFill>
                  <a:srgbClr val="000000"/>
                </a:solidFill>
              </a:rPr>
              <a:t> </a:t>
            </a:r>
            <a:r>
              <a:rPr lang="en-US" sz="6400" i="1" dirty="0" err="1" smtClean="0">
                <a:solidFill>
                  <a:srgbClr val="000000"/>
                </a:solidFill>
              </a:rPr>
              <a:t>học</a:t>
            </a:r>
            <a:r>
              <a:rPr lang="en-US" sz="6400" i="1" dirty="0" smtClean="0">
                <a:solidFill>
                  <a:srgbClr val="000000"/>
                </a:solidFill>
              </a:rPr>
              <a:t> </a:t>
            </a:r>
            <a:r>
              <a:rPr lang="en-US" sz="6400" i="1" dirty="0" err="1" smtClean="0">
                <a:solidFill>
                  <a:srgbClr val="000000"/>
                </a:solidFill>
              </a:rPr>
              <a:t>Quốc</a:t>
            </a:r>
            <a:r>
              <a:rPr lang="en-US" sz="6400" i="1" dirty="0" smtClean="0">
                <a:solidFill>
                  <a:srgbClr val="000000"/>
                </a:solidFill>
              </a:rPr>
              <a:t> </a:t>
            </a:r>
            <a:r>
              <a:rPr lang="en-US" sz="6400" i="1" dirty="0" err="1" smtClean="0">
                <a:solidFill>
                  <a:srgbClr val="000000"/>
                </a:solidFill>
              </a:rPr>
              <a:t>gia</a:t>
            </a:r>
            <a:endParaRPr lang="en-US" sz="6400" i="1" dirty="0" smtClean="0">
              <a:solidFill>
                <a:srgbClr val="000000"/>
              </a:solidFill>
            </a:endParaRPr>
          </a:p>
          <a:p>
            <a:endParaRPr lang="en-US" sz="6400" dirty="0" smtClean="0">
              <a:solidFill>
                <a:srgbClr val="000000"/>
              </a:solidFill>
            </a:endParaRPr>
          </a:p>
          <a:p>
            <a:endParaRPr lang="en-US" sz="6400" dirty="0" smtClean="0">
              <a:solidFill>
                <a:srgbClr val="000000"/>
              </a:solidFill>
            </a:endParaRPr>
          </a:p>
          <a:p>
            <a:r>
              <a:rPr lang="nl-NL" sz="6400" i="1" dirty="0">
                <a:solidFill>
                  <a:srgbClr val="000000"/>
                </a:solidFill>
              </a:rPr>
              <a:t>Hồ </a:t>
            </a:r>
            <a:r>
              <a:rPr lang="nl-NL" sz="6400" i="1" dirty="0" smtClean="0">
                <a:solidFill>
                  <a:srgbClr val="000000"/>
                </a:solidFill>
              </a:rPr>
              <a:t>Chí Minh, ngày 10/7/2015</a:t>
            </a:r>
            <a:endParaRPr lang="en-US" sz="6400" dirty="0" smtClean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3" descr="Foote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4093" y="526497"/>
            <a:ext cx="3920490" cy="11087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019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912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</a:t>
            </a:r>
            <a:r>
              <a:rPr lang="vi-VN" sz="3200" b="1" dirty="0" smtClean="0"/>
              <a:t>hương mại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trong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dịch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phân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phối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21837"/>
            <a:ext cx="8389155" cy="607663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Nhập</a:t>
            </a:r>
            <a:r>
              <a:rPr lang="en-US" sz="2400" dirty="0" smtClean="0"/>
              <a:t> </a:t>
            </a:r>
            <a:r>
              <a:rPr lang="en-US" sz="2400" dirty="0" err="1" smtClean="0"/>
              <a:t>khẩu</a:t>
            </a:r>
            <a:endParaRPr lang="en-US" sz="2400" dirty="0" smtClean="0"/>
          </a:p>
          <a:p>
            <a:pPr lvl="1"/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lẻ</a:t>
            </a:r>
            <a:r>
              <a:rPr lang="en-US" sz="2000" dirty="0" smtClean="0"/>
              <a:t> n</a:t>
            </a:r>
            <a:r>
              <a:rPr lang="vi-VN" sz="2000" dirty="0" smtClean="0"/>
              <a:t>ước ngoài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chưa</a:t>
            </a:r>
            <a:r>
              <a:rPr lang="en-US" sz="2000" dirty="0" smtClean="0"/>
              <a:t> </a:t>
            </a:r>
            <a:r>
              <a:rPr lang="en-US" sz="2000" dirty="0" err="1" smtClean="0"/>
              <a:t>lấn</a:t>
            </a:r>
            <a:r>
              <a:rPr lang="en-US" sz="2000" dirty="0" smtClean="0"/>
              <a:t> </a:t>
            </a:r>
            <a:r>
              <a:rPr lang="en-US" sz="2000" dirty="0" err="1" smtClean="0"/>
              <a:t>át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lẻ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lo </a:t>
            </a:r>
            <a:r>
              <a:rPr lang="en-US" sz="2000" dirty="0" err="1" smtClean="0"/>
              <a:t>ngại</a:t>
            </a:r>
            <a:r>
              <a:rPr lang="en-US" sz="2000" dirty="0" smtClean="0"/>
              <a:t>. </a:t>
            </a:r>
            <a:endParaRPr lang="en-US" sz="2000" dirty="0"/>
          </a:p>
          <a:p>
            <a:pPr lvl="1"/>
            <a:r>
              <a:rPr lang="en-US" sz="2000" dirty="0" err="1" smtClean="0"/>
              <a:t>Nhập</a:t>
            </a:r>
            <a:r>
              <a:rPr lang="en-US" sz="2000" dirty="0" smtClean="0"/>
              <a:t> </a:t>
            </a:r>
            <a:r>
              <a:rPr lang="en-US" sz="2000" dirty="0" err="1" smtClean="0"/>
              <a:t>khẩu</a:t>
            </a:r>
            <a:r>
              <a:rPr lang="en-US" sz="2000" dirty="0" smtClean="0"/>
              <a:t> </a:t>
            </a:r>
            <a:r>
              <a:rPr lang="en-US" sz="2000" dirty="0" err="1" smtClean="0"/>
              <a:t>thấp</a:t>
            </a:r>
            <a:r>
              <a:rPr lang="en-US" sz="2000" dirty="0" smtClean="0"/>
              <a:t>.</a:t>
            </a:r>
            <a:endParaRPr lang="en-US" sz="2000" dirty="0"/>
          </a:p>
          <a:p>
            <a:pPr lvl="1"/>
            <a:r>
              <a:rPr lang="en-US" sz="2000" dirty="0" smtClean="0"/>
              <a:t>Kim </a:t>
            </a:r>
            <a:r>
              <a:rPr lang="en-US" sz="2000" dirty="0" err="1" smtClean="0"/>
              <a:t>ngạch</a:t>
            </a:r>
            <a:r>
              <a:rPr lang="en-US" sz="2000" dirty="0" smtClean="0"/>
              <a:t> </a:t>
            </a:r>
            <a:r>
              <a:rPr lang="en-US" sz="2000" dirty="0" err="1" smtClean="0"/>
              <a:t>nhập</a:t>
            </a:r>
            <a:r>
              <a:rPr lang="en-US" sz="2000" dirty="0" smtClean="0"/>
              <a:t> </a:t>
            </a:r>
            <a:r>
              <a:rPr lang="en-US" sz="2000" dirty="0" err="1" smtClean="0"/>
              <a:t>khẩu</a:t>
            </a:r>
            <a:r>
              <a:rPr lang="en-US" sz="2000" dirty="0" smtClean="0"/>
              <a:t> </a:t>
            </a:r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vụ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Nam </a:t>
            </a:r>
            <a:r>
              <a:rPr lang="en-US" sz="2000" dirty="0" err="1" smtClean="0"/>
              <a:t>tương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thấp</a:t>
            </a:r>
            <a:r>
              <a:rPr lang="en-US" sz="2000" dirty="0" smtClean="0"/>
              <a:t>. </a:t>
            </a:r>
            <a:r>
              <a:rPr lang="en-US" sz="2000" dirty="0" err="1" smtClean="0"/>
              <a:t>Phương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</a:t>
            </a:r>
            <a:r>
              <a:rPr lang="en-US" sz="2000" dirty="0"/>
              <a:t>3: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dự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FDI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2012 </a:t>
            </a:r>
            <a:r>
              <a:rPr lang="en-US" sz="2000" dirty="0" err="1" smtClean="0"/>
              <a:t>là</a:t>
            </a:r>
            <a:r>
              <a:rPr lang="en-US" sz="2000" dirty="0" smtClean="0"/>
              <a:t> 220 </a:t>
            </a:r>
            <a:r>
              <a:rPr lang="en-US" sz="2000" dirty="0" err="1" smtClean="0"/>
              <a:t>dự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772.8 </a:t>
            </a:r>
            <a:r>
              <a:rPr lang="en-US" sz="2000" dirty="0" err="1" smtClean="0"/>
              <a:t>triệu</a:t>
            </a:r>
            <a:r>
              <a:rPr lang="en-US" sz="2000" dirty="0" smtClean="0"/>
              <a:t> USD (17%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dự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FDI </a:t>
            </a:r>
            <a:r>
              <a:rPr lang="en-US" sz="2000" dirty="0" err="1" smtClean="0"/>
              <a:t>và</a:t>
            </a:r>
            <a:r>
              <a:rPr lang="en-US" sz="2000" dirty="0" smtClean="0"/>
              <a:t> 5%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vốn</a:t>
            </a:r>
            <a:r>
              <a:rPr lang="en-US" sz="2000" dirty="0" smtClean="0"/>
              <a:t> </a:t>
            </a:r>
            <a:r>
              <a:rPr lang="en-US" sz="2000" dirty="0" err="1" smtClean="0"/>
              <a:t>đăng</a:t>
            </a:r>
            <a:r>
              <a:rPr lang="en-US" sz="2000" dirty="0" smtClean="0"/>
              <a:t> </a:t>
            </a:r>
            <a:r>
              <a:rPr lang="en-US" sz="2000" dirty="0" err="1" smtClean="0"/>
              <a:t>ký</a:t>
            </a:r>
            <a:r>
              <a:rPr lang="en-US" sz="2000" dirty="0" smtClean="0"/>
              <a:t>)</a:t>
            </a:r>
          </a:p>
          <a:p>
            <a:r>
              <a:rPr lang="en-US" sz="2400" dirty="0" err="1" smtClean="0"/>
              <a:t>Xuất</a:t>
            </a:r>
            <a:r>
              <a:rPr lang="en-US" sz="2400" dirty="0" smtClean="0"/>
              <a:t> </a:t>
            </a:r>
            <a:r>
              <a:rPr lang="en-US" sz="2400" dirty="0" err="1" smtClean="0"/>
              <a:t>khẩu</a:t>
            </a:r>
            <a:endParaRPr lang="en-US" sz="2400" dirty="0" smtClean="0"/>
          </a:p>
          <a:p>
            <a:pPr lvl="1"/>
            <a:r>
              <a:rPr lang="en-US" sz="2000" dirty="0"/>
              <a:t> </a:t>
            </a:r>
            <a:r>
              <a:rPr lang="en-US" sz="2000" dirty="0" err="1" smtClean="0"/>
              <a:t>Không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khi</a:t>
            </a:r>
            <a:r>
              <a:rPr lang="en-US" sz="2000" dirty="0" smtClean="0"/>
              <a:t> </a:t>
            </a:r>
            <a:r>
              <a:rPr lang="en-US" sz="2000" dirty="0" err="1" smtClean="0"/>
              <a:t>xâm</a:t>
            </a:r>
            <a:r>
              <a:rPr lang="en-US" sz="2000" dirty="0" smtClean="0"/>
              <a:t> </a:t>
            </a:r>
            <a:r>
              <a:rPr lang="en-US" sz="2000" dirty="0" err="1" smtClean="0"/>
              <a:t>nhập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endParaRPr lang="en-US" sz="2000" dirty="0"/>
          </a:p>
          <a:p>
            <a:pPr lvl="1"/>
            <a:r>
              <a:rPr lang="en-US" sz="2000" dirty="0" err="1" smtClean="0"/>
              <a:t>Phần</a:t>
            </a:r>
            <a:r>
              <a:rPr lang="en-US" sz="2000" dirty="0" smtClean="0"/>
              <a:t> </a:t>
            </a:r>
            <a:r>
              <a:rPr lang="en-US" sz="2000" dirty="0" err="1" smtClean="0"/>
              <a:t>lớn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lẻ</a:t>
            </a:r>
            <a:r>
              <a:rPr lang="en-US" sz="2000" dirty="0" smtClean="0"/>
              <a:t> </a:t>
            </a:r>
            <a:r>
              <a:rPr lang="en-US" sz="2000" dirty="0" err="1" smtClean="0"/>
              <a:t>hoạt</a:t>
            </a:r>
            <a:r>
              <a:rPr lang="en-US" sz="2000" dirty="0" smtClean="0"/>
              <a:t> </a:t>
            </a:r>
            <a:r>
              <a:rPr lang="en-US" sz="2000" dirty="0" err="1" smtClean="0"/>
              <a:t>động</a:t>
            </a:r>
            <a:r>
              <a:rPr lang="en-US" sz="2000" dirty="0" smtClean="0"/>
              <a:t> </a:t>
            </a:r>
            <a:r>
              <a:rPr lang="en-US" sz="2000" dirty="0" err="1" smtClean="0"/>
              <a:t>tại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chưa</a:t>
            </a:r>
            <a:r>
              <a:rPr lang="en-US" sz="2000" dirty="0" smtClean="0"/>
              <a:t> </a:t>
            </a:r>
            <a:r>
              <a:rPr lang="en-US" sz="2000" dirty="0" err="1" smtClean="0"/>
              <a:t>chú</a:t>
            </a:r>
            <a:r>
              <a:rPr lang="en-US" sz="2000" dirty="0"/>
              <a:t> </a:t>
            </a:r>
            <a:r>
              <a:rPr lang="en-US" sz="2000" dirty="0" err="1" smtClean="0"/>
              <a:t>trọng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endParaRPr lang="en-US" sz="2000" dirty="0" smtClean="0"/>
          </a:p>
          <a:p>
            <a:pPr lvl="1"/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khẩu</a:t>
            </a:r>
            <a:r>
              <a:rPr lang="en-US" sz="2000" dirty="0" smtClean="0"/>
              <a:t> </a:t>
            </a:r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vụ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phối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Nam </a:t>
            </a:r>
            <a:r>
              <a:rPr lang="en-US" sz="2000" dirty="0" err="1" smtClean="0"/>
              <a:t>vẫn</a:t>
            </a:r>
            <a:r>
              <a:rPr lang="en-US" sz="2000" dirty="0" smtClean="0"/>
              <a:t> </a:t>
            </a:r>
            <a:r>
              <a:rPr lang="en-US" sz="2000" dirty="0" err="1" smtClean="0"/>
              <a:t>thấp</a:t>
            </a:r>
            <a:endParaRPr lang="en-US" sz="2000" dirty="0"/>
          </a:p>
          <a:p>
            <a:pPr lvl="1"/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lượng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vốn</a:t>
            </a:r>
            <a:r>
              <a:rPr lang="en-US" sz="2000" dirty="0" smtClean="0"/>
              <a:t> </a:t>
            </a:r>
            <a:r>
              <a:rPr lang="en-US" sz="2000" dirty="0" err="1" smtClean="0"/>
              <a:t>đăng</a:t>
            </a:r>
            <a:r>
              <a:rPr lang="en-US" sz="2000" dirty="0" smtClean="0"/>
              <a:t> </a:t>
            </a:r>
            <a:r>
              <a:rPr lang="en-US" sz="2000" dirty="0" err="1" smtClean="0"/>
              <a:t>ký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dự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tư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r>
              <a:rPr lang="en-US" sz="2000" dirty="0" smtClean="0"/>
              <a:t> (</a:t>
            </a:r>
            <a:r>
              <a:rPr lang="en-US" sz="2000" dirty="0" err="1" smtClean="0"/>
              <a:t>cộng</a:t>
            </a:r>
            <a:r>
              <a:rPr lang="en-US" sz="2000" dirty="0" smtClean="0"/>
              <a:t> </a:t>
            </a:r>
            <a:r>
              <a:rPr lang="en-US" sz="2000" dirty="0" err="1" smtClean="0"/>
              <a:t>dồn</a:t>
            </a:r>
            <a:r>
              <a:rPr lang="en-US" sz="2000" dirty="0" smtClean="0"/>
              <a:t> </a:t>
            </a:r>
            <a:r>
              <a:rPr lang="en-US" sz="2000" dirty="0" err="1" smtClean="0"/>
              <a:t>tới</a:t>
            </a:r>
            <a:r>
              <a:rPr lang="en-US" sz="2000" dirty="0" smtClean="0"/>
              <a:t> 31/12/2013) </a:t>
            </a:r>
            <a:r>
              <a:rPr lang="en-US" sz="2000" dirty="0" err="1" smtClean="0"/>
              <a:t>là</a:t>
            </a:r>
            <a:r>
              <a:rPr lang="en-US" sz="2000" dirty="0" smtClean="0"/>
              <a:t> 152 </a:t>
            </a:r>
            <a:r>
              <a:rPr lang="en-US" sz="2000" dirty="0" err="1" smtClean="0"/>
              <a:t>dự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(21%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dự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tư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r>
              <a:rPr lang="en-US" sz="2000" dirty="0" smtClean="0"/>
              <a:t>) </a:t>
            </a:r>
            <a:r>
              <a:rPr lang="en-US" sz="2000" dirty="0" err="1" smtClean="0"/>
              <a:t>và</a:t>
            </a:r>
            <a:r>
              <a:rPr lang="en-US" sz="2000" dirty="0" smtClean="0"/>
              <a:t> 187.5 </a:t>
            </a:r>
            <a:r>
              <a:rPr lang="en-US" sz="2000" dirty="0" err="1" smtClean="0"/>
              <a:t>tỷ</a:t>
            </a:r>
            <a:r>
              <a:rPr lang="en-US" sz="2000" dirty="0" smtClean="0"/>
              <a:t> USD (1.45</a:t>
            </a:r>
            <a:r>
              <a:rPr lang="en-US" sz="2000" dirty="0"/>
              <a:t>% </a:t>
            </a:r>
            <a:r>
              <a:rPr lang="en-US" sz="2000" dirty="0" err="1" smtClean="0"/>
              <a:t>tổng</a:t>
            </a:r>
            <a:r>
              <a:rPr lang="en-US" sz="2000" dirty="0" smtClean="0"/>
              <a:t> </a:t>
            </a:r>
            <a:r>
              <a:rPr lang="en-US" sz="2000" dirty="0" err="1" smtClean="0"/>
              <a:t>vốn</a:t>
            </a:r>
            <a:r>
              <a:rPr lang="en-US" sz="2000" dirty="0" smtClean="0"/>
              <a:t> </a:t>
            </a:r>
            <a:r>
              <a:rPr lang="en-US" sz="2000" dirty="0" err="1" smtClean="0"/>
              <a:t>đăng</a:t>
            </a:r>
            <a:r>
              <a:rPr lang="en-US" sz="2000" dirty="0" smtClean="0"/>
              <a:t> </a:t>
            </a:r>
            <a:r>
              <a:rPr lang="en-US" sz="2000" dirty="0" err="1" smtClean="0"/>
              <a:t>ký</a:t>
            </a:r>
            <a:r>
              <a:rPr lang="en-US" sz="2000" dirty="0" smtClean="0"/>
              <a:t>). </a:t>
            </a:r>
            <a:endParaRPr lang="en-US" sz="2000" dirty="0"/>
          </a:p>
          <a:p>
            <a:pPr lvl="1"/>
            <a:endParaRPr lang="en-US" sz="2000" dirty="0" smtClean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115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1732"/>
            <a:ext cx="8229600" cy="1143000"/>
          </a:xfrm>
        </p:spPr>
        <p:txBody>
          <a:bodyPr>
            <a:normAutofit/>
          </a:bodyPr>
          <a:lstStyle/>
          <a:p>
            <a:r>
              <a:rPr lang="vi-VN" sz="3600" b="1" dirty="0" smtClean="0"/>
              <a:t>Thương mại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dịch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vụ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tài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chính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2198"/>
            <a:ext cx="8229600" cy="520056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T</a:t>
            </a:r>
            <a:r>
              <a:rPr lang="vi-VN" sz="2000" dirty="0" smtClean="0"/>
              <a:t>hương mại</a:t>
            </a:r>
            <a:r>
              <a:rPr lang="en-US" sz="2000" dirty="0" smtClean="0"/>
              <a:t> </a:t>
            </a:r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vụ</a:t>
            </a:r>
            <a:r>
              <a:rPr lang="en-US" sz="2000" dirty="0" smtClean="0"/>
              <a:t> </a:t>
            </a:r>
            <a:r>
              <a:rPr lang="en-US" sz="2000" dirty="0" err="1" smtClean="0"/>
              <a:t>tài</a:t>
            </a:r>
            <a:r>
              <a:rPr lang="en-US" sz="2000" dirty="0" smtClean="0"/>
              <a:t> </a:t>
            </a:r>
            <a:r>
              <a:rPr lang="en-US" sz="2000" dirty="0" err="1" smtClean="0"/>
              <a:t>chính</a:t>
            </a:r>
            <a:r>
              <a:rPr lang="en-US" sz="2000" dirty="0" smtClean="0"/>
              <a:t> </a:t>
            </a:r>
            <a:r>
              <a:rPr lang="en-US" sz="2000" dirty="0" err="1" smtClean="0"/>
              <a:t>chiếm</a:t>
            </a:r>
            <a:r>
              <a:rPr lang="en-US" sz="2000" dirty="0" smtClean="0"/>
              <a:t> </a:t>
            </a:r>
            <a:r>
              <a:rPr lang="en-US" sz="2000" dirty="0" err="1" smtClean="0"/>
              <a:t>tỷ</a:t>
            </a:r>
            <a:r>
              <a:rPr lang="en-US" sz="2000" dirty="0" smtClean="0"/>
              <a:t> </a:t>
            </a:r>
            <a:r>
              <a:rPr lang="en-US" sz="2000" dirty="0" err="1" smtClean="0"/>
              <a:t>lệ</a:t>
            </a:r>
            <a:r>
              <a:rPr lang="en-US" sz="2000" dirty="0" smtClean="0"/>
              <a:t> </a:t>
            </a:r>
            <a:r>
              <a:rPr lang="en-US" sz="2000" dirty="0" err="1" smtClean="0"/>
              <a:t>nhỏ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t</a:t>
            </a:r>
            <a:r>
              <a:rPr lang="vi-VN" sz="2000" dirty="0" smtClean="0"/>
              <a:t>hương mại</a:t>
            </a:r>
            <a:r>
              <a:rPr lang="en-US" sz="2000" dirty="0" smtClean="0"/>
              <a:t> </a:t>
            </a:r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vụ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Nam. </a:t>
            </a:r>
          </a:p>
          <a:p>
            <a:pPr lvl="1"/>
            <a:r>
              <a:rPr lang="en-US" sz="1800" dirty="0" smtClean="0"/>
              <a:t>Kim </a:t>
            </a:r>
            <a:r>
              <a:rPr lang="en-US" sz="1800" dirty="0" err="1" smtClean="0"/>
              <a:t>ngạch</a:t>
            </a:r>
            <a:r>
              <a:rPr lang="en-US" sz="1800" dirty="0" smtClean="0"/>
              <a:t> </a:t>
            </a:r>
            <a:r>
              <a:rPr lang="en-US" sz="1800" dirty="0" err="1" smtClean="0"/>
              <a:t>nhập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: 817 </a:t>
            </a:r>
            <a:r>
              <a:rPr lang="en-US" sz="1800" dirty="0" err="1" smtClean="0"/>
              <a:t>tỷ</a:t>
            </a:r>
            <a:r>
              <a:rPr lang="en-US" sz="1800" dirty="0" smtClean="0"/>
              <a:t> USD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2013 (8.9%)</a:t>
            </a:r>
          </a:p>
          <a:p>
            <a:pPr lvl="1"/>
            <a:r>
              <a:rPr lang="en-US" sz="1800" dirty="0" smtClean="0"/>
              <a:t>Kim </a:t>
            </a:r>
            <a:r>
              <a:rPr lang="en-US" sz="1800" dirty="0" err="1" smtClean="0"/>
              <a:t>ngạch</a:t>
            </a:r>
            <a:r>
              <a:rPr lang="en-US" sz="1800" dirty="0" smtClean="0"/>
              <a:t> </a:t>
            </a:r>
            <a:r>
              <a:rPr lang="en-US" sz="1800" dirty="0" err="1" smtClean="0"/>
              <a:t>xuất</a:t>
            </a:r>
            <a:r>
              <a:rPr lang="en-US" sz="1800" dirty="0" smtClean="0"/>
              <a:t> </a:t>
            </a:r>
            <a:r>
              <a:rPr lang="en-US" sz="1800" dirty="0" err="1" smtClean="0"/>
              <a:t>khẩu</a:t>
            </a:r>
            <a:r>
              <a:rPr lang="en-US" sz="1800" dirty="0" smtClean="0"/>
              <a:t> 228 </a:t>
            </a:r>
            <a:r>
              <a:rPr lang="en-US" sz="1800" dirty="0" err="1" smtClean="0"/>
              <a:t>tỷ</a:t>
            </a:r>
            <a:r>
              <a:rPr lang="en-US" sz="1800" dirty="0" smtClean="0"/>
              <a:t> USD </a:t>
            </a:r>
            <a:r>
              <a:rPr lang="en-US" sz="1800" dirty="0" err="1" smtClean="0"/>
              <a:t>năm</a:t>
            </a:r>
            <a:r>
              <a:rPr lang="en-US" sz="1800" dirty="0" smtClean="0"/>
              <a:t> 2013 (2%)</a:t>
            </a:r>
          </a:p>
          <a:p>
            <a:pPr lvl="1"/>
            <a:r>
              <a:rPr lang="en-US" sz="1800" dirty="0" err="1" smtClean="0"/>
              <a:t>Thâm</a:t>
            </a:r>
            <a:r>
              <a:rPr lang="en-US" sz="1800" dirty="0" smtClean="0"/>
              <a:t> </a:t>
            </a:r>
            <a:r>
              <a:rPr lang="en-US" sz="1800" dirty="0" err="1" smtClean="0"/>
              <a:t>hụt</a:t>
            </a:r>
            <a:r>
              <a:rPr lang="en-US" sz="1800" dirty="0" smtClean="0"/>
              <a:t> </a:t>
            </a:r>
            <a:r>
              <a:rPr lang="en-US" sz="1800" dirty="0" err="1" smtClean="0"/>
              <a:t>tương</a:t>
            </a:r>
            <a:r>
              <a:rPr lang="en-US" sz="1800" dirty="0" smtClean="0"/>
              <a:t> </a:t>
            </a:r>
            <a:r>
              <a:rPr lang="en-US" sz="1800" dirty="0" err="1" smtClean="0"/>
              <a:t>đối</a:t>
            </a:r>
            <a:r>
              <a:rPr lang="en-US" sz="1800" dirty="0" smtClean="0"/>
              <a:t> </a:t>
            </a:r>
            <a:r>
              <a:rPr lang="en-US" sz="1800" dirty="0" err="1" smtClean="0"/>
              <a:t>cao</a:t>
            </a:r>
            <a:endParaRPr lang="en-US" sz="1800" dirty="0" smtClean="0"/>
          </a:p>
          <a:p>
            <a:r>
              <a:rPr lang="en-US" sz="2000" dirty="0" smtClean="0"/>
              <a:t>T</a:t>
            </a:r>
            <a:r>
              <a:rPr lang="vi-VN" sz="2000" dirty="0" smtClean="0"/>
              <a:t>hương mại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RCEP </a:t>
            </a:r>
            <a:r>
              <a:rPr lang="en-US" sz="2000" dirty="0" err="1" smtClean="0"/>
              <a:t>vấn</a:t>
            </a:r>
            <a:r>
              <a:rPr lang="en-US" sz="2000" dirty="0" smtClean="0"/>
              <a:t> </a:t>
            </a:r>
            <a:r>
              <a:rPr lang="en-US" sz="2000" dirty="0" err="1" smtClean="0"/>
              <a:t>khiêm</a:t>
            </a:r>
            <a:r>
              <a:rPr lang="en-US" sz="2000" dirty="0" smtClean="0"/>
              <a:t> </a:t>
            </a:r>
            <a:r>
              <a:rPr lang="en-US" sz="2000" dirty="0" err="1" smtClean="0"/>
              <a:t>tốn</a:t>
            </a:r>
            <a:r>
              <a:rPr lang="en-US" sz="2000" dirty="0" smtClean="0"/>
              <a:t> </a:t>
            </a:r>
            <a:r>
              <a:rPr lang="en-US" sz="2000" dirty="0" err="1" smtClean="0"/>
              <a:t>mặc</a:t>
            </a:r>
            <a:r>
              <a:rPr lang="en-US" sz="2000" dirty="0" smtClean="0"/>
              <a:t> </a:t>
            </a:r>
            <a:r>
              <a:rPr lang="en-US" sz="2000" dirty="0" err="1" smtClean="0"/>
              <a:t>dù</a:t>
            </a:r>
            <a:r>
              <a:rPr lang="en-US" sz="2000" dirty="0" smtClean="0"/>
              <a:t> </a:t>
            </a:r>
            <a:r>
              <a:rPr lang="en-US" sz="2000" dirty="0" err="1" smtClean="0"/>
              <a:t>khoảng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gần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FTA </a:t>
            </a:r>
            <a:r>
              <a:rPr lang="en-US" sz="2000" dirty="0" err="1" smtClean="0"/>
              <a:t>liên</a:t>
            </a:r>
            <a:r>
              <a:rPr lang="en-US" sz="2000" dirty="0" smtClean="0"/>
              <a:t> </a:t>
            </a:r>
            <a:r>
              <a:rPr lang="en-US" sz="2000" dirty="0" err="1" smtClean="0"/>
              <a:t>quan</a:t>
            </a:r>
            <a:r>
              <a:rPr lang="en-US" sz="2000" dirty="0" smtClean="0"/>
              <a:t> </a:t>
            </a:r>
            <a:r>
              <a:rPr lang="en-US" sz="2000" dirty="0" err="1" smtClean="0"/>
              <a:t>tới</a:t>
            </a:r>
            <a:r>
              <a:rPr lang="en-US" sz="2000" dirty="0" smtClean="0"/>
              <a:t> </a:t>
            </a:r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vụ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Nam.</a:t>
            </a:r>
            <a:endParaRPr lang="en-US" sz="2000" dirty="0"/>
          </a:p>
          <a:p>
            <a:r>
              <a:rPr lang="en-US" sz="2000" dirty="0"/>
              <a:t> </a:t>
            </a:r>
            <a:r>
              <a:rPr lang="en-US" sz="2000" dirty="0" smtClean="0"/>
              <a:t>FDI: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hai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2012 </a:t>
            </a:r>
            <a:r>
              <a:rPr lang="en-US" sz="2000" dirty="0" err="1" smtClean="0"/>
              <a:t>và</a:t>
            </a:r>
            <a:r>
              <a:rPr lang="en-US" sz="2000" dirty="0" smtClean="0"/>
              <a:t> 2013</a:t>
            </a:r>
            <a:r>
              <a:rPr lang="en-US" sz="2000" dirty="0"/>
              <a:t>,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chỉ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1 </a:t>
            </a:r>
            <a:r>
              <a:rPr lang="en-US" sz="2000" dirty="0" err="1" smtClean="0"/>
              <a:t>dự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FDI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tư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lĩnh</a:t>
            </a:r>
            <a:r>
              <a:rPr lang="en-US" sz="2000" dirty="0" smtClean="0"/>
              <a:t> </a:t>
            </a:r>
            <a:r>
              <a:rPr lang="en-US" sz="2000" dirty="0" err="1" smtClean="0"/>
              <a:t>vực</a:t>
            </a:r>
            <a:r>
              <a:rPr lang="en-US" sz="2000" dirty="0" smtClean="0"/>
              <a:t> </a:t>
            </a:r>
            <a:r>
              <a:rPr lang="en-US" sz="2000" dirty="0" err="1" smtClean="0"/>
              <a:t>này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vốn</a:t>
            </a:r>
            <a:r>
              <a:rPr lang="en-US" sz="2000" dirty="0" smtClean="0"/>
              <a:t> </a:t>
            </a:r>
            <a:r>
              <a:rPr lang="en-US" sz="2000" dirty="0" err="1" smtClean="0"/>
              <a:t>đăng</a:t>
            </a:r>
            <a:r>
              <a:rPr lang="en-US" sz="2000" dirty="0" smtClean="0"/>
              <a:t> </a:t>
            </a:r>
            <a:r>
              <a:rPr lang="en-US" sz="2000" dirty="0" err="1" smtClean="0"/>
              <a:t>ký</a:t>
            </a:r>
            <a:r>
              <a:rPr lang="en-US" sz="2000" dirty="0" smtClean="0"/>
              <a:t> </a:t>
            </a:r>
            <a:r>
              <a:rPr lang="en-US" sz="2000" dirty="0" err="1" smtClean="0"/>
              <a:t>khiêm</a:t>
            </a:r>
            <a:r>
              <a:rPr lang="en-US" sz="2000" dirty="0" smtClean="0"/>
              <a:t> </a:t>
            </a:r>
            <a:r>
              <a:rPr lang="en-US" sz="2000" dirty="0" err="1" smtClean="0"/>
              <a:t>tốn</a:t>
            </a:r>
            <a:r>
              <a:rPr lang="en-US" sz="2000" dirty="0" smtClean="0"/>
              <a:t> USD </a:t>
            </a:r>
            <a:r>
              <a:rPr lang="en-US" sz="2000" dirty="0"/>
              <a:t>100,000 </a:t>
            </a:r>
            <a:r>
              <a:rPr lang="en-US" sz="2000" dirty="0" err="1" smtClean="0"/>
              <a:t>năm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/>
              <a:t>800,000 </a:t>
            </a:r>
            <a:r>
              <a:rPr lang="en-US" sz="2000" dirty="0" smtClean="0"/>
              <a:t>USD </a:t>
            </a:r>
            <a:r>
              <a:rPr lang="en-US" sz="2000" dirty="0" err="1" smtClean="0"/>
              <a:t>năm</a:t>
            </a:r>
            <a:r>
              <a:rPr lang="en-US" sz="2000" dirty="0" smtClean="0"/>
              <a:t> 2013</a:t>
            </a:r>
          </a:p>
          <a:p>
            <a:r>
              <a:rPr lang="en-US" sz="2000" dirty="0" err="1" smtClean="0"/>
              <a:t>Dự</a:t>
            </a:r>
            <a:r>
              <a:rPr lang="en-US" sz="2000" dirty="0" smtClean="0"/>
              <a:t> </a:t>
            </a:r>
            <a:r>
              <a:rPr lang="en-US" sz="2000" dirty="0" err="1" smtClean="0"/>
              <a:t>án</a:t>
            </a:r>
            <a:r>
              <a:rPr lang="en-US" sz="2000" dirty="0" smtClean="0"/>
              <a:t> </a:t>
            </a:r>
            <a:r>
              <a:rPr lang="en-US" sz="2000" dirty="0" err="1" smtClean="0"/>
              <a:t>đầu</a:t>
            </a:r>
            <a:r>
              <a:rPr lang="en-US" sz="2000" dirty="0" smtClean="0"/>
              <a:t> </a:t>
            </a:r>
            <a:r>
              <a:rPr lang="en-US" sz="2000" dirty="0" err="1" smtClean="0"/>
              <a:t>tư</a:t>
            </a:r>
            <a:r>
              <a:rPr lang="en-US" sz="2000" dirty="0" smtClean="0"/>
              <a:t> </a:t>
            </a:r>
            <a:r>
              <a:rPr lang="en-US" sz="2000" dirty="0" err="1" smtClean="0"/>
              <a:t>trực</a:t>
            </a:r>
            <a:r>
              <a:rPr lang="en-US" sz="2000" dirty="0" smtClean="0"/>
              <a:t> </a:t>
            </a:r>
            <a:r>
              <a:rPr lang="en-US" sz="2000" dirty="0" err="1" smtClean="0"/>
              <a:t>tiếp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ngoài</a:t>
            </a:r>
            <a:r>
              <a:rPr lang="en-US" sz="2000" dirty="0" smtClean="0"/>
              <a:t>: </a:t>
            </a:r>
            <a:r>
              <a:rPr lang="en-US" sz="2000" dirty="0" err="1" smtClean="0"/>
              <a:t>Phương</a:t>
            </a:r>
            <a:r>
              <a:rPr lang="en-US" sz="2000" dirty="0" smtClean="0"/>
              <a:t> </a:t>
            </a:r>
            <a:r>
              <a:rPr lang="en-US" sz="2000" dirty="0" err="1" smtClean="0"/>
              <a:t>thức</a:t>
            </a:r>
            <a:r>
              <a:rPr lang="en-US" sz="2000" dirty="0" smtClean="0"/>
              <a:t> 3,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NH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Nam </a:t>
            </a:r>
            <a:r>
              <a:rPr lang="en-US" sz="2000" dirty="0" err="1" smtClean="0"/>
              <a:t>như</a:t>
            </a:r>
            <a:r>
              <a:rPr lang="en-US" sz="2000" dirty="0" smtClean="0"/>
              <a:t> BIDV</a:t>
            </a:r>
            <a:r>
              <a:rPr lang="en-US" sz="2000" dirty="0"/>
              <a:t>, MB, </a:t>
            </a:r>
            <a:r>
              <a:rPr lang="en-US" sz="2000" dirty="0" err="1" smtClean="0"/>
              <a:t>Sacombank</a:t>
            </a:r>
            <a:r>
              <a:rPr lang="en-US" sz="2000" dirty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mở</a:t>
            </a:r>
            <a:r>
              <a:rPr lang="en-US" sz="2000" dirty="0" smtClean="0"/>
              <a:t> chi </a:t>
            </a:r>
            <a:r>
              <a:rPr lang="en-US" sz="2000" dirty="0" err="1" smtClean="0"/>
              <a:t>nhánh</a:t>
            </a:r>
            <a:r>
              <a:rPr lang="en-US" sz="2000" dirty="0" smtClean="0"/>
              <a:t> </a:t>
            </a:r>
            <a:r>
              <a:rPr lang="en-US" sz="2000" dirty="0" err="1" smtClean="0"/>
              <a:t>tại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RCEP </a:t>
            </a:r>
            <a:r>
              <a:rPr lang="en-US" sz="2000" dirty="0" err="1" smtClean="0"/>
              <a:t>láng</a:t>
            </a:r>
            <a:r>
              <a:rPr lang="en-US" sz="2000" dirty="0" smtClean="0"/>
              <a:t> </a:t>
            </a:r>
            <a:r>
              <a:rPr lang="en-US" sz="2000" dirty="0" err="1" smtClean="0"/>
              <a:t>giềng</a:t>
            </a:r>
            <a:r>
              <a:rPr lang="en-US" sz="2000" dirty="0" smtClean="0"/>
              <a:t> </a:t>
            </a:r>
            <a:r>
              <a:rPr lang="en-US" sz="2000" dirty="0" err="1" smtClean="0"/>
              <a:t>như</a:t>
            </a:r>
            <a:r>
              <a:rPr lang="en-US" sz="2000" dirty="0" smtClean="0"/>
              <a:t> </a:t>
            </a:r>
            <a:r>
              <a:rPr lang="en-US" sz="2000" dirty="0" err="1" smtClean="0"/>
              <a:t>Lào</a:t>
            </a:r>
            <a:r>
              <a:rPr lang="en-US" sz="2000" dirty="0" smtClean="0"/>
              <a:t>, </a:t>
            </a:r>
            <a:r>
              <a:rPr lang="en-US" sz="2000" dirty="0"/>
              <a:t>Cambodia, Myanmar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Trung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endParaRPr lang="en-US" sz="2000" dirty="0" smtClean="0"/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2564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Autofit/>
          </a:bodyPr>
          <a:lstStyle/>
          <a:p>
            <a:r>
              <a:rPr lang="en-US" sz="3400" b="1" dirty="0" smtClean="0"/>
              <a:t>T</a:t>
            </a:r>
            <a:r>
              <a:rPr lang="vi-VN" sz="3400" b="1" dirty="0" smtClean="0"/>
              <a:t>hương mại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trong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dịch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vụ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chuyên</a:t>
            </a:r>
            <a:r>
              <a:rPr lang="en-US" sz="3400" b="1" dirty="0" smtClean="0"/>
              <a:t> </a:t>
            </a:r>
            <a:r>
              <a:rPr lang="en-US" sz="3400" b="1" dirty="0" err="1" smtClean="0"/>
              <a:t>nghiệp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Nhập</a:t>
            </a:r>
            <a:r>
              <a:rPr lang="en-US" sz="2800" dirty="0" smtClean="0"/>
              <a:t> </a:t>
            </a:r>
            <a:r>
              <a:rPr lang="en-US" sz="2800" dirty="0" err="1" smtClean="0"/>
              <a:t>khẩu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khẩu</a:t>
            </a:r>
            <a:r>
              <a:rPr lang="en-US" sz="2800" dirty="0" smtClean="0"/>
              <a:t> </a:t>
            </a:r>
            <a:r>
              <a:rPr lang="en-US" sz="2800" dirty="0" err="1" smtClean="0"/>
              <a:t>dịch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chuyên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nghiệp</a:t>
            </a:r>
            <a:r>
              <a:rPr lang="en-US" sz="2800" dirty="0" smtClean="0"/>
              <a:t> </a:t>
            </a:r>
            <a:r>
              <a:rPr lang="en-US" sz="2800" dirty="0" err="1" smtClean="0"/>
              <a:t>rất</a:t>
            </a:r>
            <a:r>
              <a:rPr lang="en-US" sz="2800" dirty="0" smtClean="0"/>
              <a:t> </a:t>
            </a:r>
            <a:r>
              <a:rPr lang="en-US" sz="2800" dirty="0" err="1" smtClean="0"/>
              <a:t>thấp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Năm</a:t>
            </a:r>
            <a:r>
              <a:rPr lang="en-US" sz="2800" dirty="0" smtClean="0"/>
              <a:t> 2012: 180 </a:t>
            </a:r>
            <a:r>
              <a:rPr lang="en-US" sz="2800" dirty="0" err="1" smtClean="0"/>
              <a:t>dự</a:t>
            </a:r>
            <a:r>
              <a:rPr lang="en-US" sz="2800" dirty="0" smtClean="0"/>
              <a:t> </a:t>
            </a:r>
            <a:r>
              <a:rPr lang="en-US" sz="2800" dirty="0" err="1" smtClean="0"/>
              <a:t>án</a:t>
            </a:r>
            <a:r>
              <a:rPr lang="en-US" sz="2800" dirty="0" smtClean="0"/>
              <a:t> FDI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tư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dịch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chuyên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nghiệp</a:t>
            </a:r>
            <a:r>
              <a:rPr lang="en-US" sz="2800" dirty="0" smtClean="0"/>
              <a:t> (</a:t>
            </a:r>
            <a:r>
              <a:rPr lang="en-US" sz="2800" dirty="0" err="1" smtClean="0"/>
              <a:t>gần</a:t>
            </a:r>
            <a:r>
              <a:rPr lang="en-US" sz="2800" dirty="0" smtClean="0"/>
              <a:t> 14</a:t>
            </a:r>
            <a:r>
              <a:rPr lang="en-US" sz="2800" dirty="0"/>
              <a:t>%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dự</a:t>
            </a:r>
            <a:r>
              <a:rPr lang="en-US" sz="2800" dirty="0" smtClean="0"/>
              <a:t> </a:t>
            </a:r>
            <a:r>
              <a:rPr lang="en-US" sz="2800" dirty="0" err="1" smtClean="0"/>
              <a:t>án</a:t>
            </a:r>
            <a:r>
              <a:rPr lang="en-US" sz="2800" dirty="0" smtClean="0"/>
              <a:t> FDI </a:t>
            </a:r>
            <a:r>
              <a:rPr lang="en-US" sz="2800" dirty="0" err="1" smtClean="0"/>
              <a:t>và</a:t>
            </a:r>
            <a:r>
              <a:rPr lang="en-US" sz="2800" dirty="0" smtClean="0"/>
              <a:t> 0.6</a:t>
            </a:r>
            <a:r>
              <a:rPr lang="en-US" sz="2800" dirty="0"/>
              <a:t>%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vốn</a:t>
            </a:r>
            <a:r>
              <a:rPr lang="en-US" sz="2800" dirty="0" smtClean="0"/>
              <a:t> </a:t>
            </a:r>
            <a:r>
              <a:rPr lang="en-US" sz="2800" dirty="0" err="1" smtClean="0"/>
              <a:t>đăng</a:t>
            </a:r>
            <a:r>
              <a:rPr lang="en-US" sz="2800" dirty="0" smtClean="0"/>
              <a:t> </a:t>
            </a:r>
            <a:r>
              <a:rPr lang="en-US" sz="2800" dirty="0" err="1" smtClean="0"/>
              <a:t>ký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Nam). </a:t>
            </a:r>
            <a:endParaRPr lang="en-US" sz="2800" dirty="0"/>
          </a:p>
          <a:p>
            <a:r>
              <a:rPr lang="en-US" sz="2800" dirty="0" err="1" smtClean="0"/>
              <a:t>Năm</a:t>
            </a:r>
            <a:r>
              <a:rPr lang="en-US" sz="2800" dirty="0" smtClean="0"/>
              <a:t> 2012: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dự</a:t>
            </a:r>
            <a:r>
              <a:rPr lang="en-US" sz="2800" dirty="0" smtClean="0"/>
              <a:t> </a:t>
            </a:r>
            <a:r>
              <a:rPr lang="en-US" sz="2800" dirty="0" err="1" smtClean="0"/>
              <a:t>án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</a:t>
            </a:r>
            <a:r>
              <a:rPr lang="en-US" sz="2800" dirty="0" err="1" smtClean="0"/>
              <a:t>tư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</a:t>
            </a:r>
            <a:r>
              <a:rPr lang="en-US" sz="2800" dirty="0" err="1" smtClean="0"/>
              <a:t>ngoài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lĩnh</a:t>
            </a:r>
            <a:r>
              <a:rPr lang="en-US" sz="2800" dirty="0" smtClean="0"/>
              <a:t> </a:t>
            </a:r>
            <a:r>
              <a:rPr lang="en-US" sz="2800" dirty="0" err="1" smtClean="0"/>
              <a:t>vực</a:t>
            </a:r>
            <a:r>
              <a:rPr lang="en-US" sz="2800" dirty="0" smtClean="0"/>
              <a:t> </a:t>
            </a:r>
            <a:r>
              <a:rPr lang="en-US" sz="2800" dirty="0" err="1" smtClean="0"/>
              <a:t>dịch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chuyên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nghiệp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63 (8.8</a:t>
            </a:r>
            <a:r>
              <a:rPr lang="en-US" sz="2800" dirty="0"/>
              <a:t>%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vốn</a:t>
            </a:r>
            <a:r>
              <a:rPr lang="en-US" sz="2800" dirty="0" smtClean="0"/>
              <a:t> FDI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0.3</a:t>
            </a:r>
            <a:r>
              <a:rPr lang="en-US" sz="2800" dirty="0"/>
              <a:t>% </a:t>
            </a:r>
            <a:r>
              <a:rPr lang="en-US" sz="2800" dirty="0" err="1" smtClean="0"/>
              <a:t>tổng</a:t>
            </a:r>
            <a:r>
              <a:rPr lang="en-US" sz="2800" dirty="0" smtClean="0"/>
              <a:t> </a:t>
            </a:r>
            <a:r>
              <a:rPr lang="en-US" sz="2800" dirty="0" err="1" smtClean="0"/>
              <a:t>vốn</a:t>
            </a:r>
            <a:r>
              <a:rPr lang="en-US" sz="2800" dirty="0" smtClean="0"/>
              <a:t> </a:t>
            </a:r>
            <a:r>
              <a:rPr lang="en-US" sz="2800" dirty="0" err="1" smtClean="0"/>
              <a:t>đăng</a:t>
            </a:r>
            <a:r>
              <a:rPr lang="en-US" sz="2800" dirty="0" smtClean="0"/>
              <a:t> </a:t>
            </a:r>
            <a:r>
              <a:rPr lang="en-US" sz="2800" dirty="0" err="1" smtClean="0"/>
              <a:t>ký</a:t>
            </a:r>
            <a:r>
              <a:rPr lang="en-US" sz="2800" dirty="0" smtClean="0"/>
              <a:t> </a:t>
            </a:r>
            <a:r>
              <a:rPr lang="en-US" sz="2800" dirty="0" err="1" smtClean="0"/>
              <a:t>tại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Nam)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53797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036496" cy="1143000"/>
          </a:xfrm>
        </p:spPr>
        <p:txBody>
          <a:bodyPr>
            <a:noAutofit/>
          </a:bodyPr>
          <a:lstStyle/>
          <a:p>
            <a:r>
              <a:rPr lang="en-US" sz="3000" b="1" dirty="0" smtClean="0"/>
              <a:t>T</a:t>
            </a:r>
            <a:r>
              <a:rPr lang="vi-VN" sz="3000" b="1" dirty="0" smtClean="0"/>
              <a:t>hương mại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trong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lĩnh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vực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dịch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vụ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truyền</a:t>
            </a:r>
            <a:r>
              <a:rPr lang="en-US" sz="3000" b="1" dirty="0" smtClean="0"/>
              <a:t> </a:t>
            </a:r>
            <a:r>
              <a:rPr lang="en-US" sz="3000" b="1" dirty="0" err="1" smtClean="0"/>
              <a:t>thông</a:t>
            </a:r>
            <a:endParaRPr lang="en-US" sz="3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mức</a:t>
            </a:r>
            <a:r>
              <a:rPr lang="en-US" sz="2400" dirty="0" smtClean="0"/>
              <a:t> </a:t>
            </a:r>
            <a:r>
              <a:rPr lang="en-US" sz="2400" dirty="0" err="1" smtClean="0"/>
              <a:t>thặng</a:t>
            </a:r>
            <a:r>
              <a:rPr lang="en-US" sz="2400" dirty="0" smtClean="0"/>
              <a:t> </a:t>
            </a:r>
            <a:r>
              <a:rPr lang="en-US" sz="2400" dirty="0" err="1" smtClean="0"/>
              <a:t>dư</a:t>
            </a:r>
            <a:r>
              <a:rPr lang="en-US" sz="2400" dirty="0" smtClean="0"/>
              <a:t> t</a:t>
            </a:r>
            <a:r>
              <a:rPr lang="vi-VN" sz="2400" dirty="0" smtClean="0"/>
              <a:t>hương mại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 2010-2013 (</a:t>
            </a:r>
            <a:r>
              <a:rPr lang="en-US" sz="2400" dirty="0" err="1" smtClean="0"/>
              <a:t>thặng</a:t>
            </a:r>
            <a:r>
              <a:rPr lang="en-US" sz="2400" dirty="0" smtClean="0"/>
              <a:t> </a:t>
            </a:r>
            <a:r>
              <a:rPr lang="en-US" sz="2400" dirty="0" err="1" smtClean="0"/>
              <a:t>dư</a:t>
            </a:r>
            <a:r>
              <a:rPr lang="en-US" sz="2400" dirty="0" smtClean="0"/>
              <a:t> </a:t>
            </a:r>
            <a:r>
              <a:rPr lang="en-US" sz="2400" dirty="0" err="1" smtClean="0"/>
              <a:t>lần</a:t>
            </a:r>
            <a:r>
              <a:rPr lang="en-US" sz="2400" dirty="0" smtClean="0"/>
              <a:t> </a:t>
            </a:r>
            <a:r>
              <a:rPr lang="en-US" sz="2400" dirty="0" err="1" smtClean="0"/>
              <a:t>lượt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78 </a:t>
            </a:r>
            <a:r>
              <a:rPr lang="en-US" sz="2400" dirty="0" err="1" smtClean="0"/>
              <a:t>triệu</a:t>
            </a:r>
            <a:r>
              <a:rPr lang="en-US" sz="2400" dirty="0" smtClean="0"/>
              <a:t> USD </a:t>
            </a:r>
            <a:r>
              <a:rPr lang="en-US" sz="2400" dirty="0" err="1" smtClean="0"/>
              <a:t>và</a:t>
            </a:r>
            <a:r>
              <a:rPr lang="en-US" sz="2400" dirty="0" smtClean="0"/>
              <a:t> 81 </a:t>
            </a:r>
            <a:r>
              <a:rPr lang="en-US" sz="2400" dirty="0" err="1" smtClean="0"/>
              <a:t>triệu</a:t>
            </a:r>
            <a:r>
              <a:rPr lang="en-US" sz="2400" dirty="0" smtClean="0"/>
              <a:t> USD).</a:t>
            </a:r>
          </a:p>
          <a:p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vụ</a:t>
            </a:r>
            <a:r>
              <a:rPr lang="en-US" sz="2400" dirty="0" smtClean="0"/>
              <a:t> </a:t>
            </a:r>
            <a:r>
              <a:rPr lang="en-US" sz="2400" dirty="0" err="1" smtClean="0"/>
              <a:t>bưu</a:t>
            </a:r>
            <a:r>
              <a:rPr lang="en-US" sz="2400" dirty="0" smtClean="0"/>
              <a:t> </a:t>
            </a:r>
            <a:r>
              <a:rPr lang="en-US" sz="2400" dirty="0" err="1" smtClean="0"/>
              <a:t>chính</a:t>
            </a:r>
            <a:r>
              <a:rPr lang="en-US" sz="2400" dirty="0" smtClean="0"/>
              <a:t> </a:t>
            </a:r>
            <a:r>
              <a:rPr lang="en-US" sz="2400" dirty="0" err="1" smtClean="0"/>
              <a:t>viễn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thể</a:t>
            </a:r>
            <a:r>
              <a:rPr lang="en-US" sz="2400" dirty="0" smtClean="0"/>
              <a:t> </a:t>
            </a:r>
            <a:r>
              <a:rPr lang="en-US" sz="2400" dirty="0" err="1" smtClean="0"/>
              <a:t>coi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tương</a:t>
            </a:r>
            <a:r>
              <a:rPr lang="en-US" sz="2400" dirty="0" smtClean="0"/>
              <a:t> </a:t>
            </a:r>
            <a:r>
              <a:rPr lang="en-US" sz="2400" dirty="0" err="1" smtClean="0"/>
              <a:t>đối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khi</a:t>
            </a:r>
            <a:r>
              <a:rPr lang="en-US" sz="2400" dirty="0" smtClean="0"/>
              <a:t> </a:t>
            </a:r>
            <a:r>
              <a:rPr lang="en-US" sz="2400" dirty="0" err="1" smtClean="0"/>
              <a:t>xâm</a:t>
            </a:r>
            <a:r>
              <a:rPr lang="en-US" sz="2400" dirty="0" smtClean="0"/>
              <a:t> </a:t>
            </a:r>
            <a:r>
              <a:rPr lang="en-US" sz="2400" dirty="0" err="1" smtClean="0"/>
              <a:t>nhập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n</a:t>
            </a:r>
            <a:r>
              <a:rPr lang="vi-VN" sz="2400" dirty="0" smtClean="0"/>
              <a:t>ước ngoài</a:t>
            </a:r>
            <a:r>
              <a:rPr lang="en-US" sz="2400" dirty="0" smtClean="0"/>
              <a:t>, </a:t>
            </a:r>
            <a:r>
              <a:rPr lang="en-US" sz="2400" dirty="0" err="1" smtClean="0"/>
              <a:t>đặc</a:t>
            </a:r>
            <a:r>
              <a:rPr lang="en-US" sz="2400" dirty="0" smtClean="0"/>
              <a:t> </a:t>
            </a:r>
            <a:r>
              <a:rPr lang="en-US" sz="2400" dirty="0" err="1" smtClean="0"/>
              <a:t>biệt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tại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châu</a:t>
            </a:r>
            <a:r>
              <a:rPr lang="en-US" sz="2400" dirty="0" smtClean="0"/>
              <a:t> Á. </a:t>
            </a:r>
          </a:p>
          <a:p>
            <a:r>
              <a:rPr lang="en-US" sz="2400" dirty="0" err="1" smtClean="0"/>
              <a:t>Viettel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VNPT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công</a:t>
            </a:r>
            <a:r>
              <a:rPr lang="en-US" sz="2400" dirty="0" smtClean="0"/>
              <a:t> </a:t>
            </a:r>
            <a:r>
              <a:rPr lang="en-US" sz="2400" dirty="0" err="1" smtClean="0"/>
              <a:t>ty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cung</a:t>
            </a:r>
            <a:r>
              <a:rPr lang="en-US" sz="2400" dirty="0" smtClean="0"/>
              <a:t> </a:t>
            </a:r>
            <a:r>
              <a:rPr lang="en-US" sz="2400" dirty="0" err="1" smtClean="0"/>
              <a:t>cấp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vụ</a:t>
            </a:r>
            <a:r>
              <a:rPr lang="en-US" sz="2400" dirty="0" smtClean="0"/>
              <a:t> </a:t>
            </a:r>
            <a:r>
              <a:rPr lang="en-US" sz="2400" dirty="0" err="1" smtClean="0"/>
              <a:t>viễn</a:t>
            </a:r>
            <a:r>
              <a:rPr lang="en-US" sz="2400" dirty="0" smtClean="0"/>
              <a:t> </a:t>
            </a:r>
            <a:r>
              <a:rPr lang="en-US" sz="2400" dirty="0" err="1" smtClean="0"/>
              <a:t>thông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ngoài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2013: 37 </a:t>
            </a:r>
            <a:r>
              <a:rPr lang="en-US" sz="2400" dirty="0" err="1" smtClean="0"/>
              <a:t>dự</a:t>
            </a:r>
            <a:r>
              <a:rPr lang="en-US" sz="2400" dirty="0" smtClean="0"/>
              <a:t> </a:t>
            </a:r>
            <a:r>
              <a:rPr lang="en-US" sz="2400" dirty="0" err="1" smtClean="0"/>
              <a:t>án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tư</a:t>
            </a:r>
            <a:r>
              <a:rPr lang="en-US" sz="2400" dirty="0" smtClean="0"/>
              <a:t> </a:t>
            </a:r>
            <a:r>
              <a:rPr lang="en-US" sz="2400" dirty="0" err="1" smtClean="0"/>
              <a:t>trực</a:t>
            </a:r>
            <a:r>
              <a:rPr lang="en-US" sz="2400" dirty="0" smtClean="0"/>
              <a:t> </a:t>
            </a:r>
            <a:r>
              <a:rPr lang="en-US" sz="2400" dirty="0" err="1" smtClean="0"/>
              <a:t>tiếp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ngoài</a:t>
            </a:r>
            <a:r>
              <a:rPr lang="en-US" sz="2400" dirty="0" smtClean="0"/>
              <a:t> </a:t>
            </a:r>
            <a:r>
              <a:rPr lang="en-US" sz="2400" dirty="0" err="1" smtClean="0"/>
              <a:t>với</a:t>
            </a:r>
            <a:r>
              <a:rPr lang="en-US" sz="2400" dirty="0" smtClean="0"/>
              <a:t> </a:t>
            </a:r>
            <a:r>
              <a:rPr lang="en-US" sz="2400" dirty="0" err="1" smtClean="0"/>
              <a:t>trị</a:t>
            </a:r>
            <a:r>
              <a:rPr lang="en-US" sz="2400" dirty="0" smtClean="0"/>
              <a:t> </a:t>
            </a:r>
            <a:r>
              <a:rPr lang="en-US" sz="2400" dirty="0" err="1" smtClean="0"/>
              <a:t>giá</a:t>
            </a:r>
            <a:r>
              <a:rPr lang="en-US" sz="2400" dirty="0" smtClean="0"/>
              <a:t> 923.9 </a:t>
            </a:r>
            <a:r>
              <a:rPr lang="en-US" sz="2400" dirty="0" err="1" smtClean="0"/>
              <a:t>triệu</a:t>
            </a:r>
            <a:r>
              <a:rPr lang="en-US" sz="2400" dirty="0" smtClean="0"/>
              <a:t> USD (5</a:t>
            </a:r>
            <a:r>
              <a:rPr lang="en-US" sz="2400" dirty="0"/>
              <a:t>%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dự</a:t>
            </a:r>
            <a:r>
              <a:rPr lang="en-US" sz="2400" dirty="0" smtClean="0"/>
              <a:t> </a:t>
            </a:r>
            <a:r>
              <a:rPr lang="en-US" sz="2400" dirty="0" err="1" smtClean="0"/>
              <a:t>án</a:t>
            </a:r>
            <a:r>
              <a:rPr lang="en-US" sz="2400" dirty="0" smtClean="0"/>
              <a:t> </a:t>
            </a:r>
            <a:r>
              <a:rPr lang="en-US" sz="2400" dirty="0" err="1" smtClean="0"/>
              <a:t>đầu</a:t>
            </a:r>
            <a:r>
              <a:rPr lang="en-US" sz="2400" dirty="0" smtClean="0"/>
              <a:t> </a:t>
            </a:r>
            <a:r>
              <a:rPr lang="en-US" sz="2400" dirty="0" err="1" smtClean="0"/>
              <a:t>tư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nước</a:t>
            </a:r>
            <a:r>
              <a:rPr lang="en-US" sz="2400" dirty="0" smtClean="0"/>
              <a:t> </a:t>
            </a:r>
            <a:r>
              <a:rPr lang="en-US" sz="2400" dirty="0" err="1" smtClean="0"/>
              <a:t>ngoài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7.2</a:t>
            </a:r>
            <a:r>
              <a:rPr lang="en-US" sz="2400" dirty="0"/>
              <a:t>% </a:t>
            </a:r>
            <a:r>
              <a:rPr lang="en-US" sz="2400" dirty="0" err="1" smtClean="0"/>
              <a:t>tổng</a:t>
            </a:r>
            <a:r>
              <a:rPr lang="en-US" sz="2400" dirty="0" smtClean="0"/>
              <a:t> </a:t>
            </a:r>
            <a:r>
              <a:rPr lang="en-US" sz="2400" dirty="0" err="1" smtClean="0"/>
              <a:t>vốn</a:t>
            </a:r>
            <a:r>
              <a:rPr lang="en-US" sz="2400" dirty="0" smtClean="0"/>
              <a:t> </a:t>
            </a:r>
            <a:r>
              <a:rPr lang="en-US" sz="2400" dirty="0" err="1" smtClean="0"/>
              <a:t>đăng</a:t>
            </a:r>
            <a:r>
              <a:rPr lang="en-US" sz="2400" dirty="0" smtClean="0"/>
              <a:t> </a:t>
            </a:r>
            <a:r>
              <a:rPr lang="en-US" sz="2400" dirty="0" err="1" smtClean="0"/>
              <a:t>ký</a:t>
            </a:r>
            <a:r>
              <a:rPr lang="en-US" sz="2400" dirty="0" smtClean="0"/>
              <a:t>), </a:t>
            </a:r>
            <a:r>
              <a:rPr lang="en-US" sz="2400" dirty="0" err="1" smtClean="0"/>
              <a:t>đứng</a:t>
            </a:r>
            <a:r>
              <a:rPr lang="en-US" sz="2400" dirty="0" smtClean="0"/>
              <a:t> </a:t>
            </a:r>
            <a:r>
              <a:rPr lang="en-US" sz="2400" dirty="0" err="1" smtClean="0"/>
              <a:t>thứ</a:t>
            </a:r>
            <a:r>
              <a:rPr lang="en-US" sz="2400" dirty="0" smtClean="0"/>
              <a:t> </a:t>
            </a:r>
            <a:r>
              <a:rPr lang="en-US" sz="2400" dirty="0" err="1" smtClean="0"/>
              <a:t>hai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dịch</a:t>
            </a:r>
            <a:r>
              <a:rPr lang="en-US" sz="2400" dirty="0" smtClean="0"/>
              <a:t> </a:t>
            </a:r>
            <a:r>
              <a:rPr lang="en-US" sz="2400" dirty="0" err="1" smtClean="0"/>
              <a:t>vụ</a:t>
            </a:r>
            <a:r>
              <a:rPr lang="en-US" sz="2400" dirty="0" smtClean="0"/>
              <a:t> </a:t>
            </a:r>
            <a:r>
              <a:rPr lang="en-US" sz="2400" dirty="0" err="1" smtClean="0"/>
              <a:t>nghệ</a:t>
            </a:r>
            <a:r>
              <a:rPr lang="en-US" sz="2400" dirty="0" smtClean="0"/>
              <a:t> </a:t>
            </a:r>
            <a:r>
              <a:rPr lang="en-US" sz="2400" dirty="0" err="1" smtClean="0"/>
              <a:t>thuật</a:t>
            </a:r>
            <a:r>
              <a:rPr lang="en-US" sz="2400" dirty="0" smtClean="0"/>
              <a:t>, </a:t>
            </a:r>
            <a:r>
              <a:rPr lang="en-US" sz="2400" dirty="0" err="1" smtClean="0"/>
              <a:t>vui</a:t>
            </a:r>
            <a:r>
              <a:rPr lang="en-US" sz="2400" dirty="0" smtClean="0"/>
              <a:t> </a:t>
            </a:r>
            <a:r>
              <a:rPr lang="en-US" sz="2400" dirty="0" err="1" smtClean="0"/>
              <a:t>chơi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giải</a:t>
            </a:r>
            <a:r>
              <a:rPr lang="en-US" sz="2400" dirty="0" smtClean="0"/>
              <a:t> </a:t>
            </a:r>
            <a:r>
              <a:rPr lang="en-US" sz="2400" dirty="0" err="1" smtClean="0"/>
              <a:t>trí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vốn</a:t>
            </a:r>
            <a:r>
              <a:rPr lang="en-US" sz="2400" dirty="0" smtClean="0"/>
              <a:t> </a:t>
            </a:r>
            <a:r>
              <a:rPr lang="en-US" sz="2400" dirty="0" err="1" smtClean="0"/>
              <a:t>đăng</a:t>
            </a:r>
            <a:r>
              <a:rPr lang="en-US" sz="2400" dirty="0" smtClean="0"/>
              <a:t> </a:t>
            </a:r>
            <a:r>
              <a:rPr lang="en-US" sz="2400" dirty="0" err="1" smtClean="0"/>
              <a:t>ký</a:t>
            </a:r>
            <a:r>
              <a:rPr lang="en-US" sz="2400" dirty="0" smtClean="0"/>
              <a:t>. 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4803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sz="4000" b="1" dirty="0" err="1" smtClean="0"/>
              <a:t>Nội</a:t>
            </a:r>
            <a:r>
              <a:rPr lang="en-US" sz="4000" b="1" dirty="0" smtClean="0"/>
              <a:t> dung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554397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328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8744" y="87048"/>
            <a:ext cx="9302744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Xuất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khẩu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dịch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Việt</a:t>
            </a:r>
            <a:r>
              <a:rPr lang="en-US" sz="3200" b="1" dirty="0" smtClean="0"/>
              <a:t> Nam </a:t>
            </a:r>
            <a:r>
              <a:rPr lang="en-US" sz="3200" b="1" dirty="0" err="1" smtClean="0"/>
              <a:t>tới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nước</a:t>
            </a:r>
            <a:r>
              <a:rPr lang="en-US" sz="3200" b="1" dirty="0" smtClean="0"/>
              <a:t> RCEP</a:t>
            </a:r>
            <a:endParaRPr lang="en-US" sz="32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1325365"/>
              </p:ext>
            </p:extLst>
          </p:nvPr>
        </p:nvGraphicFramePr>
        <p:xfrm>
          <a:off x="561975" y="1219200"/>
          <a:ext cx="7715250" cy="547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0" name="Document" r:id="rId4" imgW="5319765" imgH="3768306" progId="Word.Document.12">
                  <p:embed/>
                </p:oleObj>
              </mc:Choice>
              <mc:Fallback>
                <p:oleObj name="Document" r:id="rId4" imgW="5319765" imgH="37683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1975" y="1219200"/>
                        <a:ext cx="7715250" cy="5475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3038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4624"/>
            <a:ext cx="8964488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Xuất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khẩu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dịch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Việt</a:t>
            </a:r>
            <a:r>
              <a:rPr lang="en-US" sz="3200" b="1" dirty="0" smtClean="0"/>
              <a:t> Nam </a:t>
            </a:r>
            <a:r>
              <a:rPr lang="en-US" sz="3200" b="1" dirty="0" err="1" smtClean="0"/>
              <a:t>tới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nước</a:t>
            </a:r>
            <a:r>
              <a:rPr lang="en-US" sz="3200" b="1" dirty="0" smtClean="0"/>
              <a:t> RCEP (</a:t>
            </a:r>
            <a:r>
              <a:rPr lang="en-US" sz="3200" b="1" dirty="0" err="1" smtClean="0"/>
              <a:t>tiếp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469174"/>
              </p:ext>
            </p:extLst>
          </p:nvPr>
        </p:nvGraphicFramePr>
        <p:xfrm>
          <a:off x="251520" y="1340768"/>
          <a:ext cx="8393112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Document" r:id="rId4" imgW="5834778" imgH="2840247" progId="Word.Document.12">
                  <p:embed/>
                </p:oleObj>
              </mc:Choice>
              <mc:Fallback>
                <p:oleObj name="Document" r:id="rId4" imgW="5834778" imgH="28402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1520" y="1340768"/>
                        <a:ext cx="8393112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37527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3178" y="29328"/>
            <a:ext cx="9490350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Nhập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khẩu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dịch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Việt</a:t>
            </a:r>
            <a:r>
              <a:rPr lang="en-US" sz="3200" b="1" dirty="0" smtClean="0"/>
              <a:t> Nam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nước</a:t>
            </a:r>
            <a:r>
              <a:rPr lang="en-US" sz="3200" b="1" dirty="0" smtClean="0"/>
              <a:t> RCEP</a:t>
            </a:r>
            <a:endParaRPr lang="en-US" sz="32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410334"/>
              </p:ext>
            </p:extLst>
          </p:nvPr>
        </p:nvGraphicFramePr>
        <p:xfrm>
          <a:off x="714375" y="1219200"/>
          <a:ext cx="8229600" cy="5368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8" name="Document" r:id="rId4" imgW="5272585" imgH="3436189" progId="Word.Document.12">
                  <p:embed/>
                </p:oleObj>
              </mc:Choice>
              <mc:Fallback>
                <p:oleObj name="Document" r:id="rId4" imgW="5272585" imgH="34361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14375" y="1219200"/>
                        <a:ext cx="8229600" cy="5368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292042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7384"/>
            <a:ext cx="8964488" cy="1143000"/>
          </a:xfrm>
        </p:spPr>
        <p:txBody>
          <a:bodyPr>
            <a:noAutofit/>
          </a:bodyPr>
          <a:lstStyle/>
          <a:p>
            <a:r>
              <a:rPr lang="en-US" sz="3200" b="1" dirty="0"/>
              <a:t> </a:t>
            </a:r>
            <a:r>
              <a:rPr lang="en-US" sz="3200" b="1" dirty="0" err="1" smtClean="0"/>
              <a:t>Nhập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khẩu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dịch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Việt</a:t>
            </a:r>
            <a:r>
              <a:rPr lang="en-US" sz="3200" b="1" dirty="0" smtClean="0"/>
              <a:t> Nam </a:t>
            </a:r>
            <a:r>
              <a:rPr lang="en-US" sz="3200" b="1" dirty="0" err="1" smtClean="0"/>
              <a:t>từ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nước</a:t>
            </a:r>
            <a:r>
              <a:rPr lang="en-US" sz="3200" b="1" dirty="0" smtClean="0"/>
              <a:t> RCEP (</a:t>
            </a:r>
            <a:r>
              <a:rPr lang="en-US" sz="3200" b="1" dirty="0" err="1" smtClean="0"/>
              <a:t>tiếp</a:t>
            </a:r>
            <a:r>
              <a:rPr lang="en-US" sz="3200" b="1" dirty="0" smtClean="0"/>
              <a:t>)</a:t>
            </a:r>
            <a:endParaRPr lang="en-US" sz="32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740033"/>
              </p:ext>
            </p:extLst>
          </p:nvPr>
        </p:nvGraphicFramePr>
        <p:xfrm>
          <a:off x="315913" y="1196752"/>
          <a:ext cx="8648575" cy="5472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2" name="Document" r:id="rId4" imgW="5689278" imgH="2840247" progId="Word.Document.12">
                  <p:embed/>
                </p:oleObj>
              </mc:Choice>
              <mc:Fallback>
                <p:oleObj name="Document" r:id="rId4" imgW="5689278" imgH="28402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5913" y="1196752"/>
                        <a:ext cx="8648575" cy="54726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36488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192" y="44624"/>
            <a:ext cx="8507288" cy="1143000"/>
          </a:xfrm>
        </p:spPr>
        <p:txBody>
          <a:bodyPr>
            <a:noAutofit/>
          </a:bodyPr>
          <a:lstStyle/>
          <a:p>
            <a:r>
              <a:rPr lang="en-US" sz="3200" b="1" dirty="0" err="1" smtClean="0"/>
              <a:t>Cán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cân</a:t>
            </a:r>
            <a:r>
              <a:rPr lang="en-US" sz="3200" b="1" dirty="0" smtClean="0"/>
              <a:t> t</a:t>
            </a:r>
            <a:r>
              <a:rPr lang="vi-VN" sz="3200" b="1" dirty="0" smtClean="0"/>
              <a:t>hương mại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dịch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vụ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của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Việt</a:t>
            </a:r>
            <a:r>
              <a:rPr lang="en-US" sz="3200" b="1" dirty="0" smtClean="0"/>
              <a:t> Nam	</a:t>
            </a:r>
            <a:endParaRPr lang="en-US" sz="32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029851"/>
              </p:ext>
            </p:extLst>
          </p:nvPr>
        </p:nvGraphicFramePr>
        <p:xfrm>
          <a:off x="374650" y="980729"/>
          <a:ext cx="8686800" cy="59598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Document" r:id="rId4" imgW="5272585" imgH="3261144" progId="Word.Document.12">
                  <p:embed/>
                </p:oleObj>
              </mc:Choice>
              <mc:Fallback>
                <p:oleObj name="Document" r:id="rId4" imgW="5272585" imgH="326114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4650" y="980729"/>
                        <a:ext cx="8686800" cy="59598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068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sz="4000" b="1" dirty="0" err="1" smtClean="0"/>
              <a:t>Nội</a:t>
            </a:r>
            <a:r>
              <a:rPr lang="en-US" sz="4000" b="1" dirty="0" smtClean="0"/>
              <a:t> dung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28034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8459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Nội</a:t>
            </a:r>
            <a:r>
              <a:rPr lang="en-US" sz="4000" b="1" dirty="0" smtClean="0"/>
              <a:t> dung	</a:t>
            </a:r>
            <a:endParaRPr lang="en-US" sz="40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80338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444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r>
              <a:rPr lang="en-US" sz="4000" b="1" dirty="0" err="1" smtClean="0"/>
              <a:t>Cơ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hội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Cơ</a:t>
            </a:r>
            <a:r>
              <a:rPr lang="en-US" sz="2800" dirty="0" smtClean="0"/>
              <a:t> </a:t>
            </a:r>
            <a:r>
              <a:rPr lang="en-US" sz="2800" dirty="0" err="1" smtClean="0"/>
              <a:t>hội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khẩu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lĩnh</a:t>
            </a:r>
            <a:r>
              <a:rPr lang="en-US" sz="2800" dirty="0" smtClean="0"/>
              <a:t> </a:t>
            </a:r>
            <a:r>
              <a:rPr lang="en-US" sz="2800" dirty="0" err="1" smtClean="0"/>
              <a:t>vực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phối</a:t>
            </a:r>
            <a:r>
              <a:rPr lang="en-US" sz="2800" dirty="0" smtClean="0"/>
              <a:t>, </a:t>
            </a:r>
            <a:r>
              <a:rPr lang="en-US" sz="2800" dirty="0" err="1" smtClean="0"/>
              <a:t>khách</a:t>
            </a:r>
            <a:r>
              <a:rPr lang="en-US" sz="2800" dirty="0" smtClean="0"/>
              <a:t> </a:t>
            </a:r>
            <a:r>
              <a:rPr lang="en-US" sz="2800" dirty="0" err="1" smtClean="0"/>
              <a:t>sạn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</a:t>
            </a:r>
            <a:r>
              <a:rPr lang="en-US" sz="2800" dirty="0" err="1" smtClean="0"/>
              <a:t>tới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RCEP,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biệt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ASEAN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Nhật</a:t>
            </a:r>
            <a:r>
              <a:rPr lang="en-US" sz="2800" dirty="0" smtClean="0"/>
              <a:t> </a:t>
            </a:r>
            <a:r>
              <a:rPr lang="en-US" sz="2800" dirty="0" err="1" smtClean="0"/>
              <a:t>Bản</a:t>
            </a:r>
            <a:r>
              <a:rPr lang="en-US" sz="2800" dirty="0" smtClean="0"/>
              <a:t>. </a:t>
            </a:r>
          </a:p>
          <a:p>
            <a:r>
              <a:rPr lang="en-US" sz="2800" dirty="0" err="1" smtClean="0"/>
              <a:t>Cũng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tiềm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cung</a:t>
            </a:r>
            <a:r>
              <a:rPr lang="en-US" sz="2800" dirty="0" smtClean="0"/>
              <a:t> </a:t>
            </a:r>
            <a:r>
              <a:rPr lang="en-US" sz="2800" dirty="0" err="1" smtClean="0"/>
              <a:t>cấp</a:t>
            </a:r>
            <a:r>
              <a:rPr lang="en-US" sz="2800" dirty="0" smtClean="0"/>
              <a:t> </a:t>
            </a:r>
            <a:r>
              <a:rPr lang="en-US" sz="2800" dirty="0" err="1" smtClean="0"/>
              <a:t>dịch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phối</a:t>
            </a:r>
            <a:r>
              <a:rPr lang="en-US" sz="2800" dirty="0" smtClean="0"/>
              <a:t> </a:t>
            </a:r>
            <a:r>
              <a:rPr lang="en-US" sz="2800" dirty="0" err="1" smtClean="0"/>
              <a:t>tới</a:t>
            </a:r>
            <a:r>
              <a:rPr lang="en-US" sz="2800" dirty="0" smtClean="0"/>
              <a:t> </a:t>
            </a:r>
            <a:r>
              <a:rPr lang="en-US" sz="2800" dirty="0" err="1" smtClean="0"/>
              <a:t>Úc</a:t>
            </a:r>
            <a:r>
              <a:rPr lang="en-US" sz="2800" dirty="0" smtClean="0"/>
              <a:t>	</a:t>
            </a:r>
          </a:p>
          <a:p>
            <a:r>
              <a:rPr lang="en-US" sz="2800" dirty="0" err="1" smtClean="0"/>
              <a:t>Cơ</a:t>
            </a:r>
            <a:r>
              <a:rPr lang="en-US" sz="2800" dirty="0" smtClean="0"/>
              <a:t> </a:t>
            </a:r>
            <a:r>
              <a:rPr lang="en-US" sz="2800" dirty="0" err="1" smtClean="0"/>
              <a:t>hội</a:t>
            </a:r>
            <a:r>
              <a:rPr lang="en-US" sz="2800" dirty="0" smtClean="0"/>
              <a:t> </a:t>
            </a:r>
            <a:r>
              <a:rPr lang="en-US" sz="2800" dirty="0" err="1" smtClean="0"/>
              <a:t>lớn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khẩu</a:t>
            </a:r>
            <a:r>
              <a:rPr lang="en-US" sz="2800" dirty="0" smtClean="0"/>
              <a:t> </a:t>
            </a:r>
            <a:r>
              <a:rPr lang="en-US" sz="2800" dirty="0" err="1" smtClean="0"/>
              <a:t>dịch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truyền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</a:t>
            </a:r>
            <a:r>
              <a:rPr lang="en-US" sz="2800" dirty="0" err="1" smtClean="0"/>
              <a:t>tới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RCEP, </a:t>
            </a:r>
            <a:r>
              <a:rPr lang="en-US" sz="2800" dirty="0" err="1" smtClean="0"/>
              <a:t>đặc</a:t>
            </a:r>
            <a:r>
              <a:rPr lang="en-US" sz="2800" dirty="0" smtClean="0"/>
              <a:t> </a:t>
            </a:r>
            <a:r>
              <a:rPr lang="en-US" sz="2800" dirty="0" err="1" smtClean="0"/>
              <a:t>biệt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ASEAN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898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864096"/>
          </a:xfrm>
        </p:spPr>
        <p:txBody>
          <a:bodyPr/>
          <a:lstStyle/>
          <a:p>
            <a:r>
              <a:rPr lang="en-US" sz="4000" b="1" dirty="0" err="1" smtClean="0"/>
              <a:t>Thách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thức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Cơ</a:t>
            </a:r>
            <a:r>
              <a:rPr lang="en-US" sz="2000" dirty="0" smtClean="0"/>
              <a:t> </a:t>
            </a:r>
            <a:r>
              <a:rPr lang="en-US" sz="2000" dirty="0" err="1" smtClean="0"/>
              <a:t>hội</a:t>
            </a:r>
            <a:r>
              <a:rPr lang="en-US" sz="2000" dirty="0" smtClean="0"/>
              <a:t> </a:t>
            </a:r>
            <a:r>
              <a:rPr lang="en-US" sz="2000" dirty="0" err="1" smtClean="0"/>
              <a:t>đẩy</a:t>
            </a:r>
            <a:r>
              <a:rPr lang="en-US" sz="2000" dirty="0" smtClean="0"/>
              <a:t> </a:t>
            </a:r>
            <a:r>
              <a:rPr lang="en-US" sz="2000" dirty="0" err="1" smtClean="0"/>
              <a:t>mạnh</a:t>
            </a:r>
            <a:r>
              <a:rPr lang="en-US" sz="2000" dirty="0" smtClean="0"/>
              <a:t> </a:t>
            </a:r>
            <a:r>
              <a:rPr lang="en-US" sz="2000" dirty="0" err="1" smtClean="0"/>
              <a:t>xuất</a:t>
            </a:r>
            <a:r>
              <a:rPr lang="en-US" sz="2000" dirty="0" smtClean="0"/>
              <a:t> </a:t>
            </a:r>
            <a:r>
              <a:rPr lang="en-US" sz="2000" dirty="0" err="1" smtClean="0"/>
              <a:t>khẩu</a:t>
            </a:r>
            <a:r>
              <a:rPr lang="en-US" sz="2000" dirty="0" smtClean="0"/>
              <a:t> </a:t>
            </a:r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vụ</a:t>
            </a:r>
            <a:r>
              <a:rPr lang="en-US" sz="2000" dirty="0" smtClean="0"/>
              <a:t> </a:t>
            </a:r>
            <a:r>
              <a:rPr lang="en-US" sz="2000" dirty="0" err="1" smtClean="0"/>
              <a:t>chuyên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</a:t>
            </a:r>
            <a:r>
              <a:rPr lang="en-US" sz="2000" dirty="0" err="1" smtClean="0"/>
              <a:t>tới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RCEP </a:t>
            </a:r>
            <a:r>
              <a:rPr lang="en-US" sz="2000" dirty="0" err="1" smtClean="0"/>
              <a:t>hạn</a:t>
            </a:r>
            <a:r>
              <a:rPr lang="en-US" sz="2000" dirty="0" smtClean="0"/>
              <a:t> </a:t>
            </a:r>
            <a:r>
              <a:rPr lang="en-US" sz="2000" dirty="0" err="1" smtClean="0"/>
              <a:t>chế</a:t>
            </a:r>
            <a:r>
              <a:rPr lang="en-US" sz="2000" dirty="0" smtClean="0"/>
              <a:t>. </a:t>
            </a:r>
            <a:r>
              <a:rPr lang="en-US" sz="2000" dirty="0" err="1" smtClean="0"/>
              <a:t>Thay</a:t>
            </a:r>
            <a:r>
              <a:rPr lang="en-US" sz="2000" dirty="0" smtClean="0"/>
              <a:t> </a:t>
            </a:r>
            <a:r>
              <a:rPr lang="en-US" sz="2000" dirty="0" err="1" smtClean="0"/>
              <a:t>vào</a:t>
            </a:r>
            <a:r>
              <a:rPr lang="en-US" sz="2000" dirty="0" smtClean="0"/>
              <a:t> </a:t>
            </a:r>
            <a:r>
              <a:rPr lang="en-US" sz="2000" dirty="0" err="1" smtClean="0"/>
              <a:t>đó</a:t>
            </a:r>
            <a:r>
              <a:rPr lang="en-US" sz="2000" dirty="0" smtClean="0"/>
              <a:t>, </a:t>
            </a:r>
            <a:r>
              <a:rPr lang="en-US" sz="2000" dirty="0" err="1" smtClean="0"/>
              <a:t>cạnh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lĩnh</a:t>
            </a:r>
            <a:r>
              <a:rPr lang="en-US" sz="2000" dirty="0" smtClean="0"/>
              <a:t> </a:t>
            </a:r>
            <a:r>
              <a:rPr lang="en-US" sz="2000" dirty="0" err="1" smtClean="0"/>
              <a:t>vực</a:t>
            </a:r>
            <a:r>
              <a:rPr lang="en-US" sz="2000" dirty="0" smtClean="0"/>
              <a:t> </a:t>
            </a:r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vụ</a:t>
            </a:r>
            <a:r>
              <a:rPr lang="en-US" sz="2000" dirty="0" smtClean="0"/>
              <a:t> </a:t>
            </a:r>
            <a:r>
              <a:rPr lang="en-US" sz="2000" dirty="0" err="1" smtClean="0"/>
              <a:t>chuyên</a:t>
            </a:r>
            <a:r>
              <a:rPr lang="en-US" sz="2000" dirty="0" smtClean="0"/>
              <a:t> </a:t>
            </a:r>
            <a:r>
              <a:rPr lang="en-US" sz="2000" dirty="0" err="1" smtClean="0"/>
              <a:t>nghiệp</a:t>
            </a:r>
            <a:r>
              <a:rPr lang="en-US" sz="2000" dirty="0" smtClean="0"/>
              <a:t> </a:t>
            </a:r>
            <a:r>
              <a:rPr lang="en-US" sz="2000" dirty="0" err="1" smtClean="0"/>
              <a:t>tại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đáng</a:t>
            </a:r>
            <a:r>
              <a:rPr lang="en-US" sz="2000" dirty="0" smtClean="0"/>
              <a:t> </a:t>
            </a:r>
            <a:r>
              <a:rPr lang="en-US" sz="2000" dirty="0" err="1" smtClean="0"/>
              <a:t>kể</a:t>
            </a:r>
            <a:r>
              <a:rPr lang="en-US" sz="2000" dirty="0" smtClean="0"/>
              <a:t>, </a:t>
            </a:r>
            <a:r>
              <a:rPr lang="en-US" sz="2000" dirty="0" err="1" smtClean="0"/>
              <a:t>đặc</a:t>
            </a:r>
            <a:r>
              <a:rPr lang="en-US" sz="2000" dirty="0" smtClean="0"/>
              <a:t> </a:t>
            </a:r>
            <a:r>
              <a:rPr lang="en-US" sz="2000" dirty="0" err="1" smtClean="0"/>
              <a:t>biệt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Hiệp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công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lẫn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khuôn</a:t>
            </a:r>
            <a:r>
              <a:rPr lang="en-US" sz="2000" dirty="0" smtClean="0"/>
              <a:t> </a:t>
            </a:r>
            <a:r>
              <a:rPr lang="en-US" sz="2000" dirty="0" err="1" smtClean="0"/>
              <a:t>khổ</a:t>
            </a:r>
            <a:r>
              <a:rPr lang="en-US" sz="2000" dirty="0" smtClean="0"/>
              <a:t> </a:t>
            </a:r>
            <a:r>
              <a:rPr lang="en-US" sz="2000" dirty="0" err="1" smtClean="0"/>
              <a:t>Cộng</a:t>
            </a:r>
            <a:r>
              <a:rPr lang="en-US" sz="2000" dirty="0" smtClean="0"/>
              <a:t> </a:t>
            </a:r>
            <a:r>
              <a:rPr lang="en-US" sz="2000" dirty="0" err="1" smtClean="0"/>
              <a:t>đồng</a:t>
            </a:r>
            <a:r>
              <a:rPr lang="en-US" sz="2000" dirty="0" smtClean="0"/>
              <a:t> </a:t>
            </a:r>
            <a:r>
              <a:rPr lang="en-US" sz="2000" dirty="0" err="1" smtClean="0"/>
              <a:t>kinh</a:t>
            </a:r>
            <a:r>
              <a:rPr lang="en-US" sz="2000" dirty="0" smtClean="0"/>
              <a:t> </a:t>
            </a:r>
            <a:r>
              <a:rPr lang="en-US" sz="2000" dirty="0" err="1" smtClean="0"/>
              <a:t>tế</a:t>
            </a:r>
            <a:r>
              <a:rPr lang="en-US" sz="2000" dirty="0" smtClean="0"/>
              <a:t> ASEAN (AEC). </a:t>
            </a:r>
            <a:endParaRPr lang="en-US" sz="2000" dirty="0"/>
          </a:p>
          <a:p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vụ</a:t>
            </a:r>
            <a:r>
              <a:rPr lang="en-US" sz="2000" dirty="0" smtClean="0"/>
              <a:t> </a:t>
            </a:r>
            <a:r>
              <a:rPr lang="en-US" sz="2000" dirty="0" err="1" smtClean="0"/>
              <a:t>ngân</a:t>
            </a:r>
            <a:r>
              <a:rPr lang="en-US" sz="2000" dirty="0" smtClean="0"/>
              <a:t> </a:t>
            </a:r>
            <a:r>
              <a:rPr lang="en-US" sz="2000" dirty="0" err="1" smtClean="0"/>
              <a:t>hàng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lĩnh</a:t>
            </a:r>
            <a:r>
              <a:rPr lang="en-US" sz="2000" dirty="0" smtClean="0"/>
              <a:t> </a:t>
            </a:r>
            <a:r>
              <a:rPr lang="en-US" sz="2000" dirty="0" err="1" smtClean="0"/>
              <a:t>vực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</a:t>
            </a:r>
            <a:r>
              <a:rPr lang="en-US" sz="2000" dirty="0" err="1" smtClean="0"/>
              <a:t>mà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Nam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khả</a:t>
            </a:r>
            <a:r>
              <a:rPr lang="en-US" sz="2000" dirty="0" smtClean="0"/>
              <a:t> </a:t>
            </a:r>
            <a:r>
              <a:rPr lang="en-US" sz="2000" dirty="0" err="1" smtClean="0"/>
              <a:t>năng</a:t>
            </a:r>
            <a:r>
              <a:rPr lang="en-US" sz="2000" dirty="0" smtClean="0"/>
              <a:t>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phải</a:t>
            </a:r>
            <a:r>
              <a:rPr lang="en-US" sz="2000" dirty="0" smtClean="0"/>
              <a:t> </a:t>
            </a:r>
            <a:r>
              <a:rPr lang="en-US" sz="2000" dirty="0" err="1" smtClean="0"/>
              <a:t>đối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cạnh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 gay </a:t>
            </a:r>
            <a:r>
              <a:rPr lang="en-US" sz="2000" dirty="0" err="1" smtClean="0"/>
              <a:t>gắt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RCEP, </a:t>
            </a:r>
            <a:r>
              <a:rPr lang="en-US" sz="2000" dirty="0" err="1" smtClean="0"/>
              <a:t>đặc</a:t>
            </a:r>
            <a:r>
              <a:rPr lang="en-US" sz="2000" dirty="0" smtClean="0"/>
              <a:t> </a:t>
            </a:r>
            <a:r>
              <a:rPr lang="en-US" sz="2000" dirty="0" err="1" smtClean="0"/>
              <a:t>biệt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Singapore, </a:t>
            </a:r>
            <a:r>
              <a:rPr lang="en-US" sz="2000" dirty="0" err="1" smtClean="0"/>
              <a:t>Nhật</a:t>
            </a:r>
            <a:r>
              <a:rPr lang="en-US" sz="2000" dirty="0" smtClean="0"/>
              <a:t> </a:t>
            </a:r>
            <a:r>
              <a:rPr lang="en-US" sz="2000" dirty="0" err="1" smtClean="0"/>
              <a:t>Bản</a:t>
            </a:r>
            <a:r>
              <a:rPr lang="en-US" sz="2000" dirty="0" smtClean="0"/>
              <a:t>, </a:t>
            </a:r>
            <a:r>
              <a:rPr lang="en-US" sz="2000" dirty="0" err="1" smtClean="0"/>
              <a:t>Hàn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Úc</a:t>
            </a:r>
            <a:r>
              <a:rPr lang="en-US" sz="2000" dirty="0" smtClean="0"/>
              <a:t>.</a:t>
            </a:r>
          </a:p>
          <a:p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khả</a:t>
            </a:r>
            <a:r>
              <a:rPr lang="en-US" sz="2000" dirty="0" smtClean="0"/>
              <a:t> </a:t>
            </a:r>
            <a:r>
              <a:rPr lang="en-US" sz="2000" dirty="0" err="1" smtClean="0"/>
              <a:t>năng</a:t>
            </a:r>
            <a:r>
              <a:rPr lang="en-US" sz="2000" dirty="0" smtClean="0"/>
              <a:t> </a:t>
            </a:r>
            <a:r>
              <a:rPr lang="en-US" sz="2000" dirty="0" err="1" smtClean="0"/>
              <a:t>cạnh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nước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vụ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phối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viễn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</a:t>
            </a:r>
            <a:r>
              <a:rPr lang="en-US" sz="2000" dirty="0" err="1" smtClean="0"/>
              <a:t>sẽ</a:t>
            </a:r>
            <a:r>
              <a:rPr lang="en-US" sz="2000" dirty="0" smtClean="0"/>
              <a:t>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lên</a:t>
            </a:r>
            <a:r>
              <a:rPr lang="en-US" sz="2000" dirty="0" smtClean="0"/>
              <a:t> </a:t>
            </a:r>
            <a:r>
              <a:rPr lang="en-US" sz="2000" dirty="0" err="1" smtClean="0"/>
              <a:t>đáng</a:t>
            </a:r>
            <a:r>
              <a:rPr lang="en-US" sz="2000" dirty="0" smtClean="0"/>
              <a:t> </a:t>
            </a:r>
            <a:r>
              <a:rPr lang="en-US" sz="2000" dirty="0" err="1" smtClean="0"/>
              <a:t>kể</a:t>
            </a:r>
            <a:r>
              <a:rPr lang="en-US" sz="2000" dirty="0" smtClean="0"/>
              <a:t>. </a:t>
            </a:r>
          </a:p>
          <a:p>
            <a:pPr lvl="1"/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vụ</a:t>
            </a:r>
            <a:r>
              <a:rPr lang="en-US" sz="2000" dirty="0" smtClean="0"/>
              <a:t> </a:t>
            </a:r>
            <a:r>
              <a:rPr lang="en-US" sz="2000" dirty="0" err="1" smtClean="0"/>
              <a:t>viễn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r>
              <a:rPr lang="en-US" sz="2000" dirty="0" smtClean="0"/>
              <a:t>: </a:t>
            </a:r>
            <a:r>
              <a:rPr lang="en-US" sz="2000" dirty="0" err="1" smtClean="0"/>
              <a:t>cạnh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gia</a:t>
            </a:r>
            <a:r>
              <a:rPr lang="en-US" sz="2000" dirty="0" smtClean="0"/>
              <a:t> </a:t>
            </a:r>
            <a:r>
              <a:rPr lang="en-US" sz="2000" dirty="0" err="1" smtClean="0"/>
              <a:t>tăng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phía</a:t>
            </a:r>
            <a:r>
              <a:rPr lang="en-US" sz="2000" dirty="0" smtClean="0"/>
              <a:t> </a:t>
            </a:r>
            <a:r>
              <a:rPr lang="en-US" sz="2000" dirty="0" err="1" smtClean="0"/>
              <a:t>Ấn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. </a:t>
            </a:r>
            <a:endParaRPr lang="en-US" sz="2000" dirty="0"/>
          </a:p>
          <a:p>
            <a:pPr lvl="1"/>
            <a:r>
              <a:rPr lang="en-US" sz="2000" dirty="0" err="1" smtClean="0"/>
              <a:t>Dịch</a:t>
            </a:r>
            <a:r>
              <a:rPr lang="en-US" sz="2000" dirty="0" smtClean="0"/>
              <a:t> </a:t>
            </a:r>
            <a:r>
              <a:rPr lang="en-US" sz="2000" dirty="0" err="1" smtClean="0"/>
              <a:t>vụ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phối</a:t>
            </a:r>
            <a:r>
              <a:rPr lang="en-US" sz="2000" dirty="0" smtClean="0"/>
              <a:t>: </a:t>
            </a:r>
            <a:r>
              <a:rPr lang="en-US" sz="2000" dirty="0" err="1" smtClean="0"/>
              <a:t>cạnh</a:t>
            </a:r>
            <a:r>
              <a:rPr lang="en-US" sz="2000" dirty="0" smtClean="0"/>
              <a:t> </a:t>
            </a:r>
            <a:r>
              <a:rPr lang="en-US" sz="2000" dirty="0" err="1" smtClean="0"/>
              <a:t>tranh</a:t>
            </a:r>
            <a:r>
              <a:rPr lang="en-US" sz="2000" dirty="0" smtClean="0"/>
              <a:t> </a:t>
            </a:r>
            <a:r>
              <a:rPr lang="en-US" sz="2000" dirty="0" err="1" smtClean="0"/>
              <a:t>lớn</a:t>
            </a:r>
            <a:r>
              <a:rPr lang="en-US" sz="2000" dirty="0" smtClean="0"/>
              <a:t> </a:t>
            </a:r>
            <a:r>
              <a:rPr lang="en-US" sz="2000" dirty="0" err="1" smtClean="0"/>
              <a:t>hơn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những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lẻ</a:t>
            </a:r>
            <a:r>
              <a:rPr lang="en-US" sz="2000" dirty="0" smtClean="0"/>
              <a:t> </a:t>
            </a:r>
            <a:r>
              <a:rPr lang="en-US" sz="2000" dirty="0" err="1" smtClean="0"/>
              <a:t>hiện</a:t>
            </a:r>
            <a:r>
              <a:rPr lang="en-US" sz="2000" dirty="0" smtClean="0"/>
              <a:t> </a:t>
            </a:r>
            <a:r>
              <a:rPr lang="en-US" sz="2000" dirty="0" err="1" smtClean="0"/>
              <a:t>hữu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thị</a:t>
            </a:r>
            <a:r>
              <a:rPr lang="en-US" sz="2000" dirty="0" smtClean="0"/>
              <a:t> </a:t>
            </a:r>
            <a:r>
              <a:rPr lang="en-US" sz="2000" dirty="0" err="1" smtClean="0"/>
              <a:t>trường</a:t>
            </a:r>
            <a:r>
              <a:rPr lang="en-US" sz="2000" dirty="0" smtClean="0"/>
              <a:t> </a:t>
            </a:r>
            <a:r>
              <a:rPr lang="en-US" sz="2000" dirty="0" err="1" smtClean="0"/>
              <a:t>thông</a:t>
            </a:r>
            <a:r>
              <a:rPr lang="en-US" sz="2000" dirty="0" smtClean="0"/>
              <a:t> qua </a:t>
            </a:r>
            <a:r>
              <a:rPr lang="en-US" sz="2000" dirty="0" err="1" smtClean="0"/>
              <a:t>mở</a:t>
            </a:r>
            <a:r>
              <a:rPr lang="en-US" sz="2000" dirty="0" smtClean="0"/>
              <a:t> </a:t>
            </a:r>
            <a:r>
              <a:rPr lang="en-US" sz="2000" dirty="0" err="1" smtClean="0"/>
              <a:t>rộng</a:t>
            </a:r>
            <a:r>
              <a:rPr lang="en-US" sz="2000" dirty="0" smtClean="0"/>
              <a:t> </a:t>
            </a:r>
            <a:r>
              <a:rPr lang="en-US" sz="2000" dirty="0" err="1" smtClean="0"/>
              <a:t>kinh</a:t>
            </a:r>
            <a:r>
              <a:rPr lang="en-US" sz="2000" dirty="0" smtClean="0"/>
              <a:t> </a:t>
            </a:r>
            <a:r>
              <a:rPr lang="en-US" sz="2000" dirty="0" err="1" smtClean="0"/>
              <a:t>doanh</a:t>
            </a:r>
            <a:r>
              <a:rPr lang="en-US" sz="2000" dirty="0"/>
              <a:t> </a:t>
            </a:r>
            <a:r>
              <a:rPr lang="en-US" sz="2000" dirty="0" err="1" smtClean="0"/>
              <a:t>trong</a:t>
            </a:r>
            <a:r>
              <a:rPr lang="en-US" sz="2000" dirty="0" smtClean="0"/>
              <a:t> </a:t>
            </a:r>
            <a:r>
              <a:rPr lang="en-US" sz="2000" dirty="0" err="1" smtClean="0"/>
              <a:t>điều</a:t>
            </a:r>
            <a:r>
              <a:rPr lang="en-US" sz="2000" dirty="0" smtClean="0"/>
              <a:t> </a:t>
            </a:r>
            <a:r>
              <a:rPr lang="en-US" sz="2000" dirty="0" err="1" smtClean="0"/>
              <a:t>kiện</a:t>
            </a:r>
            <a:r>
              <a:rPr lang="en-US" sz="2000" dirty="0" smtClean="0"/>
              <a:t> </a:t>
            </a: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</a:t>
            </a:r>
            <a:r>
              <a:rPr lang="en-US" sz="2000" dirty="0" err="1" smtClean="0"/>
              <a:t>mới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Việt</a:t>
            </a:r>
            <a:r>
              <a:rPr lang="en-US" sz="2000" dirty="0" smtClean="0"/>
              <a:t> Nam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quy</a:t>
            </a:r>
            <a:r>
              <a:rPr lang="en-US" sz="2000" dirty="0" smtClean="0"/>
              <a:t> </a:t>
            </a:r>
            <a:r>
              <a:rPr lang="en-US" sz="2000" dirty="0" err="1" smtClean="0"/>
              <a:t>định</a:t>
            </a:r>
            <a:r>
              <a:rPr lang="en-US" sz="2000" dirty="0" smtClean="0"/>
              <a:t> ENT,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các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bán</a:t>
            </a:r>
            <a:r>
              <a:rPr lang="en-US" sz="2000" dirty="0" smtClean="0"/>
              <a:t> </a:t>
            </a:r>
            <a:r>
              <a:rPr lang="en-US" sz="2000" dirty="0" err="1" smtClean="0"/>
              <a:t>lẻ</a:t>
            </a:r>
            <a:r>
              <a:rPr lang="en-US" sz="2000" dirty="0" smtClean="0"/>
              <a:t> </a:t>
            </a:r>
            <a:r>
              <a:rPr lang="en-US" sz="2000" dirty="0" err="1" smtClean="0"/>
              <a:t>mới</a:t>
            </a:r>
            <a:r>
              <a:rPr lang="en-US" sz="2000" dirty="0" smtClean="0"/>
              <a:t>, </a:t>
            </a:r>
            <a:r>
              <a:rPr lang="en-US" sz="2000" dirty="0" err="1" smtClean="0"/>
              <a:t>đặc</a:t>
            </a:r>
            <a:r>
              <a:rPr lang="en-US" sz="2000" dirty="0" smtClean="0"/>
              <a:t> </a:t>
            </a:r>
            <a:r>
              <a:rPr lang="en-US" sz="2000" dirty="0" err="1" smtClean="0"/>
              <a:t>biệt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Hàn</a:t>
            </a:r>
            <a:r>
              <a:rPr lang="en-US" sz="2000" dirty="0" smtClean="0"/>
              <a:t> </a:t>
            </a:r>
            <a:r>
              <a:rPr lang="en-US" sz="2000" dirty="0" err="1" smtClean="0"/>
              <a:t>Quốc</a:t>
            </a:r>
            <a:r>
              <a:rPr lang="en-US" sz="2000" dirty="0" smtClean="0"/>
              <a:t>, </a:t>
            </a:r>
            <a:r>
              <a:rPr lang="en-US" sz="2000" dirty="0" err="1" smtClean="0"/>
              <a:t>Nhật</a:t>
            </a:r>
            <a:r>
              <a:rPr lang="en-US" sz="2000" dirty="0" smtClean="0"/>
              <a:t> </a:t>
            </a:r>
            <a:r>
              <a:rPr lang="en-US" sz="2000" dirty="0" err="1" smtClean="0"/>
              <a:t>Bản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thể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Thái</a:t>
            </a:r>
            <a:r>
              <a:rPr lang="en-US" sz="2000" dirty="0" smtClean="0"/>
              <a:t> </a:t>
            </a:r>
            <a:r>
              <a:rPr lang="en-US" sz="2000" dirty="0" err="1" smtClean="0"/>
              <a:t>Lan</a:t>
            </a:r>
            <a:r>
              <a:rPr lang="en-US" sz="2000" dirty="0" smtClean="0"/>
              <a:t>.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9900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Các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vấn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đề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cần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thảo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luận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thách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khi</a:t>
            </a:r>
            <a:r>
              <a:rPr lang="en-US" sz="2800" dirty="0" smtClean="0"/>
              <a:t> </a:t>
            </a:r>
            <a:r>
              <a:rPr lang="en-US" sz="2800" dirty="0" err="1" smtClean="0"/>
              <a:t>nhập</a:t>
            </a:r>
            <a:r>
              <a:rPr lang="en-US" sz="2800" dirty="0" smtClean="0"/>
              <a:t> </a:t>
            </a:r>
            <a:r>
              <a:rPr lang="en-US" sz="2800" dirty="0" err="1" smtClean="0"/>
              <a:t>khẩu</a:t>
            </a:r>
            <a:r>
              <a:rPr lang="en-US" sz="2800" dirty="0" smtClean="0"/>
              <a:t> </a:t>
            </a:r>
            <a:r>
              <a:rPr lang="en-US" sz="2800" dirty="0" err="1" smtClean="0"/>
              <a:t>dịch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RCEP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cơ</a:t>
            </a:r>
            <a:r>
              <a:rPr lang="en-US" sz="2800" dirty="0" smtClean="0"/>
              <a:t> </a:t>
            </a:r>
            <a:r>
              <a:rPr lang="en-US" sz="2800" dirty="0" err="1" smtClean="0"/>
              <a:t>hội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khẩu</a:t>
            </a:r>
            <a:r>
              <a:rPr lang="en-US" sz="2800" dirty="0" smtClean="0"/>
              <a:t> </a:t>
            </a:r>
            <a:r>
              <a:rPr lang="en-US" sz="2800" dirty="0" err="1" smtClean="0"/>
              <a:t>dịch</a:t>
            </a:r>
            <a:r>
              <a:rPr lang="en-US" sz="2800" dirty="0" smtClean="0"/>
              <a:t> </a:t>
            </a:r>
            <a:r>
              <a:rPr lang="en-US" sz="2800" dirty="0" err="1" smtClean="0"/>
              <a:t>vụ</a:t>
            </a:r>
            <a:r>
              <a:rPr lang="en-US" sz="2800" dirty="0" smtClean="0"/>
              <a:t> </a:t>
            </a:r>
            <a:r>
              <a:rPr lang="en-US" sz="2800" dirty="0" err="1" smtClean="0"/>
              <a:t>tới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nước</a:t>
            </a:r>
            <a:r>
              <a:rPr lang="en-US" sz="2800" dirty="0" smtClean="0"/>
              <a:t> RCEP?</a:t>
            </a:r>
          </a:p>
          <a:p>
            <a:r>
              <a:rPr lang="en-US" sz="2800" dirty="0" err="1" smtClean="0"/>
              <a:t>Doanh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nghiệp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Nam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tâm</a:t>
            </a:r>
            <a:r>
              <a:rPr lang="en-US" sz="2800" dirty="0" smtClean="0"/>
              <a:t> </a:t>
            </a:r>
            <a:r>
              <a:rPr lang="en-US" sz="2800" dirty="0" err="1" smtClean="0"/>
              <a:t>tới</a:t>
            </a:r>
            <a:r>
              <a:rPr lang="en-US" sz="2800" dirty="0" smtClean="0"/>
              <a:t> RCEP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</a:p>
          <a:p>
            <a:r>
              <a:rPr lang="en-US" sz="2800" dirty="0" err="1" smtClean="0"/>
              <a:t>Doanh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nghiệp</a:t>
            </a:r>
            <a:r>
              <a:rPr lang="en-US" sz="2800" dirty="0" smtClean="0"/>
              <a:t>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Nam </a:t>
            </a:r>
            <a:r>
              <a:rPr lang="en-US" sz="2800" dirty="0" err="1" smtClean="0"/>
              <a:t>cần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Chính</a:t>
            </a:r>
            <a:r>
              <a:rPr lang="en-US" sz="2800" dirty="0" smtClean="0"/>
              <a:t> </a:t>
            </a:r>
            <a:r>
              <a:rPr lang="en-US" sz="2800" dirty="0" err="1" smtClean="0"/>
              <a:t>phủ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chuẩn</a:t>
            </a:r>
            <a:r>
              <a:rPr lang="en-US" sz="2800" dirty="0" smtClean="0"/>
              <a:t> </a:t>
            </a:r>
            <a:r>
              <a:rPr lang="en-US" sz="2800" dirty="0" err="1" smtClean="0"/>
              <a:t>bị</a:t>
            </a:r>
            <a:r>
              <a:rPr lang="en-US" sz="2800" dirty="0" smtClean="0"/>
              <a:t> </a:t>
            </a:r>
            <a:r>
              <a:rPr lang="en-US" sz="2800" dirty="0" err="1" smtClean="0"/>
              <a:t>tốt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RCEP?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890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1600200" y="609600"/>
            <a:ext cx="6516688" cy="1066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altLang="vi-VN" sz="4400" b="1" smtClean="0">
                <a:latin typeface="Times New Roman" pitchFamily="18" charset="0"/>
                <a:cs typeface="Times New Roman" pitchFamily="18" charset="0"/>
              </a:rPr>
              <a:t>XIN CẢM ƠN</a:t>
            </a:r>
          </a:p>
        </p:txBody>
      </p:sp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382588" y="1752600"/>
            <a:ext cx="8610600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>
              <a:lnSpc>
                <a:spcPct val="150000"/>
              </a:lnSpc>
              <a:defRPr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		Ban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quản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EU-MUTRAP </a:t>
            </a:r>
          </a:p>
          <a:p>
            <a:pPr marL="1828800" indent="-1828800">
              <a:lnSpc>
                <a:spcPct val="150000"/>
              </a:lnSpc>
              <a:defRPr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1203,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Tầng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12,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Tòa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tháp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1828800" indent="-1828800">
              <a:lnSpc>
                <a:spcPct val="150000"/>
              </a:lnSpc>
              <a:defRPr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	49 Hai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endParaRPr lang="en-GB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		Tel:  (84 - 4) 3937 8472</a:t>
            </a:r>
          </a:p>
          <a:p>
            <a:pPr>
              <a:lnSpc>
                <a:spcPct val="150000"/>
              </a:lnSpc>
              <a:defRPr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		Fax: (84 - 4) 3937 8476</a:t>
            </a:r>
          </a:p>
          <a:p>
            <a:pPr>
              <a:lnSpc>
                <a:spcPct val="150000"/>
              </a:lnSpc>
              <a:defRPr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		Email: mutrap@mutrap.org.vn</a:t>
            </a:r>
            <a:endParaRPr lang="en-GB" sz="2000" b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		Website: 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  <a:hlinkClick r:id="rId3"/>
              </a:rPr>
              <a:t>www.mutrap.org.vn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	            (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trang Web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008112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Lĩnh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vực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dịch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vụ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tại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Việt</a:t>
            </a:r>
            <a:r>
              <a:rPr lang="en-US" sz="4000" b="1" dirty="0" smtClean="0"/>
              <a:t> Nam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5256584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tốc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tăng</a:t>
            </a:r>
            <a:r>
              <a:rPr lang="en-US" sz="2800" dirty="0" smtClean="0"/>
              <a:t> </a:t>
            </a:r>
            <a:r>
              <a:rPr lang="en-US" sz="2800" dirty="0" err="1" smtClean="0"/>
              <a:t>trưởng</a:t>
            </a:r>
            <a:r>
              <a:rPr lang="en-US" sz="2800" dirty="0" smtClean="0"/>
              <a:t> </a:t>
            </a:r>
            <a:r>
              <a:rPr lang="en-US" sz="2800" dirty="0" err="1" smtClean="0"/>
              <a:t>cao</a:t>
            </a:r>
            <a:r>
              <a:rPr lang="en-US" sz="2800" dirty="0" smtClean="0"/>
              <a:t>, </a:t>
            </a:r>
            <a:r>
              <a:rPr lang="en-US" sz="2800" dirty="0" err="1" smtClean="0"/>
              <a:t>cao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so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tốc</a:t>
            </a:r>
            <a:r>
              <a:rPr lang="en-US" sz="2800" dirty="0" smtClean="0"/>
              <a:t> </a:t>
            </a:r>
            <a:r>
              <a:rPr lang="en-US" sz="2800" dirty="0" err="1" smtClean="0"/>
              <a:t>độ</a:t>
            </a:r>
            <a:r>
              <a:rPr lang="en-US" sz="2800" dirty="0" smtClean="0"/>
              <a:t> </a:t>
            </a:r>
            <a:r>
              <a:rPr lang="en-US" sz="2800" dirty="0" err="1" smtClean="0"/>
              <a:t>tăng</a:t>
            </a:r>
            <a:r>
              <a:rPr lang="en-US" sz="2800" dirty="0" smtClean="0"/>
              <a:t> </a:t>
            </a:r>
            <a:r>
              <a:rPr lang="en-US" sz="2800" dirty="0" err="1" smtClean="0"/>
              <a:t>trưởng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lĩnh</a:t>
            </a:r>
            <a:r>
              <a:rPr lang="en-US" sz="2800" dirty="0" smtClean="0"/>
              <a:t> </a:t>
            </a:r>
            <a:r>
              <a:rPr lang="en-US" sz="2800" dirty="0" err="1" smtClean="0"/>
              <a:t>vực</a:t>
            </a:r>
            <a:r>
              <a:rPr lang="en-US" sz="2800" dirty="0" smtClean="0"/>
              <a:t> </a:t>
            </a:r>
            <a:r>
              <a:rPr lang="en-US" sz="2800" dirty="0" err="1" smtClean="0"/>
              <a:t>sản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2008</a:t>
            </a:r>
            <a:r>
              <a:rPr lang="en-US" sz="2800" dirty="0"/>
              <a:t>, 2009, 2011 </a:t>
            </a:r>
            <a:r>
              <a:rPr lang="en-US" sz="2800" dirty="0" err="1" smtClean="0"/>
              <a:t>và</a:t>
            </a:r>
            <a:r>
              <a:rPr lang="en-US" sz="2800" dirty="0" smtClean="0"/>
              <a:t> 2012</a:t>
            </a:r>
            <a:endParaRPr lang="en-US" sz="2800" dirty="0"/>
          </a:p>
          <a:p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nhân</a:t>
            </a:r>
            <a:r>
              <a:rPr lang="en-US" sz="2800" dirty="0" smtClean="0"/>
              <a:t> </a:t>
            </a:r>
            <a:r>
              <a:rPr lang="en-US" sz="2800" dirty="0" err="1" smtClean="0"/>
              <a:t>tố</a:t>
            </a:r>
            <a:r>
              <a:rPr lang="en-US" sz="2800" dirty="0" smtClean="0"/>
              <a:t> </a:t>
            </a:r>
            <a:r>
              <a:rPr lang="en-US" sz="2800" dirty="0" err="1" smtClean="0"/>
              <a:t>thúc</a:t>
            </a:r>
            <a:r>
              <a:rPr lang="en-US" sz="2800" dirty="0" smtClean="0"/>
              <a:t> </a:t>
            </a:r>
            <a:r>
              <a:rPr lang="en-US" sz="2800" dirty="0" err="1" smtClean="0"/>
              <a:t>đẩy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lực</a:t>
            </a:r>
            <a:r>
              <a:rPr lang="en-US" sz="2800" dirty="0" smtClean="0"/>
              <a:t> </a:t>
            </a:r>
            <a:r>
              <a:rPr lang="en-US" sz="2800" dirty="0" err="1" smtClean="0"/>
              <a:t>tăng</a:t>
            </a:r>
            <a:r>
              <a:rPr lang="en-US" sz="2800" dirty="0" smtClean="0"/>
              <a:t> </a:t>
            </a:r>
            <a:r>
              <a:rPr lang="en-US" sz="2800" dirty="0" err="1" smtClean="0"/>
              <a:t>trưởng</a:t>
            </a:r>
            <a:r>
              <a:rPr lang="en-US" sz="2800" dirty="0" smtClean="0"/>
              <a:t> </a:t>
            </a:r>
            <a:r>
              <a:rPr lang="en-US" sz="2800" dirty="0" err="1" smtClean="0"/>
              <a:t>kinh</a:t>
            </a:r>
            <a:r>
              <a:rPr lang="en-US" sz="2800" dirty="0" smtClean="0"/>
              <a:t> </a:t>
            </a:r>
            <a:r>
              <a:rPr lang="en-US" sz="2800" dirty="0" err="1" smtClean="0"/>
              <a:t>tế</a:t>
            </a:r>
            <a:r>
              <a:rPr lang="en-US" sz="2800" dirty="0" smtClean="0"/>
              <a:t> </a:t>
            </a:r>
            <a:r>
              <a:rPr lang="en-US" sz="2800" dirty="0" err="1" smtClean="0"/>
              <a:t>quan</a:t>
            </a:r>
            <a:r>
              <a:rPr lang="en-US" sz="2800" dirty="0" smtClean="0"/>
              <a:t> </a:t>
            </a:r>
            <a:r>
              <a:rPr lang="en-US" sz="2800" dirty="0" err="1" smtClean="0"/>
              <a:t>trọng</a:t>
            </a:r>
            <a:endParaRPr lang="en-US" sz="2800" dirty="0" smtClean="0"/>
          </a:p>
          <a:p>
            <a:r>
              <a:rPr lang="en-US" sz="2800" dirty="0" err="1" smtClean="0"/>
              <a:t>Đóng</a:t>
            </a:r>
            <a:r>
              <a:rPr lang="en-US" sz="2800" dirty="0" smtClean="0"/>
              <a:t> </a:t>
            </a:r>
            <a:r>
              <a:rPr lang="en-US" sz="2800" dirty="0" err="1" smtClean="0"/>
              <a:t>góp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GDP: 37-38% </a:t>
            </a:r>
          </a:p>
          <a:p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lượng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doanh</a:t>
            </a:r>
            <a:r>
              <a:rPr lang="en-US" sz="2800" dirty="0" smtClean="0"/>
              <a:t> </a:t>
            </a:r>
            <a:r>
              <a:rPr lang="en-US" sz="2800" dirty="0" err="1" smtClean="0"/>
              <a:t>nghiệp</a:t>
            </a:r>
            <a:r>
              <a:rPr lang="en-US" sz="2800" dirty="0" smtClean="0"/>
              <a:t>: 247,545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2011 (64%)</a:t>
            </a:r>
          </a:p>
          <a:p>
            <a:r>
              <a:rPr lang="en-US" sz="2800" dirty="0" smtClean="0"/>
              <a:t>Lao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: 16.3 </a:t>
            </a:r>
            <a:r>
              <a:rPr lang="en-US" sz="2800" dirty="0" err="1" smtClean="0"/>
              <a:t>triệu</a:t>
            </a:r>
            <a:r>
              <a:rPr lang="en-US" sz="2800" dirty="0" smtClean="0"/>
              <a:t> (31.4%) </a:t>
            </a:r>
            <a:r>
              <a:rPr lang="en-US" sz="2800" dirty="0" err="1" smtClean="0"/>
              <a:t>năm</a:t>
            </a:r>
            <a:r>
              <a:rPr lang="en-US" sz="2800" dirty="0" smtClean="0"/>
              <a:t> 2012 </a:t>
            </a:r>
            <a:r>
              <a:rPr lang="en-US" sz="2800" dirty="0" err="1" smtClean="0"/>
              <a:t>và</a:t>
            </a:r>
            <a:r>
              <a:rPr lang="en-US" sz="2800" dirty="0" smtClean="0"/>
              <a:t> 16.9 </a:t>
            </a:r>
            <a:r>
              <a:rPr lang="en-US" sz="2800" dirty="0" err="1" smtClean="0"/>
              <a:t>triệu</a:t>
            </a:r>
            <a:r>
              <a:rPr lang="en-US" sz="2800" dirty="0" smtClean="0"/>
              <a:t> </a:t>
            </a:r>
            <a:r>
              <a:rPr lang="en-US" sz="2800" dirty="0" err="1" smtClean="0"/>
              <a:t>vào</a:t>
            </a:r>
            <a:r>
              <a:rPr lang="en-US" sz="2800" dirty="0" smtClean="0"/>
              <a:t> </a:t>
            </a:r>
            <a:r>
              <a:rPr lang="en-US" sz="2800" dirty="0" err="1" smtClean="0"/>
              <a:t>Quý</a:t>
            </a:r>
            <a:r>
              <a:rPr lang="en-US" sz="2800" dirty="0" smtClean="0"/>
              <a:t> III/2013 (32%).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6822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Đóng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góp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vào</a:t>
            </a:r>
            <a:r>
              <a:rPr lang="en-US" sz="4000" b="1" dirty="0" smtClean="0"/>
              <a:t> GDP</a:t>
            </a:r>
            <a:endParaRPr lang="en-US" sz="40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750738"/>
              </p:ext>
            </p:extLst>
          </p:nvPr>
        </p:nvGraphicFramePr>
        <p:xfrm>
          <a:off x="179512" y="836712"/>
          <a:ext cx="8707313" cy="5760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Document" r:id="rId4" imgW="5416285" imgH="2612007" progId="Word.Document.12">
                  <p:embed/>
                </p:oleObj>
              </mc:Choice>
              <mc:Fallback>
                <p:oleObj name="Document" r:id="rId4" imgW="5416285" imgH="261200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9512" y="836712"/>
                        <a:ext cx="8707313" cy="57606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5544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en-US" sz="4000" b="1" dirty="0" err="1" smtClean="0"/>
              <a:t>Số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lượng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Doanh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nghiệp</a:t>
            </a:r>
            <a:endParaRPr lang="en-US" sz="40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708931"/>
              </p:ext>
            </p:extLst>
          </p:nvPr>
        </p:nvGraphicFramePr>
        <p:xfrm>
          <a:off x="395536" y="980728"/>
          <a:ext cx="8394700" cy="5616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Document" r:id="rId4" imgW="5416285" imgH="2404613" progId="Word.Document.12">
                  <p:embed/>
                </p:oleObj>
              </mc:Choice>
              <mc:Fallback>
                <p:oleObj name="Document" r:id="rId4" imgW="5416285" imgH="24046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5536" y="980728"/>
                        <a:ext cx="8394700" cy="56166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4953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792088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Phân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bổ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lao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động</a:t>
            </a:r>
            <a:endParaRPr lang="en-US" sz="40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8337057"/>
              </p:ext>
            </p:extLst>
          </p:nvPr>
        </p:nvGraphicFramePr>
        <p:xfrm>
          <a:off x="398463" y="620688"/>
          <a:ext cx="8205787" cy="604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name="Document" r:id="rId4" imgW="6184843" imgH="2616679" progId="Word.Document.12">
                  <p:embed/>
                </p:oleObj>
              </mc:Choice>
              <mc:Fallback>
                <p:oleObj name="Document" r:id="rId4" imgW="6184843" imgH="261667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8463" y="620688"/>
                        <a:ext cx="8205787" cy="6048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57352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62" y="-57252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Ngành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dịch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vụ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phân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phối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729218"/>
          </a:xfrm>
        </p:spPr>
        <p:txBody>
          <a:bodyPr>
            <a:noAutofit/>
          </a:bodyPr>
          <a:lstStyle/>
          <a:p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bán</a:t>
            </a:r>
            <a:r>
              <a:rPr lang="en-US" dirty="0" smtClean="0"/>
              <a:t> </a:t>
            </a:r>
            <a:r>
              <a:rPr lang="en-US" dirty="0" err="1" smtClean="0"/>
              <a:t>lẻ</a:t>
            </a:r>
            <a:endParaRPr lang="en-US" dirty="0" smtClean="0"/>
          </a:p>
          <a:p>
            <a:pPr lvl="1"/>
            <a:r>
              <a:rPr lang="en-US" sz="2400" dirty="0" err="1" smtClean="0"/>
              <a:t>Chủ</a:t>
            </a:r>
            <a:r>
              <a:rPr lang="en-US" sz="2400" dirty="0" smtClean="0"/>
              <a:t> </a:t>
            </a:r>
            <a:r>
              <a:rPr lang="en-US" sz="2400" dirty="0" err="1" smtClean="0"/>
              <a:t>yếu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quầy</a:t>
            </a:r>
            <a:r>
              <a:rPr lang="en-US" sz="2400" dirty="0" smtClean="0"/>
              <a:t> </a:t>
            </a:r>
            <a:r>
              <a:rPr lang="en-US" sz="2400" dirty="0" err="1" smtClean="0"/>
              <a:t>hàng</a:t>
            </a:r>
            <a:r>
              <a:rPr lang="en-US" sz="2400" dirty="0" smtClean="0"/>
              <a:t> </a:t>
            </a:r>
            <a:r>
              <a:rPr lang="en-US" sz="2400" dirty="0" err="1" smtClean="0"/>
              <a:t>tư</a:t>
            </a:r>
            <a:r>
              <a:rPr lang="en-US" sz="2400" dirty="0" smtClean="0"/>
              <a:t> </a:t>
            </a:r>
            <a:r>
              <a:rPr lang="en-US" sz="2400" dirty="0" err="1" smtClean="0"/>
              <a:t>nhân</a:t>
            </a:r>
            <a:r>
              <a:rPr lang="en-US" sz="2400" dirty="0" smtClean="0"/>
              <a:t> </a:t>
            </a:r>
            <a:r>
              <a:rPr lang="en-US" sz="2400" dirty="0" err="1" smtClean="0"/>
              <a:t>nhỏ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chợ</a:t>
            </a:r>
            <a:r>
              <a:rPr lang="en-US" sz="2400" dirty="0" smtClean="0"/>
              <a:t> </a:t>
            </a:r>
            <a:r>
              <a:rPr lang="en-US" sz="2400" dirty="0" err="1" smtClean="0"/>
              <a:t>truyền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.</a:t>
            </a:r>
          </a:p>
          <a:p>
            <a:pPr lvl="1"/>
            <a:r>
              <a:rPr lang="en-US" sz="2400" dirty="0" smtClean="0"/>
              <a:t>2012: 8547 </a:t>
            </a:r>
            <a:r>
              <a:rPr lang="en-US" sz="2400" dirty="0" err="1" smtClean="0"/>
              <a:t>chợ</a:t>
            </a:r>
            <a:r>
              <a:rPr lang="en-US" sz="2400" dirty="0" smtClean="0"/>
              <a:t> </a:t>
            </a:r>
            <a:r>
              <a:rPr lang="en-US" sz="2400" dirty="0" err="1" smtClean="0"/>
              <a:t>truyền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, 659 </a:t>
            </a:r>
            <a:r>
              <a:rPr lang="en-US" sz="2400" dirty="0" err="1" smtClean="0"/>
              <a:t>siêu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, </a:t>
            </a:r>
            <a:r>
              <a:rPr lang="en-US" sz="2400" dirty="0" err="1" smtClean="0"/>
              <a:t>và</a:t>
            </a:r>
            <a:r>
              <a:rPr lang="en-US" sz="2400" dirty="0" smtClean="0"/>
              <a:t> 115 </a:t>
            </a:r>
            <a:r>
              <a:rPr lang="en-US" sz="2400" dirty="0" err="1" smtClean="0"/>
              <a:t>trung</a:t>
            </a:r>
            <a:r>
              <a:rPr lang="en-US" sz="2400" dirty="0" smtClean="0"/>
              <a:t> </a:t>
            </a:r>
            <a:r>
              <a:rPr lang="en-US" sz="2400" dirty="0" err="1" smtClean="0"/>
              <a:t>tâm</a:t>
            </a:r>
            <a:r>
              <a:rPr lang="en-US" sz="2400" dirty="0" smtClean="0"/>
              <a:t> </a:t>
            </a:r>
            <a:r>
              <a:rPr lang="en-US" sz="2400" dirty="0" err="1" smtClean="0"/>
              <a:t>thương</a:t>
            </a:r>
            <a:r>
              <a:rPr lang="en-US" sz="2400" dirty="0" smtClean="0"/>
              <a:t> </a:t>
            </a:r>
            <a:r>
              <a:rPr lang="en-US" sz="2400" dirty="0" err="1" smtClean="0"/>
              <a:t>mại</a:t>
            </a:r>
            <a:r>
              <a:rPr lang="en-US" sz="2400" dirty="0" smtClean="0"/>
              <a:t>. </a:t>
            </a:r>
          </a:p>
          <a:p>
            <a:pPr lvl="1"/>
            <a:r>
              <a:rPr lang="en-US" sz="2400" dirty="0" err="1" smtClean="0"/>
              <a:t>Bán</a:t>
            </a:r>
            <a:r>
              <a:rPr lang="en-US" sz="2400" dirty="0" smtClean="0"/>
              <a:t> </a:t>
            </a:r>
            <a:r>
              <a:rPr lang="en-US" sz="2400" dirty="0" err="1" smtClean="0"/>
              <a:t>lẻ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đại</a:t>
            </a:r>
            <a:r>
              <a:rPr lang="en-US" sz="2400" dirty="0" smtClean="0"/>
              <a:t> </a:t>
            </a:r>
            <a:r>
              <a:rPr lang="en-US" sz="2400" dirty="0" err="1" smtClean="0"/>
              <a:t>ngày</a:t>
            </a:r>
            <a:r>
              <a:rPr lang="en-US" sz="2400" dirty="0" smtClean="0"/>
              <a:t> </a:t>
            </a:r>
            <a:r>
              <a:rPr lang="en-US" sz="2400" dirty="0" err="1" smtClean="0"/>
              <a:t>càng</a:t>
            </a:r>
            <a:r>
              <a:rPr lang="en-US" sz="2400" dirty="0" smtClean="0"/>
              <a:t> </a:t>
            </a:r>
            <a:r>
              <a:rPr lang="en-US" sz="2400" dirty="0" err="1" smtClean="0"/>
              <a:t>thịnh</a:t>
            </a:r>
            <a:r>
              <a:rPr lang="en-US" sz="2400" dirty="0" smtClean="0"/>
              <a:t> </a:t>
            </a:r>
            <a:r>
              <a:rPr lang="en-US" sz="2400" dirty="0" err="1" smtClean="0"/>
              <a:t>hành</a:t>
            </a:r>
            <a:endParaRPr lang="en-US" sz="2400" dirty="0"/>
          </a:p>
          <a:p>
            <a:pPr lvl="1"/>
            <a:r>
              <a:rPr lang="en-US" sz="2400" dirty="0" err="1" smtClean="0"/>
              <a:t>Xu</a:t>
            </a:r>
            <a:r>
              <a:rPr lang="en-US" sz="2400" dirty="0" smtClean="0"/>
              <a:t> </a:t>
            </a:r>
            <a:r>
              <a:rPr lang="en-US" sz="2400" dirty="0" err="1" smtClean="0"/>
              <a:t>hướng</a:t>
            </a:r>
            <a:r>
              <a:rPr lang="en-US" sz="2400" dirty="0" smtClean="0"/>
              <a:t>: </a:t>
            </a:r>
            <a:r>
              <a:rPr lang="en-US" sz="2400" dirty="0" err="1" smtClean="0"/>
              <a:t>bán</a:t>
            </a:r>
            <a:r>
              <a:rPr lang="en-US" sz="2400" dirty="0" smtClean="0"/>
              <a:t> </a:t>
            </a:r>
            <a:r>
              <a:rPr lang="en-US" sz="2400" dirty="0" err="1" smtClean="0"/>
              <a:t>lẻ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đại</a:t>
            </a:r>
            <a:r>
              <a:rPr lang="en-US" sz="2400" dirty="0" smtClean="0"/>
              <a:t> </a:t>
            </a:r>
            <a:r>
              <a:rPr lang="en-US" sz="2400" dirty="0" err="1" smtClean="0"/>
              <a:t>sẽ</a:t>
            </a:r>
            <a:r>
              <a:rPr lang="en-US" sz="2400" dirty="0" smtClean="0"/>
              <a:t> </a:t>
            </a:r>
            <a:r>
              <a:rPr lang="en-US" sz="2400" dirty="0" err="1" smtClean="0"/>
              <a:t>phát</a:t>
            </a:r>
            <a:r>
              <a:rPr lang="en-US" sz="2400" dirty="0" smtClean="0"/>
              <a:t> </a:t>
            </a:r>
            <a:r>
              <a:rPr lang="en-US" sz="2400" dirty="0" err="1" smtClean="0"/>
              <a:t>triển</a:t>
            </a:r>
            <a:r>
              <a:rPr lang="en-US" sz="2400" dirty="0" smtClean="0"/>
              <a:t> </a:t>
            </a:r>
            <a:r>
              <a:rPr lang="en-US" sz="2400" dirty="0" err="1" smtClean="0"/>
              <a:t>hơn</a:t>
            </a:r>
            <a:r>
              <a:rPr lang="en-US" sz="2400" dirty="0" smtClean="0"/>
              <a:t> </a:t>
            </a:r>
            <a:r>
              <a:rPr lang="en-US" sz="2400" dirty="0" err="1" smtClean="0"/>
              <a:t>nữa</a:t>
            </a:r>
            <a:r>
              <a:rPr lang="en-US" sz="2400" dirty="0" smtClean="0"/>
              <a:t> </a:t>
            </a:r>
            <a:r>
              <a:rPr lang="en-US" sz="2400" dirty="0" err="1" smtClean="0"/>
              <a:t>nhưng</a:t>
            </a:r>
            <a:r>
              <a:rPr lang="en-US" sz="2400" dirty="0" smtClean="0"/>
              <a:t> </a:t>
            </a:r>
            <a:r>
              <a:rPr lang="en-US" sz="2400" dirty="0" err="1" smtClean="0"/>
              <a:t>bản</a:t>
            </a:r>
            <a:r>
              <a:rPr lang="en-US" sz="2400" dirty="0" smtClean="0"/>
              <a:t> </a:t>
            </a:r>
            <a:r>
              <a:rPr lang="en-US" sz="2400" dirty="0" err="1" smtClean="0"/>
              <a:t>lẻ</a:t>
            </a:r>
            <a:r>
              <a:rPr lang="en-US" sz="2400" dirty="0" smtClean="0"/>
              <a:t> </a:t>
            </a:r>
            <a:r>
              <a:rPr lang="en-US" sz="2400" dirty="0" err="1" smtClean="0"/>
              <a:t>truyền</a:t>
            </a:r>
            <a:r>
              <a:rPr lang="en-US" sz="2400" dirty="0" smtClean="0"/>
              <a:t> </a:t>
            </a:r>
            <a:r>
              <a:rPr lang="en-US" sz="2400" dirty="0" err="1" smtClean="0"/>
              <a:t>thống</a:t>
            </a:r>
            <a:r>
              <a:rPr lang="en-US" sz="2400" dirty="0" smtClean="0"/>
              <a:t> </a:t>
            </a:r>
            <a:r>
              <a:rPr lang="en-US" sz="2400" dirty="0" err="1" smtClean="0"/>
              <a:t>vẫn</a:t>
            </a:r>
            <a:r>
              <a:rPr lang="en-US" sz="2400" dirty="0" smtClean="0"/>
              <a:t> </a:t>
            </a:r>
            <a:r>
              <a:rPr lang="en-US" sz="2400" dirty="0" err="1" smtClean="0"/>
              <a:t>chiếm</a:t>
            </a:r>
            <a:r>
              <a:rPr lang="en-US" sz="2400" dirty="0" smtClean="0"/>
              <a:t> </a:t>
            </a:r>
            <a:r>
              <a:rPr lang="en-US" sz="2400" dirty="0" err="1" smtClean="0"/>
              <a:t>tỷ</a:t>
            </a:r>
            <a:r>
              <a:rPr lang="en-US" sz="2400" dirty="0" smtClean="0"/>
              <a:t> </a:t>
            </a:r>
            <a:r>
              <a:rPr lang="en-US" sz="2400" dirty="0" err="1" smtClean="0"/>
              <a:t>lệ</a:t>
            </a:r>
            <a:r>
              <a:rPr lang="en-US" sz="2400" dirty="0" smtClean="0"/>
              <a:t> </a:t>
            </a:r>
            <a:r>
              <a:rPr lang="en-US" sz="2400" dirty="0" err="1" smtClean="0"/>
              <a:t>lớn</a:t>
            </a:r>
            <a:endParaRPr lang="en-US" sz="2400" dirty="0" smtClean="0"/>
          </a:p>
          <a:p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thức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phối</a:t>
            </a:r>
            <a:r>
              <a:rPr lang="en-US" sz="2800" dirty="0" smtClean="0"/>
              <a:t> qua T</a:t>
            </a:r>
            <a:r>
              <a:rPr lang="vi-VN" sz="2800" dirty="0" smtClean="0"/>
              <a:t>hương mại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tử</a:t>
            </a:r>
            <a:r>
              <a:rPr lang="en-US" sz="2800" dirty="0" smtClean="0"/>
              <a:t>, </a:t>
            </a:r>
            <a:r>
              <a:rPr lang="en-US" sz="2800" dirty="0" err="1" smtClean="0"/>
              <a:t>bán</a:t>
            </a:r>
            <a:r>
              <a:rPr lang="en-US" sz="2800" dirty="0" smtClean="0"/>
              <a:t> </a:t>
            </a:r>
            <a:r>
              <a:rPr lang="en-US" sz="2800" dirty="0" err="1" smtClean="0"/>
              <a:t>hàng</a:t>
            </a:r>
            <a:r>
              <a:rPr lang="en-US" sz="2800" dirty="0" smtClean="0"/>
              <a:t> qua </a:t>
            </a:r>
            <a:r>
              <a:rPr lang="en-US" sz="2800" dirty="0" err="1" smtClean="0"/>
              <a:t>tivi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r>
              <a:rPr lang="en-US" sz="2800" dirty="0" smtClean="0"/>
              <a:t> </a:t>
            </a:r>
            <a:r>
              <a:rPr lang="en-US" sz="2800" dirty="0" err="1" smtClean="0"/>
              <a:t>thoại</a:t>
            </a:r>
            <a:r>
              <a:rPr lang="en-US" sz="2800" dirty="0" smtClean="0"/>
              <a:t> di </a:t>
            </a:r>
            <a:r>
              <a:rPr lang="en-US" sz="2800" dirty="0" err="1" smtClean="0"/>
              <a:t>động</a:t>
            </a:r>
            <a:r>
              <a:rPr lang="en-US" sz="2800" dirty="0" smtClean="0"/>
              <a:t> </a:t>
            </a:r>
            <a:r>
              <a:rPr lang="en-US" sz="2800" dirty="0" err="1" smtClean="0"/>
              <a:t>phát</a:t>
            </a:r>
            <a:r>
              <a:rPr lang="en-US" sz="2800" dirty="0" smtClean="0"/>
              <a:t> </a:t>
            </a:r>
            <a:r>
              <a:rPr lang="en-US" sz="2800" dirty="0" err="1" smtClean="0"/>
              <a:t>triển</a:t>
            </a:r>
            <a:r>
              <a:rPr lang="en-US" sz="2800" dirty="0" smtClean="0"/>
              <a:t> </a:t>
            </a:r>
            <a:r>
              <a:rPr lang="en-US" sz="2800" dirty="0" err="1" smtClean="0"/>
              <a:t>nhanh</a:t>
            </a:r>
            <a:endParaRPr lang="en-US" sz="2800" dirty="0" smtClean="0"/>
          </a:p>
          <a:p>
            <a:r>
              <a:rPr lang="en-US" sz="2800" dirty="0" err="1" smtClean="0"/>
              <a:t>Nhượng</a:t>
            </a:r>
            <a:r>
              <a:rPr lang="en-US" sz="2800" dirty="0" smtClean="0"/>
              <a:t> </a:t>
            </a:r>
            <a:r>
              <a:rPr lang="en-US" sz="2800" dirty="0" err="1" smtClean="0"/>
              <a:t>quyền</a:t>
            </a:r>
            <a:r>
              <a:rPr lang="en-US" sz="2800" dirty="0" smtClean="0"/>
              <a:t> </a:t>
            </a:r>
            <a:r>
              <a:rPr lang="en-US" sz="2800" dirty="0" err="1" smtClean="0"/>
              <a:t>thương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hiệu</a:t>
            </a:r>
            <a:r>
              <a:rPr lang="en-US" sz="2800" dirty="0" smtClean="0"/>
              <a:t> </a:t>
            </a:r>
            <a:r>
              <a:rPr lang="en-US" sz="2800" dirty="0" err="1" smtClean="0"/>
              <a:t>cũng</a:t>
            </a:r>
            <a:r>
              <a:rPr lang="en-US" sz="2800" dirty="0" smtClean="0"/>
              <a:t> </a:t>
            </a:r>
            <a:r>
              <a:rPr lang="en-US" sz="2800" dirty="0" err="1" smtClean="0"/>
              <a:t>phát</a:t>
            </a:r>
            <a:r>
              <a:rPr lang="en-US" sz="2800" dirty="0" smtClean="0"/>
              <a:t> </a:t>
            </a:r>
            <a:r>
              <a:rPr lang="en-US" sz="2800" dirty="0" err="1" smtClean="0"/>
              <a:t>triển</a:t>
            </a:r>
            <a:r>
              <a:rPr lang="en-US" sz="2800" dirty="0" smtClean="0"/>
              <a:t> </a:t>
            </a:r>
            <a:r>
              <a:rPr lang="en-US" sz="2800" dirty="0" err="1" smtClean="0"/>
              <a:t>nhanh</a:t>
            </a:r>
            <a:endParaRPr lang="en-US" sz="28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 smtClean="0"/>
          </a:p>
          <a:p>
            <a:pPr lvl="1"/>
            <a:endParaRPr lang="en-US" sz="24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4966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30628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Dịch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vụ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tài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chính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398"/>
            <a:ext cx="8229600" cy="5714401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Đứng</a:t>
            </a:r>
            <a:r>
              <a:rPr lang="en-US" dirty="0" smtClean="0"/>
              <a:t>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2012, </a:t>
            </a:r>
            <a:r>
              <a:rPr lang="en-US" dirty="0" err="1" smtClean="0"/>
              <a:t>thứ</a:t>
            </a:r>
            <a:r>
              <a:rPr lang="en-US" dirty="0" smtClean="0"/>
              <a:t> </a:t>
            </a:r>
            <a:r>
              <a:rPr lang="en-US" dirty="0" err="1" smtClean="0"/>
              <a:t>hai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2013</a:t>
            </a:r>
          </a:p>
          <a:p>
            <a:r>
              <a:rPr lang="en-US" dirty="0" err="1" smtClean="0"/>
              <a:t>Ngành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endParaRPr lang="en-US" dirty="0" smtClean="0"/>
          </a:p>
          <a:p>
            <a:pPr lvl="1"/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mạnh</a:t>
            </a:r>
            <a:r>
              <a:rPr lang="en-US" dirty="0" smtClean="0"/>
              <a:t>, </a:t>
            </a:r>
            <a:r>
              <a:rPr lang="en-US" dirty="0" err="1" smtClean="0"/>
              <a:t>đặc</a:t>
            </a:r>
            <a:r>
              <a:rPr lang="en-US" dirty="0" smtClean="0"/>
              <a:t> </a:t>
            </a:r>
            <a:r>
              <a:rPr lang="en-US" dirty="0" err="1" smtClean="0"/>
              <a:t>biệt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r>
              <a:rPr lang="en-US" dirty="0" smtClean="0"/>
              <a:t> phi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thọ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tới</a:t>
            </a:r>
            <a:r>
              <a:rPr lang="en-US" dirty="0" smtClean="0"/>
              <a:t> </a:t>
            </a: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thông</a:t>
            </a:r>
            <a:endParaRPr lang="en-US" dirty="0" smtClean="0"/>
          </a:p>
          <a:p>
            <a:pPr lvl="1"/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doanh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chủ</a:t>
            </a:r>
            <a:r>
              <a:rPr lang="en-US" dirty="0" smtClean="0"/>
              <a:t> </a:t>
            </a:r>
            <a:r>
              <a:rPr lang="en-US" dirty="0" err="1" smtClean="0"/>
              <a:t>yếu</a:t>
            </a:r>
            <a:r>
              <a:rPr lang="en-US" dirty="0" smtClean="0"/>
              <a:t> </a:t>
            </a:r>
            <a:r>
              <a:rPr lang="en-US" dirty="0" err="1" smtClean="0"/>
              <a:t>nhờ</a:t>
            </a:r>
            <a:r>
              <a:rPr lang="en-US" dirty="0" smtClean="0"/>
              <a:t>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phí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Thu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Phí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r>
              <a:rPr lang="en-US" dirty="0" smtClean="0"/>
              <a:t> phi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thọ</a:t>
            </a:r>
            <a:r>
              <a:rPr lang="en-US" dirty="0" smtClean="0"/>
              <a:t> (56%)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so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thọ</a:t>
            </a:r>
            <a:r>
              <a:rPr lang="en-US" dirty="0" smtClean="0"/>
              <a:t>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2012 </a:t>
            </a:r>
          </a:p>
          <a:p>
            <a:pPr lvl="2"/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: 81% </a:t>
            </a:r>
            <a:r>
              <a:rPr lang="en-US" dirty="0" err="1" smtClean="0"/>
              <a:t>thu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từ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doanh</a:t>
            </a:r>
            <a:r>
              <a:rPr lang="en-US" dirty="0" smtClean="0"/>
              <a:t> </a:t>
            </a:r>
            <a:r>
              <a:rPr lang="en-US" dirty="0" err="1" smtClean="0"/>
              <a:t>nghiệp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thọ</a:t>
            </a:r>
            <a:endParaRPr lang="en-US" dirty="0" smtClean="0"/>
          </a:p>
          <a:p>
            <a:pPr lvl="1"/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năm</a:t>
            </a:r>
            <a:r>
              <a:rPr lang="en-US" dirty="0" smtClean="0"/>
              <a:t> 2012,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r>
              <a:rPr lang="en-US" dirty="0" smtClean="0"/>
              <a:t> phi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thọ</a:t>
            </a:r>
            <a:r>
              <a:rPr lang="en-US" dirty="0" smtClean="0"/>
              <a:t> </a:t>
            </a:r>
            <a:r>
              <a:rPr lang="en-US" dirty="0" err="1" smtClean="0"/>
              <a:t>đóng</a:t>
            </a:r>
            <a:r>
              <a:rPr lang="en-US" dirty="0" smtClean="0"/>
              <a:t> </a:t>
            </a:r>
            <a:r>
              <a:rPr lang="en-US" dirty="0" err="1" smtClean="0"/>
              <a:t>góp</a:t>
            </a:r>
            <a:r>
              <a:rPr lang="en-US" dirty="0" smtClean="0"/>
              <a:t> 1.9% </a:t>
            </a:r>
            <a:r>
              <a:rPr lang="en-US" dirty="0" err="1" smtClean="0"/>
              <a:t>vào</a:t>
            </a:r>
            <a:r>
              <a:rPr lang="en-US" dirty="0" smtClean="0"/>
              <a:t> GDP, </a:t>
            </a:r>
            <a:r>
              <a:rPr lang="en-US" dirty="0" err="1" smtClean="0"/>
              <a:t>trong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bảo</a:t>
            </a:r>
            <a:r>
              <a:rPr lang="en-US" dirty="0" smtClean="0"/>
              <a:t> </a:t>
            </a:r>
            <a:r>
              <a:rPr lang="en-US" dirty="0" err="1" smtClean="0"/>
              <a:t>hiểm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thọ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là</a:t>
            </a:r>
            <a:r>
              <a:rPr lang="en-US" dirty="0" smtClean="0"/>
              <a:t> 0.69% </a:t>
            </a:r>
            <a:r>
              <a:rPr lang="en-US" dirty="0" err="1" smtClean="0"/>
              <a:t>và</a:t>
            </a:r>
            <a:r>
              <a:rPr lang="en-US" dirty="0" smtClean="0"/>
              <a:t> 0.39%.</a:t>
            </a:r>
          </a:p>
          <a:p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vụ</a:t>
            </a:r>
            <a:r>
              <a:rPr lang="en-US" dirty="0" smtClean="0"/>
              <a:t> </a:t>
            </a:r>
            <a:r>
              <a:rPr lang="en-US" dirty="0" err="1" smtClean="0"/>
              <a:t>ngân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endParaRPr lang="en-US" dirty="0" smtClean="0"/>
          </a:p>
          <a:p>
            <a:pPr lvl="1"/>
            <a:r>
              <a:rPr lang="en-US" dirty="0" err="1" smtClean="0"/>
              <a:t>Tổng</a:t>
            </a:r>
            <a:r>
              <a:rPr lang="en-US" dirty="0" smtClean="0"/>
              <a:t> </a:t>
            </a:r>
            <a:r>
              <a:rPr lang="en-US" dirty="0" err="1" smtClean="0"/>
              <a:t>lợi</a:t>
            </a:r>
            <a:r>
              <a:rPr lang="en-US" dirty="0" smtClean="0"/>
              <a:t> </a:t>
            </a:r>
            <a:r>
              <a:rPr lang="en-US" dirty="0" err="1" smtClean="0"/>
              <a:t>nhuận</a:t>
            </a:r>
            <a:r>
              <a:rPr lang="en-US" dirty="0" smtClean="0"/>
              <a:t>: 28,600 </a:t>
            </a:r>
            <a:r>
              <a:rPr lang="en-US" dirty="0" err="1" smtClean="0"/>
              <a:t>tỷ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(</a:t>
            </a:r>
            <a:r>
              <a:rPr lang="en-US" dirty="0" err="1" smtClean="0"/>
              <a:t>lợi</a:t>
            </a:r>
            <a:r>
              <a:rPr lang="en-US" dirty="0" smtClean="0"/>
              <a:t> </a:t>
            </a:r>
            <a:r>
              <a:rPr lang="en-US" dirty="0" err="1" smtClean="0"/>
              <a:t>nhuận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ngân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lớn</a:t>
            </a:r>
            <a:r>
              <a:rPr lang="en-US" dirty="0" smtClean="0"/>
              <a:t> </a:t>
            </a:r>
            <a:r>
              <a:rPr lang="en-US" dirty="0" err="1" smtClean="0"/>
              <a:t>cũng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ngân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t</a:t>
            </a:r>
            <a:r>
              <a:rPr lang="vi-VN" dirty="0" smtClean="0"/>
              <a:t>hương mại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bị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nhiều</a:t>
            </a:r>
            <a:r>
              <a:rPr lang="en-US" dirty="0" smtClean="0"/>
              <a:t> </a:t>
            </a:r>
            <a:r>
              <a:rPr lang="en-US" dirty="0" err="1" smtClean="0"/>
              <a:t>hơn</a:t>
            </a:r>
            <a:r>
              <a:rPr lang="en-US" dirty="0" smtClean="0"/>
              <a:t> </a:t>
            </a:r>
            <a:r>
              <a:rPr lang="en-US" dirty="0" err="1" smtClean="0"/>
              <a:t>bởi</a:t>
            </a:r>
            <a:r>
              <a:rPr lang="en-US" dirty="0" smtClean="0"/>
              <a:t> </a:t>
            </a:r>
            <a:r>
              <a:rPr lang="en-US" dirty="0" err="1" smtClean="0"/>
              <a:t>suy</a:t>
            </a:r>
            <a:r>
              <a:rPr lang="en-US" dirty="0" smtClean="0"/>
              <a:t> </a:t>
            </a:r>
            <a:r>
              <a:rPr lang="en-US" dirty="0" err="1" smtClean="0"/>
              <a:t>thoái</a:t>
            </a:r>
            <a:r>
              <a:rPr lang="en-US" dirty="0" smtClean="0"/>
              <a:t> </a:t>
            </a:r>
            <a:r>
              <a:rPr lang="en-US" dirty="0" err="1" smtClean="0"/>
              <a:t>kinh</a:t>
            </a:r>
            <a:r>
              <a:rPr lang="en-US" dirty="0" smtClean="0"/>
              <a:t> </a:t>
            </a:r>
            <a:r>
              <a:rPr lang="en-US" dirty="0" err="1" smtClean="0"/>
              <a:t>tế</a:t>
            </a:r>
            <a:r>
              <a:rPr lang="en-US" dirty="0" smtClean="0"/>
              <a:t> so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ngân</a:t>
            </a:r>
            <a:r>
              <a:rPr lang="en-US" dirty="0" smtClean="0"/>
              <a:t> </a:t>
            </a:r>
            <a:r>
              <a:rPr lang="en-US" dirty="0" err="1" smtClean="0"/>
              <a:t>hàng</a:t>
            </a:r>
            <a:r>
              <a:rPr lang="en-US" dirty="0" smtClean="0"/>
              <a:t> </a:t>
            </a:r>
            <a:r>
              <a:rPr lang="en-US" dirty="0" err="1" smtClean="0"/>
              <a:t>nhà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hoặc</a:t>
            </a:r>
            <a:r>
              <a:rPr lang="en-US" dirty="0" smtClean="0"/>
              <a:t> </a:t>
            </a:r>
            <a:r>
              <a:rPr lang="en-US" dirty="0" err="1" smtClean="0"/>
              <a:t>nước</a:t>
            </a:r>
            <a:r>
              <a:rPr lang="en-US" dirty="0" smtClean="0"/>
              <a:t> </a:t>
            </a:r>
            <a:r>
              <a:rPr lang="en-US" dirty="0" err="1" smtClean="0"/>
              <a:t>ngoài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48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2457</Words>
  <Application>Microsoft Office PowerPoint</Application>
  <PresentationFormat>On-screen Show (4:3)</PresentationFormat>
  <Paragraphs>245</Paragraphs>
  <Slides>34</Slides>
  <Notes>34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Struttura predefinita</vt:lpstr>
      <vt:lpstr>Document</vt:lpstr>
      <vt:lpstr>PowerPoint Presentation</vt:lpstr>
      <vt:lpstr> BÁO CÁO VỀ NGÀNH DỊCH VỤ  </vt:lpstr>
      <vt:lpstr>Nội dung</vt:lpstr>
      <vt:lpstr>Lĩnh vực dịch vụ tại Việt Nam</vt:lpstr>
      <vt:lpstr>Đóng góp vào GDP</vt:lpstr>
      <vt:lpstr>Số lượng Doanh nghiệp</vt:lpstr>
      <vt:lpstr>Phân bổ lao động</vt:lpstr>
      <vt:lpstr>Ngành dịch vụ phân phối</vt:lpstr>
      <vt:lpstr>Dịch vụ tài chính</vt:lpstr>
      <vt:lpstr>Dịch vụ chuyên nghiệp</vt:lpstr>
      <vt:lpstr>Dịch vụ truyền thông</vt:lpstr>
      <vt:lpstr>Nội dung</vt:lpstr>
      <vt:lpstr>Các thành viên tham gia thị trường dịch vụ phân phối</vt:lpstr>
      <vt:lpstr>Các thành viên tham gia thị trường dịch vụ phân phối (tiếp)</vt:lpstr>
      <vt:lpstr>Các thành viên tham gia thị trường tài chính</vt:lpstr>
      <vt:lpstr>Các thành viên tham gia thị trường tài chính (tiếp)</vt:lpstr>
      <vt:lpstr>Các thành viên tham gia thị trường dịch vụ chuyên nghiệp</vt:lpstr>
      <vt:lpstr>Các thành viên tham gia thị trường dịch vụ chuyên nghiệp (tiếp)</vt:lpstr>
      <vt:lpstr>Các thành viên tham gia dịch vụ truyền thông</vt:lpstr>
      <vt:lpstr>Thương mại trong dịch vụ phân phối</vt:lpstr>
      <vt:lpstr>Thương mại dịch vụ tài chính</vt:lpstr>
      <vt:lpstr>Thương mại trong dịch vụ chuyên nghiệp</vt:lpstr>
      <vt:lpstr>Thương mại trong lĩnh vực dịch vụ truyền thông</vt:lpstr>
      <vt:lpstr>Nội dung</vt:lpstr>
      <vt:lpstr>Xuất khẩu dịch vụ của Việt Nam tới các nước RCEP</vt:lpstr>
      <vt:lpstr>Xuất khẩu dịch vụ của Việt Nam tới các nước RCEP (tiếp)</vt:lpstr>
      <vt:lpstr>Nhập khẩu dịch vụ của Việt Nam từ các nước RCEP</vt:lpstr>
      <vt:lpstr> Nhập khẩu dịch vụ của Việt Nam từ các nước RCEP (tiếp)</vt:lpstr>
      <vt:lpstr>Cán cân thương mại dịch vụ của Việt Nam </vt:lpstr>
      <vt:lpstr>Nội dung </vt:lpstr>
      <vt:lpstr>Cơ hội</vt:lpstr>
      <vt:lpstr>Thách thức</vt:lpstr>
      <vt:lpstr>Các vấn đề cần thảo luận</vt:lpstr>
      <vt:lpstr>PowerPoint Presentation</vt:lpstr>
    </vt:vector>
  </TitlesOfParts>
  <Company>Universita' Luigi Bocconi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MUTRAP III</dc:title>
  <dc:creator>Universita' Luigi Bocconi</dc:creator>
  <cp:lastModifiedBy>Tran Binh Minh</cp:lastModifiedBy>
  <cp:revision>51</cp:revision>
  <cp:lastPrinted>2015-07-08T08:13:59Z</cp:lastPrinted>
  <dcterms:created xsi:type="dcterms:W3CDTF">2008-09-19T10:35:50Z</dcterms:created>
  <dcterms:modified xsi:type="dcterms:W3CDTF">2015-07-08T08:30:44Z</dcterms:modified>
</cp:coreProperties>
</file>