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62" r:id="rId2"/>
    <p:sldId id="266" r:id="rId3"/>
    <p:sldId id="297" r:id="rId4"/>
    <p:sldId id="278" r:id="rId5"/>
    <p:sldId id="279" r:id="rId6"/>
    <p:sldId id="282" r:id="rId7"/>
    <p:sldId id="283" r:id="rId8"/>
    <p:sldId id="284" r:id="rId9"/>
    <p:sldId id="280" r:id="rId10"/>
    <p:sldId id="285" r:id="rId11"/>
    <p:sldId id="286" r:id="rId12"/>
    <p:sldId id="287" r:id="rId13"/>
    <p:sldId id="288" r:id="rId14"/>
    <p:sldId id="289" r:id="rId15"/>
    <p:sldId id="290" r:id="rId16"/>
    <p:sldId id="277" r:id="rId17"/>
    <p:sldId id="293" r:id="rId18"/>
    <p:sldId id="295" r:id="rId19"/>
    <p:sldId id="296" r:id="rId20"/>
    <p:sldId id="273" r:id="rId21"/>
    <p:sldId id="269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굴림" pitchFamily="34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굴림" pitchFamily="34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굴림" pitchFamily="34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굴림" pitchFamily="34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굴림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굴림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굴림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굴림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336600"/>
    <a:srgbClr val="2B7C02"/>
    <a:srgbClr val="D0D505"/>
    <a:srgbClr val="000000"/>
    <a:srgbClr val="111111"/>
    <a:srgbClr val="328F03"/>
    <a:srgbClr val="4D4D4D"/>
    <a:srgbClr val="002164"/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7" autoAdjust="0"/>
    <p:restoredTop sz="94500" autoAdjust="0"/>
  </p:normalViewPr>
  <p:slideViewPr>
    <p:cSldViewPr snapToGrid="0">
      <p:cViewPr>
        <p:scale>
          <a:sx n="110" d="100"/>
          <a:sy n="110" d="100"/>
        </p:scale>
        <p:origin x="-84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0343C6-9F6A-4076-B04A-76AB2C9FCB61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918CA79-F508-48D4-AE2E-BC5611C7569C}">
      <dgm:prSet phldrT="[Text]" custT="1"/>
      <dgm:spPr/>
      <dgm:t>
        <a:bodyPr/>
        <a:lstStyle/>
        <a:p>
          <a:r>
            <a:rPr lang="en-US" sz="1400" b="1" dirty="0" err="1" smtClean="0"/>
            <a:t>Thúc</a:t>
          </a:r>
          <a:r>
            <a:rPr lang="en-US" sz="1400" b="1" dirty="0" smtClean="0"/>
            <a:t> </a:t>
          </a:r>
          <a:r>
            <a:rPr lang="en-US" sz="1400" b="1" dirty="0" err="1" smtClean="0"/>
            <a:t>đẩy</a:t>
          </a:r>
          <a:r>
            <a:rPr lang="en-US" sz="1400" b="1" dirty="0" smtClean="0"/>
            <a:t> </a:t>
          </a:r>
          <a:r>
            <a:rPr lang="en-US" sz="1400" b="1" dirty="0" err="1" smtClean="0"/>
            <a:t>xuất</a:t>
          </a:r>
          <a:r>
            <a:rPr lang="en-US" sz="1400" b="1" dirty="0" smtClean="0"/>
            <a:t> </a:t>
          </a:r>
          <a:r>
            <a:rPr lang="en-US" sz="1400" b="1" dirty="0" err="1" smtClean="0"/>
            <a:t>khẩu</a:t>
          </a:r>
          <a:r>
            <a:rPr lang="en-US" sz="1400" b="1" dirty="0" smtClean="0"/>
            <a:t> sang LMHQ </a:t>
          </a:r>
          <a:r>
            <a:rPr lang="en-US" sz="1400" b="1" dirty="0" err="1" smtClean="0"/>
            <a:t>các</a:t>
          </a:r>
          <a:r>
            <a:rPr lang="en-US" sz="1400" b="1" dirty="0" smtClean="0"/>
            <a:t> </a:t>
          </a:r>
          <a:r>
            <a:rPr lang="en-US" sz="1400" b="1" dirty="0" err="1" smtClean="0"/>
            <a:t>mặt</a:t>
          </a:r>
          <a:r>
            <a:rPr lang="en-US" sz="1400" b="1" dirty="0" smtClean="0"/>
            <a:t> </a:t>
          </a:r>
          <a:r>
            <a:rPr lang="en-US" sz="1400" b="1" dirty="0" err="1" smtClean="0"/>
            <a:t>hàng</a:t>
          </a:r>
          <a:r>
            <a:rPr lang="en-US" sz="1400" b="1" dirty="0" smtClean="0"/>
            <a:t> </a:t>
          </a:r>
          <a:r>
            <a:rPr lang="en-US" sz="1400" b="1" dirty="0" err="1" smtClean="0"/>
            <a:t>nông</a:t>
          </a:r>
          <a:r>
            <a:rPr lang="en-US" sz="1400" b="1" dirty="0" smtClean="0"/>
            <a:t> </a:t>
          </a:r>
          <a:r>
            <a:rPr lang="en-US" sz="1400" b="1" dirty="0" err="1" smtClean="0"/>
            <a:t>sản</a:t>
          </a:r>
          <a:r>
            <a:rPr lang="en-US" sz="1400" b="1" dirty="0" smtClean="0"/>
            <a:t>, </a:t>
          </a:r>
          <a:r>
            <a:rPr lang="en-US" sz="1400" b="1" dirty="0" err="1" smtClean="0"/>
            <a:t>dệt</a:t>
          </a:r>
          <a:r>
            <a:rPr lang="en-US" sz="1400" b="1" dirty="0" smtClean="0"/>
            <a:t> may, </a:t>
          </a:r>
          <a:r>
            <a:rPr lang="en-US" sz="1400" b="1" dirty="0" err="1" smtClean="0"/>
            <a:t>giày</a:t>
          </a:r>
          <a:r>
            <a:rPr lang="en-US" sz="1400" b="1" dirty="0" smtClean="0"/>
            <a:t> </a:t>
          </a:r>
          <a:r>
            <a:rPr lang="en-US" sz="1400" b="1" dirty="0" err="1" smtClean="0"/>
            <a:t>dép</a:t>
          </a:r>
          <a:r>
            <a:rPr lang="en-US" sz="1400" b="1" dirty="0" smtClean="0"/>
            <a:t>, </a:t>
          </a:r>
          <a:r>
            <a:rPr lang="en-US" sz="1400" b="1" dirty="0" err="1" smtClean="0"/>
            <a:t>thủy</a:t>
          </a:r>
          <a:r>
            <a:rPr lang="en-US" sz="1400" b="1" dirty="0" smtClean="0"/>
            <a:t> </a:t>
          </a:r>
          <a:r>
            <a:rPr lang="en-US" sz="1400" b="1" dirty="0" err="1" smtClean="0"/>
            <a:t>sản</a:t>
          </a:r>
          <a:r>
            <a:rPr lang="en-US" sz="1400" b="1" dirty="0" smtClean="0"/>
            <a:t>, </a:t>
          </a:r>
          <a:r>
            <a:rPr lang="en-US" sz="1400" b="1" dirty="0" err="1" smtClean="0"/>
            <a:t>cà</a:t>
          </a:r>
          <a:r>
            <a:rPr lang="en-US" sz="1400" b="1" dirty="0" smtClean="0"/>
            <a:t> </a:t>
          </a:r>
          <a:r>
            <a:rPr lang="en-US" sz="1400" b="1" dirty="0" err="1" smtClean="0"/>
            <a:t>phê</a:t>
          </a:r>
          <a:r>
            <a:rPr lang="en-US" sz="1400" b="1" dirty="0" smtClean="0"/>
            <a:t>, </a:t>
          </a:r>
          <a:r>
            <a:rPr lang="en-US" sz="1400" b="1" dirty="0" err="1" smtClean="0"/>
            <a:t>chè</a:t>
          </a:r>
          <a:r>
            <a:rPr lang="en-US" sz="1400" b="1" dirty="0" smtClean="0"/>
            <a:t>, </a:t>
          </a:r>
          <a:r>
            <a:rPr lang="en-US" sz="1400" b="1" dirty="0" err="1" smtClean="0"/>
            <a:t>đồ</a:t>
          </a:r>
          <a:r>
            <a:rPr lang="en-US" sz="1400" b="1" dirty="0" smtClean="0"/>
            <a:t> </a:t>
          </a:r>
          <a:r>
            <a:rPr lang="en-US" sz="1400" b="1" dirty="0" err="1" smtClean="0"/>
            <a:t>gỗ</a:t>
          </a:r>
          <a:r>
            <a:rPr lang="en-US" sz="1400" b="1" dirty="0" smtClean="0"/>
            <a:t>, </a:t>
          </a:r>
          <a:r>
            <a:rPr lang="en-US" sz="1400" b="1" dirty="0" err="1" smtClean="0"/>
            <a:t>hàng</a:t>
          </a:r>
          <a:r>
            <a:rPr lang="en-US" sz="1400" b="1" dirty="0" smtClean="0"/>
            <a:t> </a:t>
          </a:r>
          <a:r>
            <a:rPr lang="en-US" sz="1400" b="1" dirty="0" err="1" smtClean="0"/>
            <a:t>thủ</a:t>
          </a:r>
          <a:r>
            <a:rPr lang="en-US" sz="1400" b="1" dirty="0" smtClean="0"/>
            <a:t> </a:t>
          </a:r>
          <a:r>
            <a:rPr lang="en-US" sz="1400" b="1" dirty="0" err="1" smtClean="0"/>
            <a:t>công</a:t>
          </a:r>
          <a:r>
            <a:rPr lang="en-US" sz="1400" b="1" dirty="0" smtClean="0"/>
            <a:t> </a:t>
          </a:r>
          <a:r>
            <a:rPr lang="en-US" sz="1400" b="1" dirty="0" err="1" smtClean="0"/>
            <a:t>mỹ</a:t>
          </a:r>
          <a:r>
            <a:rPr lang="en-US" sz="1400" b="1" dirty="0" smtClean="0"/>
            <a:t> </a:t>
          </a:r>
          <a:r>
            <a:rPr lang="en-US" sz="1400" b="1" dirty="0" err="1" smtClean="0"/>
            <a:t>nghệ</a:t>
          </a:r>
          <a:r>
            <a:rPr lang="en-US" sz="1400" b="1" dirty="0" smtClean="0"/>
            <a:t>, </a:t>
          </a:r>
          <a:r>
            <a:rPr lang="en-US" sz="1400" b="1" dirty="0" err="1" smtClean="0"/>
            <a:t>hàng</a:t>
          </a:r>
          <a:r>
            <a:rPr lang="en-US" sz="1400" b="1" dirty="0" smtClean="0"/>
            <a:t> </a:t>
          </a:r>
          <a:r>
            <a:rPr lang="en-US" sz="1400" b="1" dirty="0" err="1" smtClean="0"/>
            <a:t>tiêu</a:t>
          </a:r>
          <a:r>
            <a:rPr lang="en-US" sz="1400" b="1" dirty="0" smtClean="0"/>
            <a:t> </a:t>
          </a:r>
          <a:r>
            <a:rPr lang="en-US" sz="1400" b="1" dirty="0" err="1" smtClean="0"/>
            <a:t>dùng</a:t>
          </a:r>
          <a:r>
            <a:rPr lang="en-US" sz="1400" b="1" dirty="0" smtClean="0"/>
            <a:t>, </a:t>
          </a:r>
          <a:r>
            <a:rPr lang="en-US" sz="1400" b="1" dirty="0" err="1" smtClean="0"/>
            <a:t>hàng</a:t>
          </a:r>
          <a:r>
            <a:rPr lang="en-US" sz="1400" b="1" dirty="0" smtClean="0"/>
            <a:t> </a:t>
          </a:r>
          <a:r>
            <a:rPr lang="en-US" sz="1400" b="1" dirty="0" err="1" smtClean="0"/>
            <a:t>điện</a:t>
          </a:r>
          <a:r>
            <a:rPr lang="en-US" sz="1400" b="1" dirty="0" smtClean="0"/>
            <a:t> </a:t>
          </a:r>
          <a:r>
            <a:rPr lang="en-US" sz="1400" b="1" dirty="0" err="1" smtClean="0"/>
            <a:t>tử</a:t>
          </a:r>
          <a:r>
            <a:rPr lang="en-US" sz="1400" b="1" dirty="0" smtClean="0"/>
            <a:t>…</a:t>
          </a:r>
          <a:endParaRPr lang="en-US" sz="1400" b="1" dirty="0"/>
        </a:p>
      </dgm:t>
    </dgm:pt>
    <dgm:pt modelId="{A3BF6F15-B19D-4D2D-8C6D-3B7745722A35}" type="parTrans" cxnId="{63960A51-1228-4B0C-B8D0-D5F9EF6EA9B9}">
      <dgm:prSet/>
      <dgm:spPr/>
      <dgm:t>
        <a:bodyPr/>
        <a:lstStyle/>
        <a:p>
          <a:endParaRPr lang="en-US"/>
        </a:p>
      </dgm:t>
    </dgm:pt>
    <dgm:pt modelId="{EAB2625E-1E46-4737-9CDF-37B9113F62CA}" type="sibTrans" cxnId="{63960A51-1228-4B0C-B8D0-D5F9EF6EA9B9}">
      <dgm:prSet/>
      <dgm:spPr/>
      <dgm:t>
        <a:bodyPr/>
        <a:lstStyle/>
        <a:p>
          <a:endParaRPr lang="en-US"/>
        </a:p>
      </dgm:t>
    </dgm:pt>
    <dgm:pt modelId="{C99F186F-4A9B-4888-841D-58AD633CC4B7}">
      <dgm:prSet phldrT="[Text]" custT="1"/>
      <dgm:spPr/>
      <dgm:t>
        <a:bodyPr/>
        <a:lstStyle/>
        <a:p>
          <a:r>
            <a:rPr lang="en-US" sz="1400" b="1" dirty="0" err="1" smtClean="0"/>
            <a:t>Nhập</a:t>
          </a:r>
          <a:r>
            <a:rPr lang="en-US" sz="1400" b="1" dirty="0" smtClean="0"/>
            <a:t> </a:t>
          </a:r>
          <a:r>
            <a:rPr lang="en-US" sz="1400" b="1" dirty="0" err="1" smtClean="0"/>
            <a:t>khẩu</a:t>
          </a:r>
          <a:r>
            <a:rPr lang="en-US" sz="1400" b="1" dirty="0" smtClean="0"/>
            <a:t> </a:t>
          </a:r>
          <a:r>
            <a:rPr lang="en-US" sz="1400" b="1" dirty="0" err="1" smtClean="0"/>
            <a:t>từ</a:t>
          </a:r>
          <a:r>
            <a:rPr lang="en-US" sz="1400" b="1" dirty="0" smtClean="0"/>
            <a:t> LMHQ </a:t>
          </a:r>
          <a:r>
            <a:rPr lang="en-US" sz="1400" b="1" dirty="0" err="1" smtClean="0"/>
            <a:t>công</a:t>
          </a:r>
          <a:r>
            <a:rPr lang="en-US" sz="1400" b="1" dirty="0" smtClean="0"/>
            <a:t> </a:t>
          </a:r>
          <a:r>
            <a:rPr lang="en-US" sz="1400" b="1" dirty="0" err="1" smtClean="0"/>
            <a:t>nghệ</a:t>
          </a:r>
          <a:r>
            <a:rPr lang="en-US" sz="1400" b="1" dirty="0" smtClean="0"/>
            <a:t>, </a:t>
          </a:r>
          <a:r>
            <a:rPr lang="en-US" sz="1400" b="1" dirty="0" err="1" smtClean="0"/>
            <a:t>thiết</a:t>
          </a:r>
          <a:r>
            <a:rPr lang="en-US" sz="1400" b="1" dirty="0" smtClean="0"/>
            <a:t> </a:t>
          </a:r>
          <a:r>
            <a:rPr lang="en-US" sz="1400" b="1" dirty="0" err="1" smtClean="0"/>
            <a:t>bị</a:t>
          </a:r>
          <a:r>
            <a:rPr lang="en-US" sz="1400" b="1" dirty="0" smtClean="0"/>
            <a:t> </a:t>
          </a:r>
          <a:r>
            <a:rPr lang="en-US" sz="1400" b="1" dirty="0" err="1" smtClean="0"/>
            <a:t>máy</a:t>
          </a:r>
          <a:r>
            <a:rPr lang="en-US" sz="1400" b="1" dirty="0" smtClean="0"/>
            <a:t> </a:t>
          </a:r>
          <a:r>
            <a:rPr lang="en-US" sz="1400" b="1" dirty="0" err="1" smtClean="0"/>
            <a:t>móc</a:t>
          </a:r>
          <a:r>
            <a:rPr lang="en-US" sz="1400" b="1" dirty="0" smtClean="0"/>
            <a:t>, </a:t>
          </a:r>
          <a:r>
            <a:rPr lang="en-US" sz="1400" b="1" dirty="0" err="1" smtClean="0"/>
            <a:t>thu</a:t>
          </a:r>
          <a:r>
            <a:rPr lang="en-US" sz="1400" b="1" dirty="0" smtClean="0"/>
            <a:t> </a:t>
          </a:r>
          <a:r>
            <a:rPr lang="en-US" sz="1400" b="1" dirty="0" err="1" smtClean="0"/>
            <a:t>hút</a:t>
          </a:r>
          <a:r>
            <a:rPr lang="en-US" sz="1400" b="1" dirty="0" smtClean="0"/>
            <a:t> </a:t>
          </a:r>
          <a:r>
            <a:rPr lang="en-US" sz="1400" b="1" dirty="0" err="1" smtClean="0"/>
            <a:t>đầu</a:t>
          </a:r>
          <a:r>
            <a:rPr lang="en-US" sz="1400" b="1" dirty="0" smtClean="0"/>
            <a:t> </a:t>
          </a:r>
          <a:r>
            <a:rPr lang="en-US" sz="1400" b="1" dirty="0" err="1" smtClean="0"/>
            <a:t>tư</a:t>
          </a:r>
          <a:r>
            <a:rPr lang="en-US" sz="1400" b="1" dirty="0" smtClean="0"/>
            <a:t> </a:t>
          </a:r>
          <a:r>
            <a:rPr lang="en-US" sz="1400" b="1" dirty="0" err="1" smtClean="0"/>
            <a:t>của</a:t>
          </a:r>
          <a:r>
            <a:rPr lang="en-US" sz="1400" b="1" dirty="0" smtClean="0"/>
            <a:t> LMHQ </a:t>
          </a:r>
          <a:r>
            <a:rPr lang="en-US" sz="1400" b="1" dirty="0" err="1" smtClean="0"/>
            <a:t>vào</a:t>
          </a:r>
          <a:r>
            <a:rPr lang="en-US" sz="1400" b="1" dirty="0" smtClean="0"/>
            <a:t> </a:t>
          </a:r>
          <a:r>
            <a:rPr lang="en-US" sz="1400" b="1" dirty="0" err="1" smtClean="0"/>
            <a:t>Việt</a:t>
          </a:r>
          <a:r>
            <a:rPr lang="en-US" sz="1400" b="1" dirty="0" smtClean="0"/>
            <a:t> Nam, </a:t>
          </a:r>
          <a:r>
            <a:rPr lang="en-US" sz="1400" b="1" dirty="0" err="1" smtClean="0"/>
            <a:t>đặc</a:t>
          </a:r>
          <a:r>
            <a:rPr lang="en-US" sz="1400" b="1" dirty="0" smtClean="0"/>
            <a:t> </a:t>
          </a:r>
          <a:r>
            <a:rPr lang="en-US" sz="1400" b="1" dirty="0" err="1" smtClean="0"/>
            <a:t>biệt</a:t>
          </a:r>
          <a:r>
            <a:rPr lang="en-US" sz="1400" b="1" dirty="0" smtClean="0"/>
            <a:t> </a:t>
          </a:r>
          <a:r>
            <a:rPr lang="en-US" sz="1400" b="1" dirty="0" err="1" smtClean="0"/>
            <a:t>trong</a:t>
          </a:r>
          <a:r>
            <a:rPr lang="en-US" sz="1400" b="1" dirty="0" smtClean="0"/>
            <a:t> </a:t>
          </a:r>
          <a:r>
            <a:rPr lang="en-US" sz="1400" b="1" dirty="0" err="1" smtClean="0"/>
            <a:t>các</a:t>
          </a:r>
          <a:r>
            <a:rPr lang="en-US" sz="1400" b="1" dirty="0" smtClean="0"/>
            <a:t> </a:t>
          </a:r>
          <a:r>
            <a:rPr lang="en-US" sz="1400" b="1" dirty="0" err="1" smtClean="0"/>
            <a:t>lĩnh</a:t>
          </a:r>
          <a:r>
            <a:rPr lang="en-US" sz="1400" b="1" dirty="0" smtClean="0"/>
            <a:t> </a:t>
          </a:r>
          <a:r>
            <a:rPr lang="en-US" sz="1400" b="1" dirty="0" err="1" smtClean="0"/>
            <a:t>vực</a:t>
          </a:r>
          <a:r>
            <a:rPr lang="en-US" sz="1400" b="1" dirty="0" smtClean="0"/>
            <a:t> </a:t>
          </a:r>
          <a:r>
            <a:rPr lang="en-US" sz="1400" b="1" dirty="0" err="1" smtClean="0"/>
            <a:t>năng</a:t>
          </a:r>
          <a:r>
            <a:rPr lang="en-US" sz="1400" b="1" dirty="0" smtClean="0"/>
            <a:t> </a:t>
          </a:r>
          <a:r>
            <a:rPr lang="en-US" sz="1400" b="1" dirty="0" err="1" smtClean="0"/>
            <a:t>lượng</a:t>
          </a:r>
          <a:r>
            <a:rPr lang="en-US" sz="1400" b="1" dirty="0" smtClean="0"/>
            <a:t>, </a:t>
          </a:r>
          <a:r>
            <a:rPr lang="en-US" sz="1400" b="1" dirty="0" err="1" smtClean="0"/>
            <a:t>chế</a:t>
          </a:r>
          <a:r>
            <a:rPr lang="en-US" sz="1400" b="1" dirty="0" smtClean="0"/>
            <a:t> </a:t>
          </a:r>
          <a:r>
            <a:rPr lang="en-US" sz="1400" b="1" dirty="0" err="1" smtClean="0"/>
            <a:t>tạo</a:t>
          </a:r>
          <a:r>
            <a:rPr lang="en-US" sz="1400" b="1" dirty="0" smtClean="0"/>
            <a:t>, </a:t>
          </a:r>
          <a:r>
            <a:rPr lang="en-US" sz="1400" b="1" dirty="0" err="1" smtClean="0"/>
            <a:t>chế</a:t>
          </a:r>
          <a:r>
            <a:rPr lang="en-US" sz="1400" b="1" dirty="0" smtClean="0"/>
            <a:t> </a:t>
          </a:r>
          <a:r>
            <a:rPr lang="en-US" sz="1400" b="1" dirty="0" err="1" smtClean="0"/>
            <a:t>biến</a:t>
          </a:r>
          <a:r>
            <a:rPr lang="en-US" sz="1400" b="1" dirty="0" smtClean="0"/>
            <a:t> </a:t>
          </a:r>
          <a:r>
            <a:rPr lang="en-US" sz="1400" b="1" dirty="0" err="1" smtClean="0"/>
            <a:t>thực</a:t>
          </a:r>
          <a:r>
            <a:rPr lang="en-US" sz="1400" b="1" dirty="0" smtClean="0"/>
            <a:t> </a:t>
          </a:r>
          <a:r>
            <a:rPr lang="en-US" sz="1400" b="1" dirty="0" err="1" smtClean="0"/>
            <a:t>phẩm</a:t>
          </a:r>
          <a:r>
            <a:rPr lang="en-US" sz="1400" b="1" dirty="0" smtClean="0"/>
            <a:t>…</a:t>
          </a:r>
          <a:endParaRPr lang="en-US" sz="1400" b="1" dirty="0"/>
        </a:p>
      </dgm:t>
    </dgm:pt>
    <dgm:pt modelId="{552F9279-D2BC-44C5-AAFD-93374C9C2D7A}" type="parTrans" cxnId="{A34AD521-C08C-461B-A281-6D04727746BB}">
      <dgm:prSet/>
      <dgm:spPr/>
      <dgm:t>
        <a:bodyPr/>
        <a:lstStyle/>
        <a:p>
          <a:endParaRPr lang="en-US"/>
        </a:p>
      </dgm:t>
    </dgm:pt>
    <dgm:pt modelId="{564A5145-40CB-4EEC-9FFD-154C496C6488}" type="sibTrans" cxnId="{A34AD521-C08C-461B-A281-6D04727746BB}">
      <dgm:prSet/>
      <dgm:spPr/>
      <dgm:t>
        <a:bodyPr/>
        <a:lstStyle/>
        <a:p>
          <a:endParaRPr lang="en-US"/>
        </a:p>
      </dgm:t>
    </dgm:pt>
    <dgm:pt modelId="{916AC8D9-C874-4ACC-B730-AFFF88F6000B}">
      <dgm:prSet phldrT="[Text]" custT="1"/>
      <dgm:spPr/>
      <dgm:t>
        <a:bodyPr/>
        <a:lstStyle/>
        <a:p>
          <a:r>
            <a:rPr lang="en-US" sz="1400" b="1" dirty="0" err="1" smtClean="0"/>
            <a:t>Coi</a:t>
          </a:r>
          <a:r>
            <a:rPr lang="en-US" sz="1400" b="1" dirty="0" smtClean="0"/>
            <a:t> </a:t>
          </a:r>
          <a:r>
            <a:rPr lang="en-US" sz="1400" b="1" dirty="0" err="1" smtClean="0"/>
            <a:t>trọng</a:t>
          </a:r>
          <a:r>
            <a:rPr lang="en-US" sz="1400" b="1" dirty="0" smtClean="0"/>
            <a:t> </a:t>
          </a:r>
          <a:r>
            <a:rPr lang="en-US" sz="1400" b="1" dirty="0" err="1" smtClean="0"/>
            <a:t>việc</a:t>
          </a:r>
          <a:r>
            <a:rPr lang="en-US" sz="1400" b="1" dirty="0" smtClean="0"/>
            <a:t> </a:t>
          </a:r>
          <a:r>
            <a:rPr lang="en-US" sz="1400" b="1" dirty="0" err="1" smtClean="0"/>
            <a:t>phát</a:t>
          </a:r>
          <a:r>
            <a:rPr lang="en-US" sz="1400" b="1" dirty="0" smtClean="0"/>
            <a:t> </a:t>
          </a:r>
          <a:r>
            <a:rPr lang="en-US" sz="1400" b="1" dirty="0" err="1" smtClean="0"/>
            <a:t>triển</a:t>
          </a:r>
          <a:r>
            <a:rPr lang="en-US" sz="1400" b="1" dirty="0" smtClean="0"/>
            <a:t> </a:t>
          </a:r>
          <a:r>
            <a:rPr lang="en-US" sz="1400" b="1" dirty="0" err="1" smtClean="0"/>
            <a:t>quan</a:t>
          </a:r>
          <a:r>
            <a:rPr lang="en-US" sz="1400" b="1" dirty="0" smtClean="0"/>
            <a:t> </a:t>
          </a:r>
          <a:r>
            <a:rPr lang="en-US" sz="1400" b="1" dirty="0" err="1" smtClean="0"/>
            <a:t>hệ</a:t>
          </a:r>
          <a:r>
            <a:rPr lang="en-US" sz="1400" b="1" dirty="0" smtClean="0"/>
            <a:t> </a:t>
          </a:r>
          <a:r>
            <a:rPr lang="en-US" sz="1400" b="1" dirty="0" err="1" smtClean="0"/>
            <a:t>hợp</a:t>
          </a:r>
          <a:r>
            <a:rPr lang="en-US" sz="1400" b="1" dirty="0" smtClean="0"/>
            <a:t> </a:t>
          </a:r>
          <a:r>
            <a:rPr lang="en-US" sz="1400" b="1" dirty="0" err="1" smtClean="0"/>
            <a:t>tác</a:t>
          </a:r>
          <a:r>
            <a:rPr lang="en-US" sz="1400" b="1" dirty="0" smtClean="0"/>
            <a:t> </a:t>
          </a:r>
          <a:r>
            <a:rPr lang="en-US" sz="1400" b="1" dirty="0" err="1" smtClean="0"/>
            <a:t>với</a:t>
          </a:r>
          <a:r>
            <a:rPr lang="en-US" sz="1400" b="1" dirty="0" smtClean="0"/>
            <a:t> </a:t>
          </a:r>
          <a:r>
            <a:rPr lang="en-US" sz="1400" b="1" dirty="0" err="1" smtClean="0"/>
            <a:t>các</a:t>
          </a:r>
          <a:r>
            <a:rPr lang="en-US" sz="1400" b="1" dirty="0" smtClean="0"/>
            <a:t> </a:t>
          </a:r>
          <a:r>
            <a:rPr lang="en-US" sz="1400" b="1" dirty="0" err="1" smtClean="0"/>
            <a:t>nước</a:t>
          </a:r>
          <a:r>
            <a:rPr lang="en-US" sz="1400" b="1" dirty="0" smtClean="0"/>
            <a:t> LMHQ (</a:t>
          </a:r>
          <a:r>
            <a:rPr lang="en-US" sz="1400" b="1" dirty="0" err="1" smtClean="0"/>
            <a:t>chuẩn</a:t>
          </a:r>
          <a:r>
            <a:rPr lang="en-US" sz="1400" b="1" dirty="0" smtClean="0"/>
            <a:t> </a:t>
          </a:r>
          <a:r>
            <a:rPr lang="en-US" sz="1400" b="1" dirty="0" err="1" smtClean="0"/>
            <a:t>bị</a:t>
          </a:r>
          <a:r>
            <a:rPr lang="en-US" sz="1400" b="1" dirty="0" smtClean="0"/>
            <a:t> </a:t>
          </a:r>
          <a:r>
            <a:rPr lang="en-US" sz="1400" b="1" dirty="0" err="1" smtClean="0"/>
            <a:t>đàm</a:t>
          </a:r>
          <a:r>
            <a:rPr lang="en-US" sz="1400" b="1" dirty="0" smtClean="0"/>
            <a:t> </a:t>
          </a:r>
          <a:r>
            <a:rPr lang="en-US" sz="1400" b="1" dirty="0" err="1" smtClean="0"/>
            <a:t>phán</a:t>
          </a:r>
          <a:r>
            <a:rPr lang="en-US" sz="1400" b="1" dirty="0" smtClean="0"/>
            <a:t> FTA VN – LMHQ </a:t>
          </a:r>
          <a:r>
            <a:rPr lang="en-US" sz="1400" b="1" dirty="0" err="1" smtClean="0"/>
            <a:t>Nga</a:t>
          </a:r>
          <a:r>
            <a:rPr lang="en-US" sz="1400" b="1" dirty="0" smtClean="0"/>
            <a:t>, Belarus, Kazakhstan)</a:t>
          </a:r>
          <a:endParaRPr lang="en-US" sz="1400" b="1" dirty="0"/>
        </a:p>
      </dgm:t>
    </dgm:pt>
    <dgm:pt modelId="{1AE3B797-AE40-4883-96E9-E8748E47B3F8}" type="parTrans" cxnId="{09B11597-44DE-4391-82AF-DA290C544D0F}">
      <dgm:prSet/>
      <dgm:spPr/>
      <dgm:t>
        <a:bodyPr/>
        <a:lstStyle/>
        <a:p>
          <a:endParaRPr lang="en-US"/>
        </a:p>
      </dgm:t>
    </dgm:pt>
    <dgm:pt modelId="{52C4D67A-2A5E-4F1D-9432-2D756E9234C0}" type="sibTrans" cxnId="{09B11597-44DE-4391-82AF-DA290C544D0F}">
      <dgm:prSet/>
      <dgm:spPr/>
      <dgm:t>
        <a:bodyPr/>
        <a:lstStyle/>
        <a:p>
          <a:endParaRPr lang="en-US"/>
        </a:p>
      </dgm:t>
    </dgm:pt>
    <dgm:pt modelId="{63446256-FA78-4A22-86DC-03DA94F4FB01}">
      <dgm:prSet phldrT="[Text]" custT="1"/>
      <dgm:spPr/>
      <dgm:t>
        <a:bodyPr/>
        <a:lstStyle/>
        <a:p>
          <a:r>
            <a:rPr lang="en-US" sz="1400" b="1" dirty="0" err="1" smtClean="0"/>
            <a:t>Tuân</a:t>
          </a:r>
          <a:r>
            <a:rPr lang="en-US" sz="1400" b="1" dirty="0" smtClean="0"/>
            <a:t> </a:t>
          </a:r>
          <a:r>
            <a:rPr lang="en-US" sz="1400" b="1" dirty="0" err="1" smtClean="0"/>
            <a:t>thủ</a:t>
          </a:r>
          <a:r>
            <a:rPr lang="en-US" sz="1400" b="1" dirty="0" smtClean="0"/>
            <a:t> </a:t>
          </a:r>
          <a:r>
            <a:rPr lang="en-US" sz="1400" b="1" dirty="0" err="1" smtClean="0"/>
            <a:t>các</a:t>
          </a:r>
          <a:r>
            <a:rPr lang="en-US" sz="1400" b="1" dirty="0" smtClean="0"/>
            <a:t> </a:t>
          </a:r>
          <a:r>
            <a:rPr lang="en-US" sz="1400" b="1" dirty="0" err="1" smtClean="0"/>
            <a:t>quy</a:t>
          </a:r>
          <a:r>
            <a:rPr lang="en-US" sz="1400" b="1" dirty="0" smtClean="0"/>
            <a:t> </a:t>
          </a:r>
          <a:r>
            <a:rPr lang="en-US" sz="1400" b="1" dirty="0" err="1" smtClean="0"/>
            <a:t>định</a:t>
          </a:r>
          <a:r>
            <a:rPr lang="en-US" sz="1400" b="1" dirty="0" smtClean="0"/>
            <a:t> </a:t>
          </a:r>
          <a:r>
            <a:rPr lang="en-US" sz="1400" b="1" dirty="0" err="1" smtClean="0"/>
            <a:t>của</a:t>
          </a:r>
          <a:r>
            <a:rPr lang="en-US" sz="1400" b="1" dirty="0" smtClean="0"/>
            <a:t> WTO </a:t>
          </a:r>
          <a:r>
            <a:rPr lang="en-US" sz="1400" b="1" dirty="0" err="1" smtClean="0"/>
            <a:t>về</a:t>
          </a:r>
          <a:r>
            <a:rPr lang="en-US" sz="1400" b="1" dirty="0" smtClean="0"/>
            <a:t> </a:t>
          </a:r>
          <a:r>
            <a:rPr lang="en-US" sz="1400" b="1" dirty="0" err="1" smtClean="0"/>
            <a:t>tiếp</a:t>
          </a:r>
          <a:r>
            <a:rPr lang="en-US" sz="1400" b="1" dirty="0" smtClean="0"/>
            <a:t> </a:t>
          </a:r>
          <a:r>
            <a:rPr lang="en-US" sz="1400" b="1" dirty="0" err="1" smtClean="0"/>
            <a:t>cận</a:t>
          </a:r>
          <a:r>
            <a:rPr lang="en-US" sz="1400" b="1" dirty="0" smtClean="0"/>
            <a:t>, </a:t>
          </a:r>
          <a:r>
            <a:rPr lang="en-US" sz="1400" b="1" dirty="0" err="1" smtClean="0"/>
            <a:t>mở</a:t>
          </a:r>
          <a:r>
            <a:rPr lang="en-US" sz="1400" b="1" dirty="0" smtClean="0"/>
            <a:t> </a:t>
          </a:r>
          <a:r>
            <a:rPr lang="en-US" sz="1400" b="1" dirty="0" err="1" smtClean="0"/>
            <a:t>cửa</a:t>
          </a:r>
          <a:r>
            <a:rPr lang="en-US" sz="1400" b="1" dirty="0" smtClean="0"/>
            <a:t> </a:t>
          </a:r>
          <a:r>
            <a:rPr lang="en-US" sz="1400" b="1" dirty="0" err="1" smtClean="0"/>
            <a:t>thị</a:t>
          </a:r>
          <a:r>
            <a:rPr lang="en-US" sz="1400" b="1" dirty="0" smtClean="0"/>
            <a:t> </a:t>
          </a:r>
          <a:r>
            <a:rPr lang="en-US" sz="1400" b="1" dirty="0" err="1" smtClean="0"/>
            <a:t>trường</a:t>
          </a:r>
          <a:endParaRPr lang="en-US" sz="1400" b="1" dirty="0"/>
        </a:p>
      </dgm:t>
    </dgm:pt>
    <dgm:pt modelId="{A8A3D8A8-7F53-4D5A-8302-7BB3FDA00283}" type="parTrans" cxnId="{67D547C1-7A7B-43E0-9D1D-65CDD51CCD30}">
      <dgm:prSet/>
      <dgm:spPr/>
      <dgm:t>
        <a:bodyPr/>
        <a:lstStyle/>
        <a:p>
          <a:endParaRPr lang="en-US"/>
        </a:p>
      </dgm:t>
    </dgm:pt>
    <dgm:pt modelId="{E3E194A7-86A2-4EE8-989D-D99989308A4F}" type="sibTrans" cxnId="{67D547C1-7A7B-43E0-9D1D-65CDD51CCD30}">
      <dgm:prSet/>
      <dgm:spPr/>
      <dgm:t>
        <a:bodyPr/>
        <a:lstStyle/>
        <a:p>
          <a:endParaRPr lang="en-US"/>
        </a:p>
      </dgm:t>
    </dgm:pt>
    <dgm:pt modelId="{1A755E83-7649-492F-BA3F-1B54ABA60776}">
      <dgm:prSet phldrT="[Text]" custT="1"/>
      <dgm:spPr/>
      <dgm:t>
        <a:bodyPr/>
        <a:lstStyle/>
        <a:p>
          <a:r>
            <a:rPr lang="en-US" sz="1400" b="1" dirty="0" err="1" smtClean="0"/>
            <a:t>Tạo</a:t>
          </a:r>
          <a:r>
            <a:rPr lang="en-US" sz="1400" b="1" dirty="0" smtClean="0"/>
            <a:t> </a:t>
          </a:r>
          <a:r>
            <a:rPr lang="en-US" sz="1400" b="1" dirty="0" err="1" smtClean="0"/>
            <a:t>môi</a:t>
          </a:r>
          <a:r>
            <a:rPr lang="en-US" sz="1400" b="1" dirty="0" smtClean="0"/>
            <a:t> </a:t>
          </a:r>
          <a:r>
            <a:rPr lang="en-US" sz="1400" b="1" dirty="0" err="1" smtClean="0"/>
            <a:t>trường</a:t>
          </a:r>
          <a:r>
            <a:rPr lang="en-US" sz="1400" b="1" dirty="0" smtClean="0"/>
            <a:t> </a:t>
          </a:r>
          <a:r>
            <a:rPr lang="en-US" sz="1400" b="1" dirty="0" err="1" smtClean="0"/>
            <a:t>kinh</a:t>
          </a:r>
          <a:r>
            <a:rPr lang="en-US" sz="1400" b="1" dirty="0" smtClean="0"/>
            <a:t> </a:t>
          </a:r>
          <a:r>
            <a:rPr lang="en-US" sz="1400" b="1" dirty="0" err="1" smtClean="0"/>
            <a:t>doanh</a:t>
          </a:r>
          <a:r>
            <a:rPr lang="en-US" sz="1400" b="1" dirty="0" smtClean="0"/>
            <a:t> </a:t>
          </a:r>
          <a:r>
            <a:rPr lang="en-US" sz="1400" b="1" dirty="0" err="1" smtClean="0"/>
            <a:t>thuận</a:t>
          </a:r>
          <a:r>
            <a:rPr lang="en-US" sz="1400" b="1" dirty="0" smtClean="0"/>
            <a:t> </a:t>
          </a:r>
          <a:r>
            <a:rPr lang="en-US" sz="1400" b="1" dirty="0" err="1" smtClean="0"/>
            <a:t>lợi</a:t>
          </a:r>
          <a:endParaRPr lang="en-US" sz="1400" b="1" dirty="0"/>
        </a:p>
      </dgm:t>
    </dgm:pt>
    <dgm:pt modelId="{0F9FAC3C-7496-463F-A90C-2B27F20BA096}" type="parTrans" cxnId="{374A7307-F0B5-4CE0-A2ED-5EE815692BF2}">
      <dgm:prSet/>
      <dgm:spPr/>
      <dgm:t>
        <a:bodyPr/>
        <a:lstStyle/>
        <a:p>
          <a:endParaRPr lang="en-US"/>
        </a:p>
      </dgm:t>
    </dgm:pt>
    <dgm:pt modelId="{91DAF025-2CFD-433B-864F-A0F4518928C1}" type="sibTrans" cxnId="{374A7307-F0B5-4CE0-A2ED-5EE815692BF2}">
      <dgm:prSet/>
      <dgm:spPr/>
      <dgm:t>
        <a:bodyPr/>
        <a:lstStyle/>
        <a:p>
          <a:endParaRPr lang="en-US"/>
        </a:p>
      </dgm:t>
    </dgm:pt>
    <dgm:pt modelId="{FE9AA4BD-C39E-4DA7-8599-3640E2419EFB}">
      <dgm:prSet phldrT="[Text]" custT="1"/>
      <dgm:spPr/>
      <dgm:t>
        <a:bodyPr/>
        <a:lstStyle/>
        <a:p>
          <a:r>
            <a:rPr lang="en-US" sz="1400" b="1" dirty="0" err="1" smtClean="0"/>
            <a:t>Có</a:t>
          </a:r>
          <a:r>
            <a:rPr lang="en-US" sz="1400" b="1" dirty="0" smtClean="0"/>
            <a:t> </a:t>
          </a:r>
          <a:r>
            <a:rPr lang="en-US" sz="1400" b="1" dirty="0" err="1" smtClean="0"/>
            <a:t>chính</a:t>
          </a:r>
          <a:r>
            <a:rPr lang="en-US" sz="1400" b="1" dirty="0" smtClean="0"/>
            <a:t> </a:t>
          </a:r>
          <a:r>
            <a:rPr lang="en-US" sz="1400" b="1" dirty="0" err="1" smtClean="0"/>
            <a:t>sách</a:t>
          </a:r>
          <a:r>
            <a:rPr lang="en-US" sz="1400" b="1" dirty="0" smtClean="0"/>
            <a:t> </a:t>
          </a:r>
          <a:r>
            <a:rPr lang="en-US" sz="1400" b="1" dirty="0" err="1" smtClean="0"/>
            <a:t>thuế</a:t>
          </a:r>
          <a:r>
            <a:rPr lang="en-US" sz="1400" b="1" dirty="0" smtClean="0"/>
            <a:t> </a:t>
          </a:r>
          <a:r>
            <a:rPr lang="en-US" sz="1400" b="1" dirty="0" err="1" smtClean="0"/>
            <a:t>ưu</a:t>
          </a:r>
          <a:r>
            <a:rPr lang="en-US" sz="1400" b="1" dirty="0" smtClean="0"/>
            <a:t> </a:t>
          </a:r>
          <a:r>
            <a:rPr lang="en-US" sz="1400" b="1" dirty="0" err="1" smtClean="0"/>
            <a:t>đãi</a:t>
          </a:r>
          <a:r>
            <a:rPr lang="en-US" sz="1400" b="1" dirty="0" smtClean="0"/>
            <a:t>, </a:t>
          </a:r>
          <a:r>
            <a:rPr lang="en-US" sz="1400" b="1" dirty="0" err="1" smtClean="0"/>
            <a:t>không</a:t>
          </a:r>
          <a:r>
            <a:rPr lang="en-US" sz="1400" b="1" dirty="0" smtClean="0"/>
            <a:t> </a:t>
          </a:r>
          <a:r>
            <a:rPr lang="en-US" sz="1400" b="1" dirty="0" err="1" smtClean="0"/>
            <a:t>phân</a:t>
          </a:r>
          <a:r>
            <a:rPr lang="en-US" sz="1400" b="1" dirty="0" smtClean="0"/>
            <a:t> </a:t>
          </a:r>
          <a:r>
            <a:rPr lang="en-US" sz="1400" b="1" dirty="0" err="1" smtClean="0"/>
            <a:t>biệt</a:t>
          </a:r>
          <a:r>
            <a:rPr lang="en-US" sz="1400" b="1" dirty="0" smtClean="0"/>
            <a:t> </a:t>
          </a:r>
          <a:r>
            <a:rPr lang="en-US" sz="1400" b="1" dirty="0" err="1" smtClean="0"/>
            <a:t>đối</a:t>
          </a:r>
          <a:r>
            <a:rPr lang="en-US" sz="1400" b="1" dirty="0" smtClean="0"/>
            <a:t> </a:t>
          </a:r>
          <a:r>
            <a:rPr lang="en-US" sz="1400" b="1" dirty="0" err="1" smtClean="0"/>
            <a:t>xử</a:t>
          </a:r>
          <a:endParaRPr lang="en-US" sz="1400" b="1" dirty="0"/>
        </a:p>
      </dgm:t>
    </dgm:pt>
    <dgm:pt modelId="{8D03964A-FF73-4805-B31C-343AB30D3E67}" type="parTrans" cxnId="{3E2E413D-748E-40EF-98A4-6D0FA99DC906}">
      <dgm:prSet/>
      <dgm:spPr/>
      <dgm:t>
        <a:bodyPr/>
        <a:lstStyle/>
        <a:p>
          <a:endParaRPr lang="en-US"/>
        </a:p>
      </dgm:t>
    </dgm:pt>
    <dgm:pt modelId="{F2DCCF11-59B5-4515-AF62-A234AC35567C}" type="sibTrans" cxnId="{3E2E413D-748E-40EF-98A4-6D0FA99DC906}">
      <dgm:prSet/>
      <dgm:spPr/>
      <dgm:t>
        <a:bodyPr/>
        <a:lstStyle/>
        <a:p>
          <a:endParaRPr lang="en-US"/>
        </a:p>
      </dgm:t>
    </dgm:pt>
    <dgm:pt modelId="{2D00D080-5833-492F-9EA0-B33C5C293970}" type="pres">
      <dgm:prSet presAssocID="{2A0343C6-9F6A-4076-B04A-76AB2C9FCB6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A6C52D-5DE6-434B-A7D4-936AEB8D73E6}" type="pres">
      <dgm:prSet presAssocID="{2A0343C6-9F6A-4076-B04A-76AB2C9FCB61}" presName="Name1" presStyleCnt="0"/>
      <dgm:spPr/>
      <dgm:t>
        <a:bodyPr/>
        <a:lstStyle/>
        <a:p>
          <a:endParaRPr lang="en-US"/>
        </a:p>
      </dgm:t>
    </dgm:pt>
    <dgm:pt modelId="{6DA0076F-AB03-432C-A903-8451A90947C4}" type="pres">
      <dgm:prSet presAssocID="{2A0343C6-9F6A-4076-B04A-76AB2C9FCB61}" presName="cycle" presStyleCnt="0"/>
      <dgm:spPr/>
      <dgm:t>
        <a:bodyPr/>
        <a:lstStyle/>
        <a:p>
          <a:endParaRPr lang="en-US"/>
        </a:p>
      </dgm:t>
    </dgm:pt>
    <dgm:pt modelId="{DBF60718-27BD-495F-901A-4AFF2E70297F}" type="pres">
      <dgm:prSet presAssocID="{2A0343C6-9F6A-4076-B04A-76AB2C9FCB61}" presName="srcNode" presStyleLbl="node1" presStyleIdx="0" presStyleCnt="6"/>
      <dgm:spPr/>
      <dgm:t>
        <a:bodyPr/>
        <a:lstStyle/>
        <a:p>
          <a:endParaRPr lang="en-US"/>
        </a:p>
      </dgm:t>
    </dgm:pt>
    <dgm:pt modelId="{773E1649-DB58-491A-AC6F-8E7F3E2E23A1}" type="pres">
      <dgm:prSet presAssocID="{2A0343C6-9F6A-4076-B04A-76AB2C9FCB61}" presName="conn" presStyleLbl="parChTrans1D2" presStyleIdx="0" presStyleCnt="1"/>
      <dgm:spPr/>
      <dgm:t>
        <a:bodyPr/>
        <a:lstStyle/>
        <a:p>
          <a:endParaRPr lang="en-US"/>
        </a:p>
      </dgm:t>
    </dgm:pt>
    <dgm:pt modelId="{EABB3132-7462-4605-A452-C537056AD236}" type="pres">
      <dgm:prSet presAssocID="{2A0343C6-9F6A-4076-B04A-76AB2C9FCB61}" presName="extraNode" presStyleLbl="node1" presStyleIdx="0" presStyleCnt="6"/>
      <dgm:spPr/>
      <dgm:t>
        <a:bodyPr/>
        <a:lstStyle/>
        <a:p>
          <a:endParaRPr lang="en-US"/>
        </a:p>
      </dgm:t>
    </dgm:pt>
    <dgm:pt modelId="{43B1728F-FA9A-4CFF-9929-5D49A0954542}" type="pres">
      <dgm:prSet presAssocID="{2A0343C6-9F6A-4076-B04A-76AB2C9FCB61}" presName="dstNode" presStyleLbl="node1" presStyleIdx="0" presStyleCnt="6"/>
      <dgm:spPr/>
      <dgm:t>
        <a:bodyPr/>
        <a:lstStyle/>
        <a:p>
          <a:endParaRPr lang="en-US"/>
        </a:p>
      </dgm:t>
    </dgm:pt>
    <dgm:pt modelId="{DCF5F28F-776E-4076-8B23-49D1F0024BCC}" type="pres">
      <dgm:prSet presAssocID="{916AC8D9-C874-4ACC-B730-AFFF88F6000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F36AE-DE4A-41B0-B1E6-1D8D9893A64C}" type="pres">
      <dgm:prSet presAssocID="{916AC8D9-C874-4ACC-B730-AFFF88F6000B}" presName="accent_1" presStyleCnt="0"/>
      <dgm:spPr/>
      <dgm:t>
        <a:bodyPr/>
        <a:lstStyle/>
        <a:p>
          <a:endParaRPr lang="en-US"/>
        </a:p>
      </dgm:t>
    </dgm:pt>
    <dgm:pt modelId="{84C35147-FDC6-4897-97F9-34E2BBDAE1D2}" type="pres">
      <dgm:prSet presAssocID="{916AC8D9-C874-4ACC-B730-AFFF88F6000B}" presName="accentRepeatNode" presStyleLbl="solidFgAcc1" presStyleIdx="0" presStyleCnt="6"/>
      <dgm:spPr/>
      <dgm:t>
        <a:bodyPr/>
        <a:lstStyle/>
        <a:p>
          <a:endParaRPr lang="en-US"/>
        </a:p>
      </dgm:t>
    </dgm:pt>
    <dgm:pt modelId="{97C55831-3651-4D9D-B14C-BED5BF259535}" type="pres">
      <dgm:prSet presAssocID="{5918CA79-F508-48D4-AE2E-BC5611C7569C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69EDD-8A26-48BD-8B45-C2428ACBC6D4}" type="pres">
      <dgm:prSet presAssocID="{5918CA79-F508-48D4-AE2E-BC5611C7569C}" presName="accent_2" presStyleCnt="0"/>
      <dgm:spPr/>
      <dgm:t>
        <a:bodyPr/>
        <a:lstStyle/>
        <a:p>
          <a:endParaRPr lang="en-US"/>
        </a:p>
      </dgm:t>
    </dgm:pt>
    <dgm:pt modelId="{E39F54A1-26EC-44F6-81E0-BBC0B793C77B}" type="pres">
      <dgm:prSet presAssocID="{5918CA79-F508-48D4-AE2E-BC5611C7569C}" presName="accentRepeatNode" presStyleLbl="solidFgAcc1" presStyleIdx="1" presStyleCnt="6"/>
      <dgm:spPr/>
      <dgm:t>
        <a:bodyPr/>
        <a:lstStyle/>
        <a:p>
          <a:endParaRPr lang="en-US"/>
        </a:p>
      </dgm:t>
    </dgm:pt>
    <dgm:pt modelId="{DA39BA77-2F86-4A55-A9CF-E10B0461B5CC}" type="pres">
      <dgm:prSet presAssocID="{C99F186F-4A9B-4888-841D-58AD633CC4B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82FD4-7465-4C98-ABCD-CF282D4B98BF}" type="pres">
      <dgm:prSet presAssocID="{C99F186F-4A9B-4888-841D-58AD633CC4B7}" presName="accent_3" presStyleCnt="0"/>
      <dgm:spPr/>
      <dgm:t>
        <a:bodyPr/>
        <a:lstStyle/>
        <a:p>
          <a:endParaRPr lang="en-US"/>
        </a:p>
      </dgm:t>
    </dgm:pt>
    <dgm:pt modelId="{ECC19BAC-3889-4C8E-B0AD-2969C61807AF}" type="pres">
      <dgm:prSet presAssocID="{C99F186F-4A9B-4888-841D-58AD633CC4B7}" presName="accentRepeatNode" presStyleLbl="solidFgAcc1" presStyleIdx="2" presStyleCnt="6"/>
      <dgm:spPr/>
      <dgm:t>
        <a:bodyPr/>
        <a:lstStyle/>
        <a:p>
          <a:endParaRPr lang="en-US"/>
        </a:p>
      </dgm:t>
    </dgm:pt>
    <dgm:pt modelId="{B5D36983-7242-45A9-85A3-89B190231CCD}" type="pres">
      <dgm:prSet presAssocID="{63446256-FA78-4A22-86DC-03DA94F4FB0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A4581-3607-4833-9683-62F7BBCA8D5E}" type="pres">
      <dgm:prSet presAssocID="{63446256-FA78-4A22-86DC-03DA94F4FB01}" presName="accent_4" presStyleCnt="0"/>
      <dgm:spPr/>
      <dgm:t>
        <a:bodyPr/>
        <a:lstStyle/>
        <a:p>
          <a:endParaRPr lang="en-US"/>
        </a:p>
      </dgm:t>
    </dgm:pt>
    <dgm:pt modelId="{D370220C-8A96-4739-BDBD-BE56010C9A12}" type="pres">
      <dgm:prSet presAssocID="{63446256-FA78-4A22-86DC-03DA94F4FB01}" presName="accentRepeatNode" presStyleLbl="solidFgAcc1" presStyleIdx="3" presStyleCnt="6"/>
      <dgm:spPr/>
      <dgm:t>
        <a:bodyPr/>
        <a:lstStyle/>
        <a:p>
          <a:endParaRPr lang="en-US"/>
        </a:p>
      </dgm:t>
    </dgm:pt>
    <dgm:pt modelId="{8FF508D2-77BF-452C-BDED-AA352081B6ED}" type="pres">
      <dgm:prSet presAssocID="{1A755E83-7649-492F-BA3F-1B54ABA6077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10A8C-4757-4EEE-8661-A18076636736}" type="pres">
      <dgm:prSet presAssocID="{1A755E83-7649-492F-BA3F-1B54ABA60776}" presName="accent_5" presStyleCnt="0"/>
      <dgm:spPr/>
      <dgm:t>
        <a:bodyPr/>
        <a:lstStyle/>
        <a:p>
          <a:endParaRPr lang="en-US"/>
        </a:p>
      </dgm:t>
    </dgm:pt>
    <dgm:pt modelId="{ACEC2AFE-7222-414D-B760-D44D78FA2D48}" type="pres">
      <dgm:prSet presAssocID="{1A755E83-7649-492F-BA3F-1B54ABA60776}" presName="accentRepeatNode" presStyleLbl="solidFgAcc1" presStyleIdx="4" presStyleCnt="6"/>
      <dgm:spPr/>
      <dgm:t>
        <a:bodyPr/>
        <a:lstStyle/>
        <a:p>
          <a:endParaRPr lang="en-US"/>
        </a:p>
      </dgm:t>
    </dgm:pt>
    <dgm:pt modelId="{CFBFABE7-FE4A-42B0-B643-6769C9EEDA5C}" type="pres">
      <dgm:prSet presAssocID="{FE9AA4BD-C39E-4DA7-8599-3640E2419EF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97CF7-904B-4A98-B7E5-3BAABB80394C}" type="pres">
      <dgm:prSet presAssocID="{FE9AA4BD-C39E-4DA7-8599-3640E2419EFB}" presName="accent_6" presStyleCnt="0"/>
      <dgm:spPr/>
      <dgm:t>
        <a:bodyPr/>
        <a:lstStyle/>
        <a:p>
          <a:endParaRPr lang="en-US"/>
        </a:p>
      </dgm:t>
    </dgm:pt>
    <dgm:pt modelId="{AA29E2C6-4DD0-4E7D-A7E2-FAA13A0A0E0A}" type="pres">
      <dgm:prSet presAssocID="{FE9AA4BD-C39E-4DA7-8599-3640E2419EFB}" presName="accentRepeatNode" presStyleLbl="solidFgAcc1" presStyleIdx="5" presStyleCnt="6"/>
      <dgm:spPr/>
      <dgm:t>
        <a:bodyPr/>
        <a:lstStyle/>
        <a:p>
          <a:endParaRPr lang="en-US"/>
        </a:p>
      </dgm:t>
    </dgm:pt>
  </dgm:ptLst>
  <dgm:cxnLst>
    <dgm:cxn modelId="{BCE56E34-C8CE-4B24-B969-86FEBE8F5D9F}" type="presOf" srcId="{5918CA79-F508-48D4-AE2E-BC5611C7569C}" destId="{97C55831-3651-4D9D-B14C-BED5BF259535}" srcOrd="0" destOrd="0" presId="urn:microsoft.com/office/officeart/2008/layout/VerticalCurvedList"/>
    <dgm:cxn modelId="{09B11597-44DE-4391-82AF-DA290C544D0F}" srcId="{2A0343C6-9F6A-4076-B04A-76AB2C9FCB61}" destId="{916AC8D9-C874-4ACC-B730-AFFF88F6000B}" srcOrd="0" destOrd="0" parTransId="{1AE3B797-AE40-4883-96E9-E8748E47B3F8}" sibTransId="{52C4D67A-2A5E-4F1D-9432-2D756E9234C0}"/>
    <dgm:cxn modelId="{374A7307-F0B5-4CE0-A2ED-5EE815692BF2}" srcId="{2A0343C6-9F6A-4076-B04A-76AB2C9FCB61}" destId="{1A755E83-7649-492F-BA3F-1B54ABA60776}" srcOrd="4" destOrd="0" parTransId="{0F9FAC3C-7496-463F-A90C-2B27F20BA096}" sibTransId="{91DAF025-2CFD-433B-864F-A0F4518928C1}"/>
    <dgm:cxn modelId="{B6F65026-E62A-4C8F-BFEF-B81A8AE17FF8}" type="presOf" srcId="{52C4D67A-2A5E-4F1D-9432-2D756E9234C0}" destId="{773E1649-DB58-491A-AC6F-8E7F3E2E23A1}" srcOrd="0" destOrd="0" presId="urn:microsoft.com/office/officeart/2008/layout/VerticalCurvedList"/>
    <dgm:cxn modelId="{3AF897D6-C3C3-4ACE-9E4A-7206EC7BB3DE}" type="presOf" srcId="{916AC8D9-C874-4ACC-B730-AFFF88F6000B}" destId="{DCF5F28F-776E-4076-8B23-49D1F0024BCC}" srcOrd="0" destOrd="0" presId="urn:microsoft.com/office/officeart/2008/layout/VerticalCurvedList"/>
    <dgm:cxn modelId="{562A4D20-A5AF-4526-B702-5E9F119F138D}" type="presOf" srcId="{1A755E83-7649-492F-BA3F-1B54ABA60776}" destId="{8FF508D2-77BF-452C-BDED-AA352081B6ED}" srcOrd="0" destOrd="0" presId="urn:microsoft.com/office/officeart/2008/layout/VerticalCurvedList"/>
    <dgm:cxn modelId="{E723F4E7-ADFE-47CC-A826-366DA622783B}" type="presOf" srcId="{63446256-FA78-4A22-86DC-03DA94F4FB01}" destId="{B5D36983-7242-45A9-85A3-89B190231CCD}" srcOrd="0" destOrd="0" presId="urn:microsoft.com/office/officeart/2008/layout/VerticalCurvedList"/>
    <dgm:cxn modelId="{67D547C1-7A7B-43E0-9D1D-65CDD51CCD30}" srcId="{2A0343C6-9F6A-4076-B04A-76AB2C9FCB61}" destId="{63446256-FA78-4A22-86DC-03DA94F4FB01}" srcOrd="3" destOrd="0" parTransId="{A8A3D8A8-7F53-4D5A-8302-7BB3FDA00283}" sibTransId="{E3E194A7-86A2-4EE8-989D-D99989308A4F}"/>
    <dgm:cxn modelId="{3E2E413D-748E-40EF-98A4-6D0FA99DC906}" srcId="{2A0343C6-9F6A-4076-B04A-76AB2C9FCB61}" destId="{FE9AA4BD-C39E-4DA7-8599-3640E2419EFB}" srcOrd="5" destOrd="0" parTransId="{8D03964A-FF73-4805-B31C-343AB30D3E67}" sibTransId="{F2DCCF11-59B5-4515-AF62-A234AC35567C}"/>
    <dgm:cxn modelId="{6D96DE32-9880-412D-B287-F92999C03637}" type="presOf" srcId="{C99F186F-4A9B-4888-841D-58AD633CC4B7}" destId="{DA39BA77-2F86-4A55-A9CF-E10B0461B5CC}" srcOrd="0" destOrd="0" presId="urn:microsoft.com/office/officeart/2008/layout/VerticalCurvedList"/>
    <dgm:cxn modelId="{A34AD521-C08C-461B-A281-6D04727746BB}" srcId="{2A0343C6-9F6A-4076-B04A-76AB2C9FCB61}" destId="{C99F186F-4A9B-4888-841D-58AD633CC4B7}" srcOrd="2" destOrd="0" parTransId="{552F9279-D2BC-44C5-AAFD-93374C9C2D7A}" sibTransId="{564A5145-40CB-4EEC-9FFD-154C496C6488}"/>
    <dgm:cxn modelId="{63960A51-1228-4B0C-B8D0-D5F9EF6EA9B9}" srcId="{2A0343C6-9F6A-4076-B04A-76AB2C9FCB61}" destId="{5918CA79-F508-48D4-AE2E-BC5611C7569C}" srcOrd="1" destOrd="0" parTransId="{A3BF6F15-B19D-4D2D-8C6D-3B7745722A35}" sibTransId="{EAB2625E-1E46-4737-9CDF-37B9113F62CA}"/>
    <dgm:cxn modelId="{DD65ECEE-F355-4446-9C9C-BF495EB4E7FD}" type="presOf" srcId="{2A0343C6-9F6A-4076-B04A-76AB2C9FCB61}" destId="{2D00D080-5833-492F-9EA0-B33C5C293970}" srcOrd="0" destOrd="0" presId="urn:microsoft.com/office/officeart/2008/layout/VerticalCurvedList"/>
    <dgm:cxn modelId="{79FC15A3-B7B0-4651-8611-2E36DE6B0493}" type="presOf" srcId="{FE9AA4BD-C39E-4DA7-8599-3640E2419EFB}" destId="{CFBFABE7-FE4A-42B0-B643-6769C9EEDA5C}" srcOrd="0" destOrd="0" presId="urn:microsoft.com/office/officeart/2008/layout/VerticalCurvedList"/>
    <dgm:cxn modelId="{EDA0DB02-839F-4871-8898-72C6811E9187}" type="presParOf" srcId="{2D00D080-5833-492F-9EA0-B33C5C293970}" destId="{94A6C52D-5DE6-434B-A7D4-936AEB8D73E6}" srcOrd="0" destOrd="0" presId="urn:microsoft.com/office/officeart/2008/layout/VerticalCurvedList"/>
    <dgm:cxn modelId="{F6C3229A-C3E8-4378-AB0B-3A7B50F95226}" type="presParOf" srcId="{94A6C52D-5DE6-434B-A7D4-936AEB8D73E6}" destId="{6DA0076F-AB03-432C-A903-8451A90947C4}" srcOrd="0" destOrd="0" presId="urn:microsoft.com/office/officeart/2008/layout/VerticalCurvedList"/>
    <dgm:cxn modelId="{697F489A-ED85-4135-BE2C-2A34C8511C4C}" type="presParOf" srcId="{6DA0076F-AB03-432C-A903-8451A90947C4}" destId="{DBF60718-27BD-495F-901A-4AFF2E70297F}" srcOrd="0" destOrd="0" presId="urn:microsoft.com/office/officeart/2008/layout/VerticalCurvedList"/>
    <dgm:cxn modelId="{1BF14ECA-FBA4-435B-8AB6-0CC7A6C03F91}" type="presParOf" srcId="{6DA0076F-AB03-432C-A903-8451A90947C4}" destId="{773E1649-DB58-491A-AC6F-8E7F3E2E23A1}" srcOrd="1" destOrd="0" presId="urn:microsoft.com/office/officeart/2008/layout/VerticalCurvedList"/>
    <dgm:cxn modelId="{FBD86445-F75C-439F-B3FE-D4FAF5CE2960}" type="presParOf" srcId="{6DA0076F-AB03-432C-A903-8451A90947C4}" destId="{EABB3132-7462-4605-A452-C537056AD236}" srcOrd="2" destOrd="0" presId="urn:microsoft.com/office/officeart/2008/layout/VerticalCurvedList"/>
    <dgm:cxn modelId="{02A35FB1-0711-48E2-857E-CC6C32CDB9E3}" type="presParOf" srcId="{6DA0076F-AB03-432C-A903-8451A90947C4}" destId="{43B1728F-FA9A-4CFF-9929-5D49A0954542}" srcOrd="3" destOrd="0" presId="urn:microsoft.com/office/officeart/2008/layout/VerticalCurvedList"/>
    <dgm:cxn modelId="{62177D27-0563-4544-91C4-ADCD0BB6B5A3}" type="presParOf" srcId="{94A6C52D-5DE6-434B-A7D4-936AEB8D73E6}" destId="{DCF5F28F-776E-4076-8B23-49D1F0024BCC}" srcOrd="1" destOrd="0" presId="urn:microsoft.com/office/officeart/2008/layout/VerticalCurvedList"/>
    <dgm:cxn modelId="{432178EF-3121-4824-A582-F653C138E060}" type="presParOf" srcId="{94A6C52D-5DE6-434B-A7D4-936AEB8D73E6}" destId="{B93F36AE-DE4A-41B0-B1E6-1D8D9893A64C}" srcOrd="2" destOrd="0" presId="urn:microsoft.com/office/officeart/2008/layout/VerticalCurvedList"/>
    <dgm:cxn modelId="{F352F5E7-88E9-4C6F-BAE4-B6F269D2D9F0}" type="presParOf" srcId="{B93F36AE-DE4A-41B0-B1E6-1D8D9893A64C}" destId="{84C35147-FDC6-4897-97F9-34E2BBDAE1D2}" srcOrd="0" destOrd="0" presId="urn:microsoft.com/office/officeart/2008/layout/VerticalCurvedList"/>
    <dgm:cxn modelId="{C82CBF41-11FC-4335-A879-4FF3BBB13322}" type="presParOf" srcId="{94A6C52D-5DE6-434B-A7D4-936AEB8D73E6}" destId="{97C55831-3651-4D9D-B14C-BED5BF259535}" srcOrd="3" destOrd="0" presId="urn:microsoft.com/office/officeart/2008/layout/VerticalCurvedList"/>
    <dgm:cxn modelId="{55A0817F-9808-49D4-8D55-E6F800C18E0D}" type="presParOf" srcId="{94A6C52D-5DE6-434B-A7D4-936AEB8D73E6}" destId="{64869EDD-8A26-48BD-8B45-C2428ACBC6D4}" srcOrd="4" destOrd="0" presId="urn:microsoft.com/office/officeart/2008/layout/VerticalCurvedList"/>
    <dgm:cxn modelId="{FA7F27FC-2654-4808-9F1B-F76DEEB2BB1D}" type="presParOf" srcId="{64869EDD-8A26-48BD-8B45-C2428ACBC6D4}" destId="{E39F54A1-26EC-44F6-81E0-BBC0B793C77B}" srcOrd="0" destOrd="0" presId="urn:microsoft.com/office/officeart/2008/layout/VerticalCurvedList"/>
    <dgm:cxn modelId="{ABC28994-6DE1-4F5D-B7C4-404460137CCA}" type="presParOf" srcId="{94A6C52D-5DE6-434B-A7D4-936AEB8D73E6}" destId="{DA39BA77-2F86-4A55-A9CF-E10B0461B5CC}" srcOrd="5" destOrd="0" presId="urn:microsoft.com/office/officeart/2008/layout/VerticalCurvedList"/>
    <dgm:cxn modelId="{2CDC9138-2A3D-4B5F-B516-043AEC5B2D88}" type="presParOf" srcId="{94A6C52D-5DE6-434B-A7D4-936AEB8D73E6}" destId="{2B482FD4-7465-4C98-ABCD-CF282D4B98BF}" srcOrd="6" destOrd="0" presId="urn:microsoft.com/office/officeart/2008/layout/VerticalCurvedList"/>
    <dgm:cxn modelId="{7908010A-40B5-4C52-AC93-6042B200F0C7}" type="presParOf" srcId="{2B482FD4-7465-4C98-ABCD-CF282D4B98BF}" destId="{ECC19BAC-3889-4C8E-B0AD-2969C61807AF}" srcOrd="0" destOrd="0" presId="urn:microsoft.com/office/officeart/2008/layout/VerticalCurvedList"/>
    <dgm:cxn modelId="{8127DAAD-DF0A-4E28-983C-CB706044739C}" type="presParOf" srcId="{94A6C52D-5DE6-434B-A7D4-936AEB8D73E6}" destId="{B5D36983-7242-45A9-85A3-89B190231CCD}" srcOrd="7" destOrd="0" presId="urn:microsoft.com/office/officeart/2008/layout/VerticalCurvedList"/>
    <dgm:cxn modelId="{CBEF3879-0F97-4855-8902-DD43A90BDA8E}" type="presParOf" srcId="{94A6C52D-5DE6-434B-A7D4-936AEB8D73E6}" destId="{B8DA4581-3607-4833-9683-62F7BBCA8D5E}" srcOrd="8" destOrd="0" presId="urn:microsoft.com/office/officeart/2008/layout/VerticalCurvedList"/>
    <dgm:cxn modelId="{8727364C-0749-4436-894E-28C7A8FC1666}" type="presParOf" srcId="{B8DA4581-3607-4833-9683-62F7BBCA8D5E}" destId="{D370220C-8A96-4739-BDBD-BE56010C9A12}" srcOrd="0" destOrd="0" presId="urn:microsoft.com/office/officeart/2008/layout/VerticalCurvedList"/>
    <dgm:cxn modelId="{6753E88A-6A5D-4A70-BD6A-839AD9DD9312}" type="presParOf" srcId="{94A6C52D-5DE6-434B-A7D4-936AEB8D73E6}" destId="{8FF508D2-77BF-452C-BDED-AA352081B6ED}" srcOrd="9" destOrd="0" presId="urn:microsoft.com/office/officeart/2008/layout/VerticalCurvedList"/>
    <dgm:cxn modelId="{05FD4847-F1A5-490B-B135-2402B49A808B}" type="presParOf" srcId="{94A6C52D-5DE6-434B-A7D4-936AEB8D73E6}" destId="{0DA10A8C-4757-4EEE-8661-A18076636736}" srcOrd="10" destOrd="0" presId="urn:microsoft.com/office/officeart/2008/layout/VerticalCurvedList"/>
    <dgm:cxn modelId="{E229E012-9730-4798-A775-AF078C89D63A}" type="presParOf" srcId="{0DA10A8C-4757-4EEE-8661-A18076636736}" destId="{ACEC2AFE-7222-414D-B760-D44D78FA2D48}" srcOrd="0" destOrd="0" presId="urn:microsoft.com/office/officeart/2008/layout/VerticalCurvedList"/>
    <dgm:cxn modelId="{75B80EC4-29EC-49E1-BCE2-15024344D0DE}" type="presParOf" srcId="{94A6C52D-5DE6-434B-A7D4-936AEB8D73E6}" destId="{CFBFABE7-FE4A-42B0-B643-6769C9EEDA5C}" srcOrd="11" destOrd="0" presId="urn:microsoft.com/office/officeart/2008/layout/VerticalCurvedList"/>
    <dgm:cxn modelId="{F40D0CC4-E8B7-4F60-95EA-B607CC8B78CD}" type="presParOf" srcId="{94A6C52D-5DE6-434B-A7D4-936AEB8D73E6}" destId="{7BF97CF7-904B-4A98-B7E5-3BAABB80394C}" srcOrd="12" destOrd="0" presId="urn:microsoft.com/office/officeart/2008/layout/VerticalCurvedList"/>
    <dgm:cxn modelId="{F4559E47-4D24-4A65-A2F8-C4BBB4894883}" type="presParOf" srcId="{7BF97CF7-904B-4A98-B7E5-3BAABB80394C}" destId="{AA29E2C6-4DD0-4E7D-A7E2-FAA13A0A0E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553200"/>
            <a:ext cx="2133600" cy="15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ko-KR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452813" y="6494463"/>
            <a:ext cx="2895600" cy="152400"/>
          </a:xfrm>
        </p:spPr>
        <p:txBody>
          <a:bodyPr/>
          <a:lstStyle>
            <a:lvl1pPr algn="ctr">
              <a:defRPr sz="1400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r>
              <a:rPr lang="en-US" altLang="zh-CN"/>
              <a:t>www.wondershare.com</a:t>
            </a:r>
            <a:endParaRPr lang="en-US" altLang="ko-KR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black">
          <a:xfrm>
            <a:off x="7562850" y="59007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400" b="1">
                <a:effectLst/>
                <a:latin typeface="Verdana" pitchFamily="34" charset="0"/>
              </a:rPr>
              <a:t>LOGO</a:t>
            </a:r>
          </a:p>
        </p:txBody>
      </p:sp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311400" y="4673600"/>
            <a:ext cx="6821488" cy="1470025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311755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60363"/>
            <a:ext cx="1963738" cy="58023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360363"/>
            <a:ext cx="5740400" cy="58023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375522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9700" name="Rectangle 1028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1" name="Rectangle 1029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29702" name="Picture 1030" descr="grap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</p:spPr>
        </p:pic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29704" name="Rectangle 1032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5" name="Rectangle 1033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06" name="Rectangle 1034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7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9" name="Rectangle 103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29710" name="Rectangle 103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29711" name="Rectangle 103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49210656-0B73-4F2E-BB71-FAEEDCB5B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21387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129400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0300" y="1209675"/>
            <a:ext cx="384492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7625" y="1209675"/>
            <a:ext cx="384651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282512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51823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406831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39672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13573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="" xmlns:p14="http://schemas.microsoft.com/office/powerpoint/2010/main" val="352110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46" name="Picture 158" descr="3-2_0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9144000" cy="1543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117600" y="360363"/>
            <a:ext cx="7848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0300" y="1209675"/>
            <a:ext cx="784383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r>
              <a:rPr lang="en-US" altLang="ko-KR"/>
              <a:t>Company Logo</a:t>
            </a:r>
          </a:p>
        </p:txBody>
      </p:sp>
      <p:pic>
        <p:nvPicPr>
          <p:cNvPr id="12445" name="Picture 157" descr="3-2_0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3150" cy="34305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80" name="Rectangle 380"/>
          <p:cNvSpPr>
            <a:spLocks noChangeArrowheads="1"/>
          </p:cNvSpPr>
          <p:nvPr/>
        </p:nvSpPr>
        <p:spPr bwMode="auto">
          <a:xfrm>
            <a:off x="3681351" y="5427023"/>
            <a:ext cx="5177641" cy="100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altLang="ko-KR" sz="2400" b="1" dirty="0" err="1" smtClean="0">
                <a:solidFill>
                  <a:srgbClr val="336600"/>
                </a:solidFill>
                <a:effectLst/>
                <a:cs typeface="Times New Roman" pitchFamily="18" charset="0"/>
              </a:rPr>
              <a:t>Vụ</a:t>
            </a:r>
            <a:r>
              <a:rPr lang="en-US" altLang="ko-KR" sz="2400" b="1" dirty="0" smtClean="0">
                <a:solidFill>
                  <a:srgbClr val="336600"/>
                </a:solidFill>
                <a:effectLst/>
                <a:cs typeface="Times New Roman" pitchFamily="18" charset="0"/>
              </a:rPr>
              <a:t> </a:t>
            </a:r>
            <a:r>
              <a:rPr lang="en-US" altLang="ko-KR" sz="2400" b="1" dirty="0" err="1" smtClean="0">
                <a:solidFill>
                  <a:srgbClr val="336600"/>
                </a:solidFill>
                <a:effectLst/>
                <a:cs typeface="Times New Roman" pitchFamily="18" charset="0"/>
              </a:rPr>
              <a:t>Thị</a:t>
            </a:r>
            <a:r>
              <a:rPr lang="en-US" altLang="ko-KR" sz="2400" b="1" dirty="0" smtClean="0">
                <a:solidFill>
                  <a:srgbClr val="336600"/>
                </a:solidFill>
                <a:effectLst/>
                <a:cs typeface="Times New Roman" pitchFamily="18" charset="0"/>
              </a:rPr>
              <a:t> </a:t>
            </a:r>
            <a:r>
              <a:rPr lang="en-US" altLang="ko-KR" sz="2400" b="1" dirty="0" err="1" smtClean="0">
                <a:solidFill>
                  <a:srgbClr val="336600"/>
                </a:solidFill>
                <a:effectLst/>
                <a:cs typeface="Times New Roman" pitchFamily="18" charset="0"/>
              </a:rPr>
              <a:t>trường</a:t>
            </a:r>
            <a:r>
              <a:rPr lang="en-US" altLang="ko-KR" sz="2400" b="1" dirty="0" smtClean="0">
                <a:solidFill>
                  <a:srgbClr val="336600"/>
                </a:solidFill>
                <a:effectLst/>
                <a:cs typeface="Times New Roman" pitchFamily="18" charset="0"/>
              </a:rPr>
              <a:t> </a:t>
            </a:r>
            <a:r>
              <a:rPr lang="en-US" altLang="ko-KR" sz="2400" b="1" dirty="0" err="1" smtClean="0">
                <a:solidFill>
                  <a:srgbClr val="336600"/>
                </a:solidFill>
                <a:effectLst/>
                <a:cs typeface="Times New Roman" pitchFamily="18" charset="0"/>
              </a:rPr>
              <a:t>châu</a:t>
            </a:r>
            <a:r>
              <a:rPr lang="en-US" altLang="ko-KR" sz="2400" b="1" dirty="0" smtClean="0">
                <a:solidFill>
                  <a:srgbClr val="336600"/>
                </a:solidFill>
                <a:effectLst/>
                <a:cs typeface="Times New Roman" pitchFamily="18" charset="0"/>
              </a:rPr>
              <a:t> </a:t>
            </a:r>
            <a:r>
              <a:rPr lang="en-US" altLang="ko-KR" sz="2400" b="1" dirty="0" err="1" smtClean="0">
                <a:solidFill>
                  <a:srgbClr val="336600"/>
                </a:solidFill>
                <a:effectLst/>
                <a:cs typeface="Times New Roman" pitchFamily="18" charset="0"/>
              </a:rPr>
              <a:t>Âu</a:t>
            </a:r>
            <a:r>
              <a:rPr lang="en-US" altLang="ko-KR" sz="2400" b="1" dirty="0" smtClean="0">
                <a:solidFill>
                  <a:srgbClr val="336600"/>
                </a:solidFill>
                <a:effectLst/>
                <a:cs typeface="Times New Roman" pitchFamily="18" charset="0"/>
              </a:rPr>
              <a:t>   </a:t>
            </a:r>
          </a:p>
          <a:p>
            <a:pPr algn="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altLang="ko-KR" sz="2400" dirty="0" err="1" smtClean="0">
                <a:solidFill>
                  <a:srgbClr val="336600"/>
                </a:solidFill>
                <a:effectLst/>
                <a:cs typeface="Times New Roman" pitchFamily="18" charset="0"/>
              </a:rPr>
              <a:t>Bộ</a:t>
            </a:r>
            <a:r>
              <a:rPr lang="en-US" altLang="ko-KR" sz="2400" dirty="0" smtClean="0">
                <a:solidFill>
                  <a:srgbClr val="336600"/>
                </a:solidFill>
                <a:effectLst/>
                <a:cs typeface="Times New Roman" pitchFamily="18" charset="0"/>
              </a:rPr>
              <a:t> </a:t>
            </a:r>
            <a:r>
              <a:rPr lang="en-US" altLang="ko-KR" sz="2400" dirty="0" err="1" smtClean="0">
                <a:solidFill>
                  <a:srgbClr val="336600"/>
                </a:solidFill>
                <a:effectLst/>
                <a:cs typeface="Times New Roman" pitchFamily="18" charset="0"/>
              </a:rPr>
              <a:t>Công</a:t>
            </a:r>
            <a:r>
              <a:rPr lang="en-US" altLang="ko-KR" sz="2400" dirty="0" smtClean="0">
                <a:solidFill>
                  <a:srgbClr val="336600"/>
                </a:solidFill>
                <a:effectLst/>
                <a:cs typeface="Times New Roman" pitchFamily="18" charset="0"/>
              </a:rPr>
              <a:t> </a:t>
            </a:r>
            <a:r>
              <a:rPr lang="en-US" altLang="ko-KR" sz="2400" dirty="0" err="1" smtClean="0">
                <a:solidFill>
                  <a:srgbClr val="336600"/>
                </a:solidFill>
                <a:effectLst/>
                <a:cs typeface="Times New Roman" pitchFamily="18" charset="0"/>
              </a:rPr>
              <a:t>Thương</a:t>
            </a:r>
            <a:endParaRPr lang="en-US" altLang="ko-KR" sz="2400" dirty="0">
              <a:solidFill>
                <a:srgbClr val="336600"/>
              </a:solidFill>
              <a:effectLst/>
              <a:cs typeface="Times New Roman" pitchFamily="18" charset="0"/>
            </a:endParaRPr>
          </a:p>
        </p:txBody>
      </p:sp>
      <p:sp>
        <p:nvSpPr>
          <p:cNvPr id="25982" name="Rectangle 382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1651819" y="670129"/>
            <a:ext cx="7492181" cy="3323987"/>
          </a:xfrm>
          <a:noFill/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5600" dirty="0" err="1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Thị</a:t>
            </a:r>
            <a:r>
              <a:rPr lang="en-US" altLang="ko-KR" sz="5600" dirty="0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en-US" altLang="ko-KR" sz="5600" dirty="0" err="1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trường</a:t>
            </a:r>
            <a:r>
              <a:rPr lang="en-US" altLang="ko-KR" sz="5600" dirty="0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en-US" altLang="ko-KR" sz="5600" dirty="0" err="1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Liên</a:t>
            </a:r>
            <a:r>
              <a:rPr lang="en-US" altLang="ko-KR" sz="5600" dirty="0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minh </a:t>
            </a:r>
            <a:r>
              <a:rPr lang="en-US" altLang="ko-KR" sz="5600" dirty="0" err="1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Hải</a:t>
            </a:r>
            <a:r>
              <a:rPr lang="en-US" altLang="ko-KR" sz="5600" dirty="0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en-US" altLang="ko-KR" sz="5600" dirty="0" err="1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quan</a:t>
            </a:r>
            <a:r>
              <a:rPr lang="en-US" altLang="ko-KR" sz="5600" dirty="0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en-US" altLang="ko-KR" sz="5600" dirty="0" err="1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Nga</a:t>
            </a:r>
            <a:r>
              <a:rPr lang="en-US" altLang="ko-KR" sz="5600" dirty="0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, Belarus </a:t>
            </a:r>
            <a:r>
              <a:rPr lang="en-US" altLang="ko-KR" sz="5600" dirty="0" err="1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và</a:t>
            </a:r>
            <a:r>
              <a:rPr lang="en-US" altLang="ko-KR" sz="5600" dirty="0" smtClean="0">
                <a:solidFill>
                  <a:srgbClr val="0000FF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Kazakhstan</a:t>
            </a:r>
            <a:endParaRPr lang="en-US" altLang="ko-KR" sz="5600" dirty="0">
              <a:solidFill>
                <a:srgbClr val="0000FF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449263"/>
            <a:ext cx="80391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LMHQ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2772" y="1587432"/>
            <a:ext cx="8399721" cy="4953000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00FF"/>
                </a:solidFill>
              </a:rPr>
              <a:t>FTA SNG: </a:t>
            </a:r>
            <a:r>
              <a:rPr lang="en-US" sz="2200" b="0" dirty="0" err="1" smtClean="0"/>
              <a:t>Xóa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bỏ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hàng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rào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thuế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quan</a:t>
            </a:r>
            <a:r>
              <a:rPr lang="en-US" sz="2200" b="0" dirty="0" smtClean="0"/>
              <a:t> (</a:t>
            </a:r>
            <a:r>
              <a:rPr lang="en-US" sz="2200" b="0" dirty="0" err="1" smtClean="0"/>
              <a:t>chỉ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loại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trừ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một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số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mặt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hàng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nhạy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cảm</a:t>
            </a:r>
            <a:r>
              <a:rPr lang="en-US" sz="2200" b="0" dirty="0" smtClean="0"/>
              <a:t>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00FF"/>
                </a:solidFill>
              </a:rPr>
              <a:t>Liên</a:t>
            </a:r>
            <a:r>
              <a:rPr lang="en-US" sz="2200" dirty="0" smtClean="0">
                <a:solidFill>
                  <a:srgbClr val="0000FF"/>
                </a:solidFill>
              </a:rPr>
              <a:t> minh </a:t>
            </a:r>
            <a:r>
              <a:rPr lang="en-US" sz="2200" dirty="0" err="1" smtClean="0">
                <a:solidFill>
                  <a:srgbClr val="0000FF"/>
                </a:solidFill>
              </a:rPr>
              <a:t>Hải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quan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Nga</a:t>
            </a:r>
            <a:r>
              <a:rPr lang="en-US" sz="2200" dirty="0" smtClean="0">
                <a:solidFill>
                  <a:srgbClr val="0000FF"/>
                </a:solidFill>
              </a:rPr>
              <a:t>, Belarus, Kazakhstan (1/2010): </a:t>
            </a:r>
            <a:r>
              <a:rPr lang="en-US" sz="2200" b="0" dirty="0" err="1" smtClean="0"/>
              <a:t>Áp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dụng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bộ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luật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thuế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xuất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nhập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khẩu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thống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nhất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từ</a:t>
            </a:r>
            <a:r>
              <a:rPr lang="en-US" sz="2200" b="0" dirty="0" smtClean="0"/>
              <a:t> 1/7/2011.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00FF"/>
                </a:solidFill>
              </a:rPr>
              <a:t>Nga</a:t>
            </a:r>
            <a:r>
              <a:rPr lang="en-US" sz="2200" dirty="0" smtClean="0">
                <a:solidFill>
                  <a:srgbClr val="0000FF"/>
                </a:solidFill>
              </a:rPr>
              <a:t> (8/2012) </a:t>
            </a:r>
            <a:r>
              <a:rPr lang="en-US" sz="2200" dirty="0" err="1" smtClean="0">
                <a:solidFill>
                  <a:srgbClr val="0000FF"/>
                </a:solidFill>
              </a:rPr>
              <a:t>là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thành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viên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của</a:t>
            </a:r>
            <a:r>
              <a:rPr lang="en-US" sz="2200" dirty="0" smtClean="0">
                <a:solidFill>
                  <a:srgbClr val="0000FF"/>
                </a:solidFill>
              </a:rPr>
              <a:t> WTO</a:t>
            </a:r>
            <a:r>
              <a:rPr lang="en-US" sz="2200" b="0" dirty="0" smtClean="0">
                <a:solidFill>
                  <a:srgbClr val="0000FF"/>
                </a:solidFill>
              </a:rPr>
              <a:t>: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Giảm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thuế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nhập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khẩu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hàng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rào</a:t>
            </a:r>
            <a:r>
              <a:rPr lang="en-US" sz="2200" b="0" dirty="0" smtClean="0"/>
              <a:t> phi </a:t>
            </a:r>
            <a:r>
              <a:rPr lang="en-US" sz="2200" b="0" dirty="0" err="1" smtClean="0"/>
              <a:t>thuế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cho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các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thành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viên</a:t>
            </a:r>
            <a:r>
              <a:rPr lang="en-US" sz="2200" b="0" dirty="0" smtClean="0"/>
              <a:t> WTO.</a:t>
            </a:r>
          </a:p>
          <a:p>
            <a:pPr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="" xmlns:p14="http://schemas.microsoft.com/office/powerpoint/2010/main" val="10693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449263"/>
            <a:ext cx="80391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LMHQ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712" y="1307805"/>
            <a:ext cx="8569841" cy="5305646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err="1" smtClean="0"/>
              <a:t>Nga</a:t>
            </a:r>
            <a:r>
              <a:rPr lang="en-US" sz="2400" dirty="0" smtClean="0"/>
              <a:t>: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WTO </a:t>
            </a:r>
            <a:r>
              <a:rPr lang="en-US" sz="2400" dirty="0" err="1" smtClean="0"/>
              <a:t>từ</a:t>
            </a:r>
            <a:r>
              <a:rPr lang="en-US" sz="2400" dirty="0" smtClean="0"/>
              <a:t> 8/2012, cam </a:t>
            </a:r>
            <a:r>
              <a:rPr lang="en-US" sz="2400" dirty="0" err="1" smtClean="0"/>
              <a:t>kết</a:t>
            </a:r>
            <a:r>
              <a:rPr lang="en-US" sz="2400" dirty="0" smtClean="0"/>
              <a:t>: 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200" b="0" dirty="0" err="1" smtClean="0">
                <a:solidFill>
                  <a:srgbClr val="0000FF"/>
                </a:solidFill>
              </a:rPr>
              <a:t>Giảm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thuế</a:t>
            </a:r>
            <a:r>
              <a:rPr lang="en-US" sz="2200" b="0" dirty="0" smtClean="0">
                <a:solidFill>
                  <a:srgbClr val="0000FF"/>
                </a:solidFill>
              </a:rPr>
              <a:t> NK </a:t>
            </a:r>
            <a:r>
              <a:rPr lang="en-US" sz="2200" b="0" dirty="0" err="1" smtClean="0">
                <a:solidFill>
                  <a:srgbClr val="0000FF"/>
                </a:solidFill>
              </a:rPr>
              <a:t>bình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quân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của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tất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cả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các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loại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hàng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hóa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xuống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còn</a:t>
            </a:r>
            <a:r>
              <a:rPr lang="en-US" sz="2200" b="0" dirty="0" smtClean="0">
                <a:solidFill>
                  <a:srgbClr val="0000FF"/>
                </a:solidFill>
              </a:rPr>
              <a:t> 7,8% so </a:t>
            </a:r>
            <a:r>
              <a:rPr lang="en-US" sz="2200" b="0" dirty="0" err="1" smtClean="0">
                <a:solidFill>
                  <a:srgbClr val="0000FF"/>
                </a:solidFill>
              </a:rPr>
              <a:t>với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mức</a:t>
            </a:r>
            <a:r>
              <a:rPr lang="en-US" sz="2200" b="0" dirty="0" smtClean="0">
                <a:solidFill>
                  <a:srgbClr val="0000FF"/>
                </a:solidFill>
              </a:rPr>
              <a:t> 10% </a:t>
            </a:r>
            <a:r>
              <a:rPr lang="en-US" sz="2200" b="0" dirty="0" err="1" smtClean="0">
                <a:solidFill>
                  <a:srgbClr val="0000FF"/>
                </a:solidFill>
              </a:rPr>
              <a:t>của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năm</a:t>
            </a:r>
            <a:r>
              <a:rPr lang="en-US" sz="2200" b="0" dirty="0" smtClean="0">
                <a:solidFill>
                  <a:srgbClr val="0000FF"/>
                </a:solidFill>
              </a:rPr>
              <a:t> 2011 (</a:t>
            </a:r>
            <a:r>
              <a:rPr lang="en-US" sz="2200" b="0" dirty="0" err="1" smtClean="0">
                <a:solidFill>
                  <a:srgbClr val="0000FF"/>
                </a:solidFill>
              </a:rPr>
              <a:t>hàng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nông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nghiệp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từ</a:t>
            </a:r>
            <a:r>
              <a:rPr lang="en-US" sz="2200" b="0" dirty="0" smtClean="0">
                <a:solidFill>
                  <a:srgbClr val="0000FF"/>
                </a:solidFill>
              </a:rPr>
              <a:t> 13,2% </a:t>
            </a:r>
            <a:r>
              <a:rPr lang="en-US" sz="2200" b="0" dirty="0" err="1" smtClean="0">
                <a:solidFill>
                  <a:srgbClr val="0000FF"/>
                </a:solidFill>
              </a:rPr>
              <a:t>còn</a:t>
            </a:r>
            <a:r>
              <a:rPr lang="en-US" sz="2200" b="0" dirty="0" smtClean="0">
                <a:solidFill>
                  <a:srgbClr val="0000FF"/>
                </a:solidFill>
              </a:rPr>
              <a:t> 10,8%, </a:t>
            </a:r>
            <a:r>
              <a:rPr lang="en-US" sz="2200" b="0" dirty="0" err="1" smtClean="0">
                <a:solidFill>
                  <a:srgbClr val="0000FF"/>
                </a:solidFill>
              </a:rPr>
              <a:t>hàng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chế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tạo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giảm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từ</a:t>
            </a:r>
            <a:r>
              <a:rPr lang="en-US" sz="2200" b="0" dirty="0" smtClean="0">
                <a:solidFill>
                  <a:srgbClr val="0000FF"/>
                </a:solidFill>
              </a:rPr>
              <a:t> 9,5% </a:t>
            </a:r>
            <a:r>
              <a:rPr lang="en-US" sz="2200" b="0" dirty="0" err="1" smtClean="0">
                <a:solidFill>
                  <a:srgbClr val="0000FF"/>
                </a:solidFill>
              </a:rPr>
              <a:t>còn</a:t>
            </a:r>
            <a:r>
              <a:rPr lang="en-US" sz="2200" b="0" dirty="0" smtClean="0">
                <a:solidFill>
                  <a:srgbClr val="0000FF"/>
                </a:solidFill>
              </a:rPr>
              <a:t> 7,3%). </a:t>
            </a:r>
          </a:p>
          <a:p>
            <a:pPr algn="just">
              <a:buFont typeface="Wingdings" pitchFamily="2" charset="2"/>
              <a:buChar char="§"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200" b="0" dirty="0" smtClean="0">
                <a:solidFill>
                  <a:srgbClr val="0000FF"/>
                </a:solidFill>
              </a:rPr>
              <a:t>	</a:t>
            </a:r>
            <a:r>
              <a:rPr lang="en-US" sz="2200" b="0" dirty="0" err="1" smtClean="0">
                <a:solidFill>
                  <a:srgbClr val="0000FF"/>
                </a:solidFill>
              </a:rPr>
              <a:t>Thời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gian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giảm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thuế</a:t>
            </a:r>
            <a:r>
              <a:rPr lang="en-US" sz="2200" b="0" dirty="0" smtClean="0">
                <a:solidFill>
                  <a:srgbClr val="0000FF"/>
                </a:solidFill>
              </a:rPr>
              <a:t>: - </a:t>
            </a:r>
            <a:r>
              <a:rPr lang="en-US" sz="2200" b="0" dirty="0" err="1" smtClean="0">
                <a:solidFill>
                  <a:srgbClr val="0000FF"/>
                </a:solidFill>
              </a:rPr>
              <a:t>Trên</a:t>
            </a:r>
            <a:r>
              <a:rPr lang="en-US" sz="2200" b="0" dirty="0" smtClean="0">
                <a:solidFill>
                  <a:srgbClr val="0000FF"/>
                </a:solidFill>
              </a:rPr>
              <a:t> 30% </a:t>
            </a:r>
            <a:r>
              <a:rPr lang="en-US" sz="2200" b="0" dirty="0" err="1" smtClean="0">
                <a:solidFill>
                  <a:srgbClr val="0000FF"/>
                </a:solidFill>
              </a:rPr>
              <a:t>dòng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thuế</a:t>
            </a:r>
            <a:r>
              <a:rPr lang="en-US" sz="2200" b="0" dirty="0" smtClean="0">
                <a:solidFill>
                  <a:srgbClr val="0000FF"/>
                </a:solidFill>
              </a:rPr>
              <a:t>: </a:t>
            </a:r>
            <a:r>
              <a:rPr lang="en-US" sz="2200" b="0" dirty="0" err="1" smtClean="0">
                <a:solidFill>
                  <a:srgbClr val="0000FF"/>
                </a:solidFill>
              </a:rPr>
              <a:t>Ngay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từ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khi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gia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nhập</a:t>
            </a:r>
            <a:r>
              <a:rPr lang="en-US" sz="2200" b="0" dirty="0" smtClean="0">
                <a:solidFill>
                  <a:srgbClr val="0000FF"/>
                </a:solidFill>
              </a:rPr>
              <a:t>; 30%: </a:t>
            </a:r>
            <a:r>
              <a:rPr lang="en-US" sz="2200" b="0" dirty="0" err="1" smtClean="0">
                <a:solidFill>
                  <a:srgbClr val="0000FF"/>
                </a:solidFill>
              </a:rPr>
              <a:t>Sau</a:t>
            </a:r>
            <a:r>
              <a:rPr lang="en-US" sz="2200" b="0" dirty="0" smtClean="0">
                <a:solidFill>
                  <a:srgbClr val="0000FF"/>
                </a:solidFill>
              </a:rPr>
              <a:t> 3 </a:t>
            </a:r>
            <a:r>
              <a:rPr lang="en-US" sz="2200" b="0" dirty="0" err="1" smtClean="0">
                <a:solidFill>
                  <a:srgbClr val="0000FF"/>
                </a:solidFill>
              </a:rPr>
              <a:t>năm</a:t>
            </a:r>
            <a:r>
              <a:rPr lang="en-US" sz="2200" b="0" dirty="0" smtClean="0">
                <a:solidFill>
                  <a:srgbClr val="0000FF"/>
                </a:solidFill>
              </a:rPr>
              <a:t>; </a:t>
            </a:r>
            <a:r>
              <a:rPr lang="en-US" sz="2200" b="0" dirty="0" err="1" smtClean="0">
                <a:solidFill>
                  <a:srgbClr val="0000FF"/>
                </a:solidFill>
              </a:rPr>
              <a:t>Lâu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nhất</a:t>
            </a:r>
            <a:r>
              <a:rPr lang="en-US" sz="2200" b="0" dirty="0" smtClean="0">
                <a:solidFill>
                  <a:srgbClr val="0000FF"/>
                </a:solidFill>
              </a:rPr>
              <a:t>: </a:t>
            </a:r>
            <a:r>
              <a:rPr lang="en-US" sz="2200" b="0" dirty="0" err="1" smtClean="0">
                <a:solidFill>
                  <a:srgbClr val="0000FF"/>
                </a:solidFill>
              </a:rPr>
              <a:t>thịt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lơn</a:t>
            </a:r>
            <a:r>
              <a:rPr lang="en-US" sz="2200" b="0" dirty="0" smtClean="0">
                <a:solidFill>
                  <a:srgbClr val="0000FF"/>
                </a:solidFill>
              </a:rPr>
              <a:t> 8 </a:t>
            </a:r>
            <a:r>
              <a:rPr lang="en-US" sz="2200" b="0" dirty="0" err="1" smtClean="0">
                <a:solidFill>
                  <a:srgbClr val="0000FF"/>
                </a:solidFill>
              </a:rPr>
              <a:t>năm</a:t>
            </a:r>
            <a:r>
              <a:rPr lang="en-US" sz="2200" b="0" dirty="0" smtClean="0">
                <a:solidFill>
                  <a:srgbClr val="0000FF"/>
                </a:solidFill>
              </a:rPr>
              <a:t>, ô </a:t>
            </a:r>
            <a:r>
              <a:rPr lang="en-US" sz="2200" b="0" dirty="0" err="1" smtClean="0">
                <a:solidFill>
                  <a:srgbClr val="0000FF"/>
                </a:solidFill>
              </a:rPr>
              <a:t>tô</a:t>
            </a:r>
            <a:r>
              <a:rPr lang="en-US" sz="2200" b="0" dirty="0" smtClean="0">
                <a:solidFill>
                  <a:srgbClr val="0000FF"/>
                </a:solidFill>
              </a:rPr>
              <a:t>, </a:t>
            </a:r>
            <a:r>
              <a:rPr lang="en-US" sz="2200" b="0" dirty="0" err="1" smtClean="0">
                <a:solidFill>
                  <a:srgbClr val="0000FF"/>
                </a:solidFill>
              </a:rPr>
              <a:t>máy</a:t>
            </a:r>
            <a:r>
              <a:rPr lang="en-US" sz="2200" b="0" dirty="0" smtClean="0">
                <a:solidFill>
                  <a:srgbClr val="0000FF"/>
                </a:solidFill>
              </a:rPr>
              <a:t> bay </a:t>
            </a:r>
            <a:r>
              <a:rPr lang="en-US" sz="2200" b="0" dirty="0" err="1" smtClean="0">
                <a:solidFill>
                  <a:srgbClr val="0000FF"/>
                </a:solidFill>
              </a:rPr>
              <a:t>trực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thăng</a:t>
            </a:r>
            <a:r>
              <a:rPr lang="en-US" sz="2200" b="0" dirty="0" smtClean="0">
                <a:solidFill>
                  <a:srgbClr val="0000FF"/>
                </a:solidFill>
              </a:rPr>
              <a:t>, </a:t>
            </a:r>
            <a:r>
              <a:rPr lang="en-US" sz="2200" b="0" dirty="0" err="1" smtClean="0">
                <a:solidFill>
                  <a:srgbClr val="0000FF"/>
                </a:solidFill>
              </a:rPr>
              <a:t>máy</a:t>
            </a:r>
            <a:r>
              <a:rPr lang="en-US" sz="2200" b="0" dirty="0" smtClean="0">
                <a:solidFill>
                  <a:srgbClr val="0000FF"/>
                </a:solidFill>
              </a:rPr>
              <a:t> bay </a:t>
            </a:r>
            <a:r>
              <a:rPr lang="en-US" sz="2200" b="0" dirty="0" err="1" smtClean="0">
                <a:solidFill>
                  <a:srgbClr val="0000FF"/>
                </a:solidFill>
              </a:rPr>
              <a:t>dân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dụng</a:t>
            </a:r>
            <a:r>
              <a:rPr lang="en-US" sz="2200" b="0" dirty="0" smtClean="0">
                <a:solidFill>
                  <a:srgbClr val="0000FF"/>
                </a:solidFill>
              </a:rPr>
              <a:t> 7 </a:t>
            </a:r>
            <a:r>
              <a:rPr lang="en-US" sz="2200" b="0" dirty="0" err="1" smtClean="0">
                <a:solidFill>
                  <a:srgbClr val="0000FF"/>
                </a:solidFill>
              </a:rPr>
              <a:t>năm</a:t>
            </a:r>
            <a:r>
              <a:rPr lang="en-US" sz="2200" b="0" dirty="0" smtClean="0">
                <a:solidFill>
                  <a:srgbClr val="0000FF"/>
                </a:solidFill>
              </a:rPr>
              <a:t>  </a:t>
            </a:r>
            <a:endParaRPr lang="en-US" sz="2200" b="0" dirty="0">
              <a:solidFill>
                <a:srgbClr val="0000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44279" y="3434317"/>
          <a:ext cx="7931889" cy="17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127"/>
                <a:gridCol w="1133127"/>
                <a:gridCol w="1133127"/>
                <a:gridCol w="1133127"/>
                <a:gridCol w="1133127"/>
                <a:gridCol w="1133127"/>
                <a:gridCol w="1133127"/>
              </a:tblGrid>
              <a:tr h="705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SP </a:t>
                      </a:r>
                      <a:r>
                        <a:rPr lang="en-US" b="0" dirty="0" err="1" smtClean="0">
                          <a:latin typeface="+mj-lt"/>
                        </a:rPr>
                        <a:t>sữa</a:t>
                      </a:r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+mj-lt"/>
                        </a:rPr>
                        <a:t>Ngũ</a:t>
                      </a:r>
                      <a:r>
                        <a:rPr lang="en-US" b="0" baseline="0" dirty="0" smtClean="0">
                          <a:latin typeface="+mj-lt"/>
                        </a:rPr>
                        <a:t> </a:t>
                      </a:r>
                      <a:r>
                        <a:rPr lang="en-US" b="0" baseline="0" dirty="0" err="1" smtClean="0">
                          <a:latin typeface="+mj-lt"/>
                        </a:rPr>
                        <a:t>cốc</a:t>
                      </a:r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+mj-lt"/>
                        </a:rPr>
                        <a:t>Dầu</a:t>
                      </a:r>
                      <a:r>
                        <a:rPr lang="en-US" b="0" dirty="0" smtClean="0">
                          <a:latin typeface="+mj-lt"/>
                        </a:rPr>
                        <a:t> </a:t>
                      </a:r>
                      <a:r>
                        <a:rPr lang="en-US" b="0" dirty="0" err="1" smtClean="0">
                          <a:latin typeface="+mj-lt"/>
                        </a:rPr>
                        <a:t>thực</a:t>
                      </a:r>
                      <a:r>
                        <a:rPr lang="en-US" b="0" baseline="0" dirty="0" smtClean="0">
                          <a:latin typeface="+mj-lt"/>
                        </a:rPr>
                        <a:t> </a:t>
                      </a:r>
                      <a:r>
                        <a:rPr lang="en-US" b="0" baseline="0" dirty="0" err="1" smtClean="0">
                          <a:latin typeface="+mj-lt"/>
                        </a:rPr>
                        <a:t>vật</a:t>
                      </a:r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+mj-lt"/>
                        </a:rPr>
                        <a:t>Hóa</a:t>
                      </a:r>
                      <a:r>
                        <a:rPr lang="en-US" b="0" baseline="0" dirty="0" smtClean="0">
                          <a:latin typeface="+mj-lt"/>
                        </a:rPr>
                        <a:t> </a:t>
                      </a:r>
                      <a:r>
                        <a:rPr lang="en-US" b="0" baseline="0" dirty="0" err="1" smtClean="0">
                          <a:latin typeface="+mj-lt"/>
                        </a:rPr>
                        <a:t>chất</a:t>
                      </a:r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Ô</a:t>
                      </a:r>
                      <a:r>
                        <a:rPr lang="en-US" b="0" baseline="0" dirty="0" smtClean="0">
                          <a:latin typeface="+mj-lt"/>
                        </a:rPr>
                        <a:t> </a:t>
                      </a:r>
                      <a:r>
                        <a:rPr lang="en-US" b="0" baseline="0" dirty="0" err="1" smtClean="0">
                          <a:latin typeface="+mj-lt"/>
                        </a:rPr>
                        <a:t>tô</a:t>
                      </a:r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+mj-lt"/>
                        </a:rPr>
                        <a:t>Thiết</a:t>
                      </a:r>
                      <a:r>
                        <a:rPr lang="en-US" b="0" dirty="0" smtClean="0">
                          <a:latin typeface="+mj-lt"/>
                        </a:rPr>
                        <a:t> </a:t>
                      </a:r>
                      <a:r>
                        <a:rPr lang="en-US" b="0" dirty="0" err="1" smtClean="0">
                          <a:latin typeface="+mj-lt"/>
                        </a:rPr>
                        <a:t>bị</a:t>
                      </a:r>
                      <a:r>
                        <a:rPr lang="en-US" b="0" baseline="0" dirty="0" smtClean="0">
                          <a:latin typeface="+mj-lt"/>
                        </a:rPr>
                        <a:t> </a:t>
                      </a:r>
                      <a:r>
                        <a:rPr lang="en-US" b="0" baseline="0" dirty="0" err="1" smtClean="0">
                          <a:latin typeface="+mj-lt"/>
                        </a:rPr>
                        <a:t>điện</a:t>
                      </a:r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SP</a:t>
                      </a:r>
                      <a:r>
                        <a:rPr lang="en-US" b="0" baseline="0" dirty="0" smtClean="0">
                          <a:latin typeface="+mj-lt"/>
                        </a:rPr>
                        <a:t> </a:t>
                      </a:r>
                      <a:r>
                        <a:rPr lang="en-US" b="0" baseline="0" dirty="0" err="1" smtClean="0">
                          <a:latin typeface="+mj-lt"/>
                        </a:rPr>
                        <a:t>gỗ</a:t>
                      </a:r>
                      <a:r>
                        <a:rPr lang="en-US" b="0" baseline="0" dirty="0" smtClean="0">
                          <a:latin typeface="+mj-lt"/>
                        </a:rPr>
                        <a:t>, </a:t>
                      </a:r>
                      <a:r>
                        <a:rPr lang="en-US" b="0" baseline="0" dirty="0" err="1" smtClean="0">
                          <a:latin typeface="+mj-lt"/>
                        </a:rPr>
                        <a:t>giấy</a:t>
                      </a:r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</a:tr>
              <a:tr h="47745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14,9%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7,1%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5,2%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6,2%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8%</a:t>
                      </a:r>
                      <a:endParaRPr lang="en-US" b="0" dirty="0"/>
                    </a:p>
                  </a:txBody>
                  <a:tcPr/>
                </a:tc>
              </a:tr>
              <a:tr h="56048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19,8%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15,1%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6,5%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15,5%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8,4%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13,4%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693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449263"/>
            <a:ext cx="80391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LMHQ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712" y="1307805"/>
            <a:ext cx="8569841" cy="530564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err="1" smtClean="0"/>
              <a:t>Nga</a:t>
            </a:r>
            <a:r>
              <a:rPr lang="en-US" sz="2400" dirty="0" smtClean="0"/>
              <a:t>: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WTO </a:t>
            </a:r>
            <a:r>
              <a:rPr lang="en-US" sz="2400" dirty="0" err="1" smtClean="0"/>
              <a:t>từ</a:t>
            </a:r>
            <a:r>
              <a:rPr lang="en-US" sz="2400" dirty="0" smtClean="0"/>
              <a:t> 8/2012, cam </a:t>
            </a:r>
            <a:r>
              <a:rPr lang="en-US" sz="2400" dirty="0" err="1" smtClean="0"/>
              <a:t>kết</a:t>
            </a:r>
            <a:r>
              <a:rPr lang="en-US" sz="2400" dirty="0" smtClean="0"/>
              <a:t>: 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200" b="0" dirty="0" err="1" smtClean="0">
                <a:solidFill>
                  <a:srgbClr val="0000FF"/>
                </a:solidFill>
              </a:rPr>
              <a:t>Áp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dụng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hạn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ngạch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thuế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quan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đối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với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thịt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bò</a:t>
            </a:r>
            <a:r>
              <a:rPr lang="en-US" sz="2200" b="0" dirty="0" smtClean="0">
                <a:solidFill>
                  <a:srgbClr val="0000FF"/>
                </a:solidFill>
              </a:rPr>
              <a:t>, </a:t>
            </a:r>
            <a:r>
              <a:rPr lang="en-US" sz="2200" b="0" dirty="0" err="1" smtClean="0">
                <a:solidFill>
                  <a:srgbClr val="0000FF"/>
                </a:solidFill>
              </a:rPr>
              <a:t>thịt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lợn</a:t>
            </a:r>
            <a:r>
              <a:rPr lang="en-US" sz="2200" b="0" dirty="0" smtClean="0">
                <a:solidFill>
                  <a:srgbClr val="0000FF"/>
                </a:solidFill>
              </a:rPr>
              <a:t>, </a:t>
            </a:r>
            <a:r>
              <a:rPr lang="en-US" sz="2200" b="0" dirty="0" err="1" smtClean="0">
                <a:solidFill>
                  <a:srgbClr val="0000FF"/>
                </a:solidFill>
              </a:rPr>
              <a:t>thịt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gia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cầm</a:t>
            </a:r>
            <a:endParaRPr lang="en-US" sz="2200" b="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200" b="0" dirty="0" smtClean="0">
                <a:solidFill>
                  <a:srgbClr val="0000FF"/>
                </a:solidFill>
              </a:rPr>
              <a:t>	</a:t>
            </a:r>
            <a:endParaRPr lang="en-US" sz="2200" b="0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3278963"/>
          <a:ext cx="713444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576"/>
                <a:gridCol w="1626623"/>
                <a:gridCol w="1626623"/>
                <a:gridCol w="16266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 smtClean="0">
                          <a:latin typeface="+mj-lt"/>
                        </a:rPr>
                        <a:t>Mặt</a:t>
                      </a:r>
                      <a:r>
                        <a:rPr lang="en-US" sz="2200" b="0" baseline="0" dirty="0" smtClean="0">
                          <a:latin typeface="+mj-lt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+mj-lt"/>
                        </a:rPr>
                        <a:t>hàng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 smtClean="0">
                          <a:latin typeface="+mj-lt"/>
                        </a:rPr>
                        <a:t>thịt</a:t>
                      </a:r>
                      <a:r>
                        <a:rPr lang="en-US" sz="2200" b="0" dirty="0" smtClean="0">
                          <a:latin typeface="+mj-lt"/>
                        </a:rPr>
                        <a:t> </a:t>
                      </a:r>
                      <a:r>
                        <a:rPr lang="en-US" sz="2200" b="0" dirty="0" err="1" smtClean="0">
                          <a:latin typeface="+mj-lt"/>
                        </a:rPr>
                        <a:t>bò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 smtClean="0">
                          <a:latin typeface="+mj-lt"/>
                        </a:rPr>
                        <a:t>thịt</a:t>
                      </a:r>
                      <a:r>
                        <a:rPr lang="en-US" sz="2200" b="0" dirty="0" smtClean="0">
                          <a:latin typeface="+mj-lt"/>
                        </a:rPr>
                        <a:t> </a:t>
                      </a:r>
                      <a:r>
                        <a:rPr lang="en-US" sz="2200" b="0" dirty="0" err="1" smtClean="0">
                          <a:latin typeface="+mj-lt"/>
                        </a:rPr>
                        <a:t>lợn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 smtClean="0">
                          <a:latin typeface="+mj-lt"/>
                        </a:rPr>
                        <a:t>thịt</a:t>
                      </a:r>
                      <a:r>
                        <a:rPr lang="en-US" sz="2200" b="0" dirty="0" smtClean="0">
                          <a:latin typeface="+mj-lt"/>
                        </a:rPr>
                        <a:t> </a:t>
                      </a:r>
                      <a:r>
                        <a:rPr lang="en-US" sz="2200" b="0" dirty="0" err="1" smtClean="0">
                          <a:latin typeface="+mj-lt"/>
                        </a:rPr>
                        <a:t>gia</a:t>
                      </a:r>
                      <a:r>
                        <a:rPr lang="en-US" sz="2200" b="0" dirty="0" smtClean="0">
                          <a:latin typeface="+mj-lt"/>
                        </a:rPr>
                        <a:t> </a:t>
                      </a:r>
                      <a:r>
                        <a:rPr lang="en-US" sz="2200" b="0" dirty="0" err="1" smtClean="0">
                          <a:latin typeface="+mj-lt"/>
                        </a:rPr>
                        <a:t>cầm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err="1" smtClean="0">
                          <a:latin typeface="+mj-lt"/>
                        </a:rPr>
                        <a:t>Trong</a:t>
                      </a:r>
                      <a:r>
                        <a:rPr lang="en-US" sz="2200" b="0" baseline="0" dirty="0" smtClean="0">
                          <a:latin typeface="+mj-lt"/>
                        </a:rPr>
                        <a:t> QT</a:t>
                      </a:r>
                      <a:endParaRPr lang="en-US" sz="2200" b="0" dirty="0" smtClean="0">
                        <a:latin typeface="+mj-lt"/>
                      </a:endParaRPr>
                    </a:p>
                    <a:p>
                      <a:pPr algn="ctr"/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+mj-lt"/>
                        </a:rPr>
                        <a:t>15%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+mj-lt"/>
                        </a:rPr>
                        <a:t>0%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+mj-lt"/>
                        </a:rPr>
                        <a:t>25%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 smtClean="0">
                          <a:latin typeface="+mj-lt"/>
                        </a:rPr>
                        <a:t>Ngoài</a:t>
                      </a:r>
                      <a:r>
                        <a:rPr lang="en-US" sz="2200" b="0" dirty="0" smtClean="0">
                          <a:latin typeface="+mj-lt"/>
                        </a:rPr>
                        <a:t> QT</a:t>
                      </a:r>
                    </a:p>
                    <a:p>
                      <a:pPr algn="ctr"/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+mj-lt"/>
                        </a:rPr>
                        <a:t>55%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+mj-lt"/>
                        </a:rPr>
                        <a:t>65%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+mj-lt"/>
                        </a:rPr>
                        <a:t>80%</a:t>
                      </a:r>
                      <a:endParaRPr lang="en-US" sz="22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693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449263"/>
            <a:ext cx="80391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LMHQ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712" y="1307805"/>
            <a:ext cx="8569841" cy="530564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err="1" smtClean="0"/>
              <a:t>Nga</a:t>
            </a:r>
            <a:r>
              <a:rPr lang="en-US" sz="2400" dirty="0" smtClean="0"/>
              <a:t>: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WTO </a:t>
            </a:r>
            <a:r>
              <a:rPr lang="en-US" sz="2400" dirty="0" err="1" smtClean="0"/>
              <a:t>từ</a:t>
            </a:r>
            <a:r>
              <a:rPr lang="en-US" sz="2400" dirty="0" smtClean="0"/>
              <a:t> 8/2012, cam </a:t>
            </a:r>
            <a:r>
              <a:rPr lang="en-US" sz="2400" dirty="0" err="1" smtClean="0"/>
              <a:t>kết</a:t>
            </a:r>
            <a:r>
              <a:rPr lang="en-US" sz="2400" dirty="0" smtClean="0"/>
              <a:t>: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200" b="0" dirty="0" err="1" smtClean="0">
                <a:solidFill>
                  <a:srgbClr val="0000FF"/>
                </a:solidFill>
              </a:rPr>
              <a:t>Mở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cửa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thị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trường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dịch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vụ</a:t>
            </a:r>
            <a:r>
              <a:rPr lang="en-US" sz="2200" b="0" dirty="0" smtClean="0">
                <a:solidFill>
                  <a:srgbClr val="0000FF"/>
                </a:solidFill>
              </a:rPr>
              <a:t>: Cam </a:t>
            </a:r>
            <a:r>
              <a:rPr lang="en-US" sz="2200" b="0" dirty="0" err="1" smtClean="0">
                <a:solidFill>
                  <a:srgbClr val="0000FF"/>
                </a:solidFill>
              </a:rPr>
              <a:t>kết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cụ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thể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với</a:t>
            </a:r>
            <a:r>
              <a:rPr lang="en-US" sz="2200" b="0" dirty="0" smtClean="0">
                <a:solidFill>
                  <a:srgbClr val="0000FF"/>
                </a:solidFill>
              </a:rPr>
              <a:t> 11 </a:t>
            </a:r>
            <a:r>
              <a:rPr lang="en-US" sz="2200" b="0" dirty="0" err="1" smtClean="0">
                <a:solidFill>
                  <a:srgbClr val="0000FF"/>
                </a:solidFill>
              </a:rPr>
              <a:t>lĩnh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vực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và</a:t>
            </a:r>
            <a:r>
              <a:rPr lang="en-US" sz="2200" b="0" dirty="0" smtClean="0">
                <a:solidFill>
                  <a:srgbClr val="0000FF"/>
                </a:solidFill>
              </a:rPr>
              <a:t> 116 </a:t>
            </a:r>
            <a:r>
              <a:rPr lang="en-US" sz="2200" b="0" dirty="0" err="1" smtClean="0">
                <a:solidFill>
                  <a:srgbClr val="0000FF"/>
                </a:solidFill>
              </a:rPr>
              <a:t>tiểu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lĩnh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vực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dịch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vụ</a:t>
            </a:r>
            <a:r>
              <a:rPr lang="en-US" sz="2200" b="0" dirty="0" smtClean="0">
                <a:solidFill>
                  <a:srgbClr val="0000FF"/>
                </a:solidFill>
              </a:rPr>
              <a:t>, </a:t>
            </a:r>
            <a:r>
              <a:rPr lang="en-US" sz="2200" b="0" dirty="0" err="1" smtClean="0">
                <a:solidFill>
                  <a:srgbClr val="0000FF"/>
                </a:solidFill>
              </a:rPr>
              <a:t>trong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đó</a:t>
            </a:r>
            <a:r>
              <a:rPr lang="en-US" sz="2200" b="0" dirty="0" smtClean="0">
                <a:solidFill>
                  <a:srgbClr val="0000FF"/>
                </a:solidFill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336600"/>
                </a:solidFill>
              </a:rPr>
              <a:t>Viễn</a:t>
            </a:r>
            <a:r>
              <a:rPr lang="en-US" dirty="0" smtClean="0">
                <a:solidFill>
                  <a:srgbClr val="336600"/>
                </a:solidFill>
              </a:rPr>
              <a:t> </a:t>
            </a:r>
            <a:r>
              <a:rPr lang="en-US" dirty="0" err="1" smtClean="0">
                <a:solidFill>
                  <a:srgbClr val="336600"/>
                </a:solidFill>
              </a:rPr>
              <a:t>thông</a:t>
            </a:r>
            <a:r>
              <a:rPr lang="en-US" dirty="0" smtClean="0">
                <a:solidFill>
                  <a:srgbClr val="336600"/>
                </a:solidFill>
              </a:rPr>
              <a:t>: </a:t>
            </a:r>
            <a:r>
              <a:rPr lang="en-US" b="0" dirty="0" err="1" smtClean="0">
                <a:solidFill>
                  <a:srgbClr val="0000FF"/>
                </a:solidFill>
              </a:rPr>
              <a:t>Xóa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bỏ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hạn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chế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tỷ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lệ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cổ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phần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nước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ngoài</a:t>
            </a:r>
            <a:r>
              <a:rPr lang="en-US" b="0" dirty="0" smtClean="0">
                <a:solidFill>
                  <a:srgbClr val="0000FF"/>
                </a:solidFill>
              </a:rPr>
              <a:t> ở </a:t>
            </a:r>
            <a:r>
              <a:rPr lang="en-US" b="0" dirty="0" err="1" smtClean="0">
                <a:solidFill>
                  <a:srgbClr val="0000FF"/>
                </a:solidFill>
              </a:rPr>
              <a:t>mức</a:t>
            </a:r>
            <a:r>
              <a:rPr lang="en-US" b="0" dirty="0" smtClean="0">
                <a:solidFill>
                  <a:srgbClr val="0000FF"/>
                </a:solidFill>
              </a:rPr>
              <a:t> 49% </a:t>
            </a:r>
            <a:r>
              <a:rPr lang="en-US" b="0" dirty="0" err="1" smtClean="0">
                <a:solidFill>
                  <a:srgbClr val="0000FF"/>
                </a:solidFill>
              </a:rPr>
              <a:t>sau</a:t>
            </a:r>
            <a:r>
              <a:rPr lang="en-US" b="0" dirty="0" smtClean="0">
                <a:solidFill>
                  <a:srgbClr val="0000FF"/>
                </a:solidFill>
              </a:rPr>
              <a:t> 3 </a:t>
            </a:r>
            <a:r>
              <a:rPr lang="en-US" b="0" dirty="0" err="1" smtClean="0">
                <a:solidFill>
                  <a:srgbClr val="0000FF"/>
                </a:solidFill>
              </a:rPr>
              <a:t>năm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gia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nhập</a:t>
            </a:r>
            <a:r>
              <a:rPr lang="en-US" b="0" dirty="0" smtClean="0">
                <a:solidFill>
                  <a:srgbClr val="0000FF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336600"/>
                </a:solidFill>
              </a:rPr>
              <a:t>Bảo</a:t>
            </a:r>
            <a:r>
              <a:rPr lang="en-US" dirty="0" smtClean="0">
                <a:solidFill>
                  <a:srgbClr val="336600"/>
                </a:solidFill>
              </a:rPr>
              <a:t> </a:t>
            </a:r>
            <a:r>
              <a:rPr lang="en-US" dirty="0" err="1" smtClean="0">
                <a:solidFill>
                  <a:srgbClr val="336600"/>
                </a:solidFill>
              </a:rPr>
              <a:t>hiểm</a:t>
            </a:r>
            <a:r>
              <a:rPr lang="en-US" dirty="0" smtClean="0">
                <a:solidFill>
                  <a:srgbClr val="336600"/>
                </a:solidFill>
              </a:rPr>
              <a:t>: </a:t>
            </a:r>
            <a:r>
              <a:rPr lang="en-US" b="0" dirty="0" err="1" smtClean="0">
                <a:solidFill>
                  <a:srgbClr val="0000FF"/>
                </a:solidFill>
              </a:rPr>
              <a:t>Doanh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nghiệp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nước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ngoài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được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mở</a:t>
            </a:r>
            <a:r>
              <a:rPr lang="en-US" b="0" dirty="0" smtClean="0">
                <a:solidFill>
                  <a:srgbClr val="0000FF"/>
                </a:solidFill>
              </a:rPr>
              <a:t> chi </a:t>
            </a:r>
            <a:r>
              <a:rPr lang="en-US" b="0" dirty="0" err="1" smtClean="0">
                <a:solidFill>
                  <a:srgbClr val="0000FF"/>
                </a:solidFill>
              </a:rPr>
              <a:t>nhánh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sau</a:t>
            </a:r>
            <a:r>
              <a:rPr lang="en-US" b="0" dirty="0" smtClean="0">
                <a:solidFill>
                  <a:srgbClr val="0000FF"/>
                </a:solidFill>
              </a:rPr>
              <a:t> 9 </a:t>
            </a:r>
            <a:r>
              <a:rPr lang="en-US" b="0" dirty="0" err="1" smtClean="0">
                <a:solidFill>
                  <a:srgbClr val="0000FF"/>
                </a:solidFill>
              </a:rPr>
              <a:t>năm</a:t>
            </a:r>
            <a:r>
              <a:rPr lang="en-US" b="0" dirty="0" smtClean="0">
                <a:solidFill>
                  <a:srgbClr val="0000FF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336600"/>
                </a:solidFill>
              </a:rPr>
              <a:t>Ngân</a:t>
            </a:r>
            <a:r>
              <a:rPr lang="en-US" dirty="0" smtClean="0">
                <a:solidFill>
                  <a:srgbClr val="336600"/>
                </a:solidFill>
              </a:rPr>
              <a:t> </a:t>
            </a:r>
            <a:r>
              <a:rPr lang="en-US" dirty="0" err="1" smtClean="0">
                <a:solidFill>
                  <a:srgbClr val="336600"/>
                </a:solidFill>
              </a:rPr>
              <a:t>hàng</a:t>
            </a:r>
            <a:r>
              <a:rPr lang="en-US" dirty="0" smtClean="0">
                <a:solidFill>
                  <a:srgbClr val="336600"/>
                </a:solidFill>
              </a:rPr>
              <a:t>: </a:t>
            </a:r>
            <a:r>
              <a:rPr lang="en-US" b="0" dirty="0" smtClean="0">
                <a:solidFill>
                  <a:srgbClr val="0000FF"/>
                </a:solidFill>
              </a:rPr>
              <a:t>NH </a:t>
            </a:r>
            <a:r>
              <a:rPr lang="en-US" b="0" dirty="0" err="1" smtClean="0">
                <a:solidFill>
                  <a:srgbClr val="0000FF"/>
                </a:solidFill>
              </a:rPr>
              <a:t>nước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ngoài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được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thành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lập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ngân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hàng</a:t>
            </a:r>
            <a:r>
              <a:rPr lang="en-US" b="0" dirty="0" smtClean="0">
                <a:solidFill>
                  <a:srgbClr val="0000FF"/>
                </a:solidFill>
              </a:rPr>
              <a:t> con. </a:t>
            </a:r>
            <a:r>
              <a:rPr lang="en-US" b="0" dirty="0" err="1" smtClean="0">
                <a:solidFill>
                  <a:srgbClr val="0000FF"/>
                </a:solidFill>
              </a:rPr>
              <a:t>Không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hạn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chế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tỷ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lệ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cổ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phần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nước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ngoài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tại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từng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ngân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hàng</a:t>
            </a:r>
            <a:r>
              <a:rPr lang="en-US" b="0" dirty="0" smtClean="0">
                <a:solidFill>
                  <a:srgbClr val="0000FF"/>
                </a:solidFill>
              </a:rPr>
              <a:t>, </a:t>
            </a:r>
            <a:r>
              <a:rPr lang="en-US" b="0" dirty="0" err="1" smtClean="0">
                <a:solidFill>
                  <a:srgbClr val="0000FF"/>
                </a:solidFill>
              </a:rPr>
              <a:t>nhưng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tổng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vốn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đầu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tư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nước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ngoài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vào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lĩnh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vực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ngân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hàng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không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quá</a:t>
            </a:r>
            <a:r>
              <a:rPr lang="en-US" b="0" dirty="0" smtClean="0">
                <a:solidFill>
                  <a:srgbClr val="0000FF"/>
                </a:solidFill>
              </a:rPr>
              <a:t> 50%.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336600"/>
                </a:solidFill>
              </a:rPr>
              <a:t>Phân</a:t>
            </a:r>
            <a:r>
              <a:rPr lang="en-US" dirty="0" smtClean="0">
                <a:solidFill>
                  <a:srgbClr val="336600"/>
                </a:solidFill>
              </a:rPr>
              <a:t> </a:t>
            </a:r>
            <a:r>
              <a:rPr lang="en-US" dirty="0" err="1" smtClean="0">
                <a:solidFill>
                  <a:srgbClr val="336600"/>
                </a:solidFill>
              </a:rPr>
              <a:t>phối</a:t>
            </a:r>
            <a:r>
              <a:rPr lang="en-US" dirty="0" smtClean="0">
                <a:solidFill>
                  <a:srgbClr val="336600"/>
                </a:solidFill>
              </a:rPr>
              <a:t>: </a:t>
            </a:r>
            <a:r>
              <a:rPr lang="en-US" b="0" dirty="0" smtClean="0">
                <a:solidFill>
                  <a:srgbClr val="0000FF"/>
                </a:solidFill>
              </a:rPr>
              <a:t>Cho </a:t>
            </a:r>
            <a:r>
              <a:rPr lang="en-US" b="0" dirty="0" err="1" smtClean="0">
                <a:solidFill>
                  <a:srgbClr val="0000FF"/>
                </a:solidFill>
              </a:rPr>
              <a:t>phép</a:t>
            </a:r>
            <a:r>
              <a:rPr lang="en-US" b="0" dirty="0" smtClean="0">
                <a:solidFill>
                  <a:srgbClr val="0000FF"/>
                </a:solidFill>
              </a:rPr>
              <a:t> DN 100% </a:t>
            </a:r>
            <a:r>
              <a:rPr lang="en-US" b="0" dirty="0" err="1" smtClean="0">
                <a:solidFill>
                  <a:srgbClr val="0000FF"/>
                </a:solidFill>
              </a:rPr>
              <a:t>vốn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nước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ngoài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tham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gia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vào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bán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buôn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bán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lẻ</a:t>
            </a:r>
            <a:r>
              <a:rPr lang="en-US" b="0" dirty="0" smtClean="0">
                <a:solidFill>
                  <a:srgbClr val="0000FF"/>
                </a:solidFill>
              </a:rPr>
              <a:t>, </a:t>
            </a:r>
            <a:r>
              <a:rPr lang="en-US" b="0" dirty="0" err="1" smtClean="0">
                <a:solidFill>
                  <a:srgbClr val="0000FF"/>
                </a:solidFill>
              </a:rPr>
              <a:t>nhượng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quyền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thương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hiệu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ngay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sau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khi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gia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dirty="0" err="1" smtClean="0">
                <a:solidFill>
                  <a:srgbClr val="0000FF"/>
                </a:solidFill>
              </a:rPr>
              <a:t>nhập</a:t>
            </a:r>
            <a:r>
              <a:rPr lang="en-US" b="0" dirty="0" smtClean="0">
                <a:solidFill>
                  <a:srgbClr val="0000FF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sz="2200" b="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2200" b="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200" b="0" dirty="0" smtClean="0">
                <a:solidFill>
                  <a:srgbClr val="0000FF"/>
                </a:solidFill>
              </a:rPr>
              <a:t>	</a:t>
            </a:r>
            <a:endParaRPr lang="en-US" sz="2200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3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449263"/>
            <a:ext cx="80391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LMHQ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712" y="1552354"/>
            <a:ext cx="8569841" cy="530564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err="1" smtClean="0"/>
              <a:t>Nga</a:t>
            </a:r>
            <a:r>
              <a:rPr lang="en-US" sz="2400" dirty="0" smtClean="0"/>
              <a:t>: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WTO </a:t>
            </a:r>
            <a:r>
              <a:rPr lang="en-US" sz="2400" dirty="0" err="1" smtClean="0"/>
              <a:t>từ</a:t>
            </a:r>
            <a:r>
              <a:rPr lang="en-US" sz="2400" dirty="0" smtClean="0"/>
              <a:t> 8/2012, cam </a:t>
            </a:r>
            <a:r>
              <a:rPr lang="en-US" sz="2400" dirty="0" err="1" smtClean="0"/>
              <a:t>kết</a:t>
            </a:r>
            <a:r>
              <a:rPr lang="en-US" sz="2400" dirty="0" smtClean="0"/>
              <a:t>: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200" b="0" dirty="0" err="1" smtClean="0">
                <a:solidFill>
                  <a:srgbClr val="0000FF"/>
                </a:solidFill>
              </a:rPr>
              <a:t>Áp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dụng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Hệ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thống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ưu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đãi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thuế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quan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của</a:t>
            </a:r>
            <a:r>
              <a:rPr lang="en-US" sz="2200" b="0" dirty="0" smtClean="0">
                <a:solidFill>
                  <a:srgbClr val="0000FF"/>
                </a:solidFill>
              </a:rPr>
              <a:t> LMHQ </a:t>
            </a:r>
            <a:r>
              <a:rPr lang="en-US" sz="2200" b="0" dirty="0" err="1" smtClean="0">
                <a:solidFill>
                  <a:srgbClr val="0000FF"/>
                </a:solidFill>
              </a:rPr>
              <a:t>cho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các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nước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kém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phát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triển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và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đang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phát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triển</a:t>
            </a:r>
            <a:r>
              <a:rPr lang="en-US" sz="2200" b="0" dirty="0" smtClean="0">
                <a:solidFill>
                  <a:srgbClr val="0000FF"/>
                </a:solidFill>
              </a:rPr>
              <a:t> (152 </a:t>
            </a:r>
            <a:r>
              <a:rPr lang="en-US" sz="2200" b="0" dirty="0" err="1" smtClean="0">
                <a:solidFill>
                  <a:srgbClr val="0000FF"/>
                </a:solidFill>
              </a:rPr>
              <a:t>quốc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gia</a:t>
            </a:r>
            <a:r>
              <a:rPr lang="en-US" sz="2200" b="0" dirty="0" smtClean="0">
                <a:solidFill>
                  <a:srgbClr val="0000FF"/>
                </a:solidFill>
              </a:rPr>
              <a:t>). </a:t>
            </a:r>
          </a:p>
          <a:p>
            <a:pPr algn="just">
              <a:buNone/>
            </a:pPr>
            <a:endParaRPr lang="en-US" sz="2200" b="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200" i="1" dirty="0" smtClean="0">
                <a:solidFill>
                  <a:srgbClr val="336600"/>
                </a:solidFill>
              </a:rPr>
              <a:t>QG </a:t>
            </a:r>
            <a:r>
              <a:rPr lang="en-US" sz="2200" i="1" dirty="0" err="1" smtClean="0">
                <a:solidFill>
                  <a:srgbClr val="336600"/>
                </a:solidFill>
              </a:rPr>
              <a:t>đang</a:t>
            </a:r>
            <a:r>
              <a:rPr lang="en-US" sz="2200" i="1" dirty="0" smtClean="0">
                <a:solidFill>
                  <a:srgbClr val="336600"/>
                </a:solidFill>
              </a:rPr>
              <a:t> </a:t>
            </a:r>
            <a:r>
              <a:rPr lang="en-US" sz="2200" i="1" dirty="0" err="1" smtClean="0">
                <a:solidFill>
                  <a:srgbClr val="336600"/>
                </a:solidFill>
              </a:rPr>
              <a:t>phát</a:t>
            </a:r>
            <a:r>
              <a:rPr lang="en-US" sz="2200" i="1" dirty="0" smtClean="0">
                <a:solidFill>
                  <a:srgbClr val="336600"/>
                </a:solidFill>
              </a:rPr>
              <a:t> </a:t>
            </a:r>
            <a:r>
              <a:rPr lang="en-US" sz="2200" i="1" dirty="0" err="1" smtClean="0">
                <a:solidFill>
                  <a:srgbClr val="336600"/>
                </a:solidFill>
              </a:rPr>
              <a:t>triển</a:t>
            </a:r>
            <a:r>
              <a:rPr lang="en-US" sz="2200" i="1" dirty="0" smtClean="0">
                <a:solidFill>
                  <a:srgbClr val="336600"/>
                </a:solidFill>
              </a:rPr>
              <a:t>: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Hưởng</a:t>
            </a:r>
            <a:r>
              <a:rPr lang="en-US" sz="2200" b="0" i="1" dirty="0" smtClean="0">
                <a:solidFill>
                  <a:srgbClr val="0000FF"/>
                </a:solidFill>
              </a:rPr>
              <a:t> 75%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mức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thuế</a:t>
            </a:r>
            <a:r>
              <a:rPr lang="en-US" sz="2200" b="0" i="1" dirty="0" smtClean="0">
                <a:solidFill>
                  <a:srgbClr val="0000FF"/>
                </a:solidFill>
              </a:rPr>
              <a:t> MFN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đối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với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mặt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hàng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được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ưu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đãi</a:t>
            </a:r>
            <a:endParaRPr lang="en-US" sz="2200" b="0" i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200" i="1" dirty="0" smtClean="0">
                <a:solidFill>
                  <a:srgbClr val="336600"/>
                </a:solidFill>
              </a:rPr>
              <a:t>QG </a:t>
            </a:r>
            <a:r>
              <a:rPr lang="en-US" sz="2200" i="1" dirty="0" err="1" smtClean="0">
                <a:solidFill>
                  <a:srgbClr val="336600"/>
                </a:solidFill>
              </a:rPr>
              <a:t>kém</a:t>
            </a:r>
            <a:r>
              <a:rPr lang="en-US" sz="2200" i="1" dirty="0" smtClean="0">
                <a:solidFill>
                  <a:srgbClr val="336600"/>
                </a:solidFill>
              </a:rPr>
              <a:t> </a:t>
            </a:r>
            <a:r>
              <a:rPr lang="en-US" sz="2200" i="1" dirty="0" err="1" smtClean="0">
                <a:solidFill>
                  <a:srgbClr val="336600"/>
                </a:solidFill>
              </a:rPr>
              <a:t>phát</a:t>
            </a:r>
            <a:r>
              <a:rPr lang="en-US" sz="2200" i="1" dirty="0" smtClean="0">
                <a:solidFill>
                  <a:srgbClr val="336600"/>
                </a:solidFill>
              </a:rPr>
              <a:t> </a:t>
            </a:r>
            <a:r>
              <a:rPr lang="en-US" sz="2200" i="1" dirty="0" err="1" smtClean="0">
                <a:solidFill>
                  <a:srgbClr val="336600"/>
                </a:solidFill>
              </a:rPr>
              <a:t>triển</a:t>
            </a:r>
            <a:r>
              <a:rPr lang="en-US" sz="2200" i="1" dirty="0" smtClean="0">
                <a:solidFill>
                  <a:srgbClr val="336600"/>
                </a:solidFill>
              </a:rPr>
              <a:t>: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Thuế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suất</a:t>
            </a:r>
            <a:r>
              <a:rPr lang="en-US" sz="2200" b="0" i="1" dirty="0" smtClean="0">
                <a:solidFill>
                  <a:srgbClr val="0000FF"/>
                </a:solidFill>
              </a:rPr>
              <a:t> 0%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đối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với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mặt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hàng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được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ưu</a:t>
            </a:r>
            <a:r>
              <a:rPr lang="en-US" sz="2200" b="0" i="1" dirty="0" smtClean="0">
                <a:solidFill>
                  <a:srgbClr val="0000FF"/>
                </a:solidFill>
              </a:rPr>
              <a:t> </a:t>
            </a:r>
            <a:r>
              <a:rPr lang="en-US" sz="2200" b="0" i="1" dirty="0" err="1" smtClean="0">
                <a:solidFill>
                  <a:srgbClr val="0000FF"/>
                </a:solidFill>
              </a:rPr>
              <a:t>đãi</a:t>
            </a:r>
            <a:endParaRPr lang="en-US" sz="2200" b="0" i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2200" b="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200" b="0" dirty="0" smtClean="0">
                <a:solidFill>
                  <a:srgbClr val="0000FF"/>
                </a:solidFill>
              </a:rPr>
              <a:t>	</a:t>
            </a:r>
            <a:endParaRPr lang="en-US" sz="2200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3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449263"/>
            <a:ext cx="80391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LMHQ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712" y="1552354"/>
            <a:ext cx="8569841" cy="530564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err="1" smtClean="0"/>
              <a:t>Nga</a:t>
            </a:r>
            <a:r>
              <a:rPr lang="en-US" sz="2400" dirty="0" smtClean="0"/>
              <a:t>: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WTO </a:t>
            </a:r>
            <a:r>
              <a:rPr lang="en-US" sz="2400" dirty="0" err="1" smtClean="0"/>
              <a:t>từ</a:t>
            </a:r>
            <a:r>
              <a:rPr lang="en-US" sz="2400" dirty="0" smtClean="0"/>
              <a:t> 8/2012, cam </a:t>
            </a:r>
            <a:r>
              <a:rPr lang="en-US" sz="2400" dirty="0" err="1" smtClean="0"/>
              <a:t>kết</a:t>
            </a:r>
            <a:r>
              <a:rPr lang="en-US" sz="2400" dirty="0" smtClean="0"/>
              <a:t>: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200" b="0" dirty="0" err="1" smtClean="0">
                <a:solidFill>
                  <a:srgbClr val="0000FF"/>
                </a:solidFill>
              </a:rPr>
              <a:t>Cắt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giảm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trợ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cấp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cho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sản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xuất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trong</a:t>
            </a:r>
            <a:r>
              <a:rPr lang="en-US" sz="2200" b="0" dirty="0" smtClean="0">
                <a:solidFill>
                  <a:srgbClr val="0000FF"/>
                </a:solidFill>
              </a:rPr>
              <a:t> </a:t>
            </a:r>
            <a:r>
              <a:rPr lang="en-US" sz="2200" b="0" dirty="0" err="1" smtClean="0">
                <a:solidFill>
                  <a:srgbClr val="0000FF"/>
                </a:solidFill>
              </a:rPr>
              <a:t>nước</a:t>
            </a:r>
            <a:r>
              <a:rPr lang="en-US" sz="2200" b="0" dirty="0" smtClean="0">
                <a:solidFill>
                  <a:srgbClr val="0000FF"/>
                </a:solidFill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i="1" dirty="0" err="1" smtClean="0">
                <a:solidFill>
                  <a:srgbClr val="336600"/>
                </a:solidFill>
              </a:rPr>
              <a:t>Sản</a:t>
            </a:r>
            <a:r>
              <a:rPr lang="en-US" i="1" dirty="0" smtClean="0">
                <a:solidFill>
                  <a:srgbClr val="336600"/>
                </a:solidFill>
              </a:rPr>
              <a:t> </a:t>
            </a:r>
            <a:r>
              <a:rPr lang="en-US" i="1" dirty="0" err="1" smtClean="0">
                <a:solidFill>
                  <a:srgbClr val="336600"/>
                </a:solidFill>
              </a:rPr>
              <a:t>xuất</a:t>
            </a:r>
            <a:r>
              <a:rPr lang="en-US" i="1" dirty="0" smtClean="0">
                <a:solidFill>
                  <a:srgbClr val="336600"/>
                </a:solidFill>
              </a:rPr>
              <a:t> </a:t>
            </a:r>
            <a:r>
              <a:rPr lang="en-US" i="1" dirty="0" err="1" smtClean="0">
                <a:solidFill>
                  <a:srgbClr val="336600"/>
                </a:solidFill>
              </a:rPr>
              <a:t>nông</a:t>
            </a:r>
            <a:r>
              <a:rPr lang="en-US" i="1" dirty="0" smtClean="0">
                <a:solidFill>
                  <a:srgbClr val="336600"/>
                </a:solidFill>
              </a:rPr>
              <a:t> </a:t>
            </a:r>
            <a:r>
              <a:rPr lang="en-US" i="1" dirty="0" err="1" smtClean="0">
                <a:solidFill>
                  <a:srgbClr val="336600"/>
                </a:solidFill>
              </a:rPr>
              <a:t>nghiệp</a:t>
            </a:r>
            <a:r>
              <a:rPr lang="en-US" i="1" dirty="0" smtClean="0">
                <a:solidFill>
                  <a:srgbClr val="336600"/>
                </a:solidFill>
              </a:rPr>
              <a:t>: </a:t>
            </a:r>
            <a:r>
              <a:rPr lang="en-US" b="0" i="1" dirty="0" err="1" smtClean="0">
                <a:solidFill>
                  <a:srgbClr val="0000FF"/>
                </a:solidFill>
              </a:rPr>
              <a:t>Trợ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cấp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nông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nghiệp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gây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bóp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méo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thương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mại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không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vượt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quá</a:t>
            </a:r>
            <a:r>
              <a:rPr lang="en-US" b="0" i="1" dirty="0" smtClean="0">
                <a:solidFill>
                  <a:srgbClr val="0000FF"/>
                </a:solidFill>
              </a:rPr>
              <a:t> 9 </a:t>
            </a:r>
            <a:r>
              <a:rPr lang="en-US" b="0" i="1" dirty="0" err="1" smtClean="0">
                <a:solidFill>
                  <a:srgbClr val="0000FF"/>
                </a:solidFill>
              </a:rPr>
              <a:t>tỷ</a:t>
            </a:r>
            <a:r>
              <a:rPr lang="en-US" b="0" i="1" dirty="0" smtClean="0">
                <a:solidFill>
                  <a:srgbClr val="0000FF"/>
                </a:solidFill>
              </a:rPr>
              <a:t> USD </a:t>
            </a:r>
            <a:r>
              <a:rPr lang="en-US" b="0" i="1" dirty="0" err="1" smtClean="0">
                <a:solidFill>
                  <a:srgbClr val="0000FF"/>
                </a:solidFill>
              </a:rPr>
              <a:t>năm</a:t>
            </a:r>
            <a:r>
              <a:rPr lang="en-US" b="0" i="1" dirty="0" smtClean="0">
                <a:solidFill>
                  <a:srgbClr val="0000FF"/>
                </a:solidFill>
              </a:rPr>
              <a:t> 2012 </a:t>
            </a:r>
            <a:r>
              <a:rPr lang="en-US" b="0" i="1" dirty="0" err="1" smtClean="0">
                <a:solidFill>
                  <a:srgbClr val="0000FF"/>
                </a:solidFill>
              </a:rPr>
              <a:t>và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giảm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dần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xuống</a:t>
            </a:r>
            <a:r>
              <a:rPr lang="en-US" b="0" i="1" dirty="0" smtClean="0">
                <a:solidFill>
                  <a:srgbClr val="0000FF"/>
                </a:solidFill>
              </a:rPr>
              <a:t> 4,4 </a:t>
            </a:r>
            <a:r>
              <a:rPr lang="en-US" b="0" i="1" dirty="0" err="1" smtClean="0">
                <a:solidFill>
                  <a:srgbClr val="0000FF"/>
                </a:solidFill>
              </a:rPr>
              <a:t>tỷ</a:t>
            </a:r>
            <a:r>
              <a:rPr lang="en-US" b="0" i="1" dirty="0" smtClean="0">
                <a:solidFill>
                  <a:srgbClr val="0000FF"/>
                </a:solidFill>
              </a:rPr>
              <a:t> USD </a:t>
            </a:r>
            <a:r>
              <a:rPr lang="en-US" b="0" i="1" dirty="0" err="1" smtClean="0">
                <a:solidFill>
                  <a:srgbClr val="0000FF"/>
                </a:solidFill>
              </a:rPr>
              <a:t>vào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năm</a:t>
            </a:r>
            <a:r>
              <a:rPr lang="en-US" b="0" i="1" dirty="0" smtClean="0">
                <a:solidFill>
                  <a:srgbClr val="0000FF"/>
                </a:solidFill>
              </a:rPr>
              <a:t> 2018.</a:t>
            </a:r>
          </a:p>
          <a:p>
            <a:pPr algn="just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336600"/>
                </a:solidFill>
              </a:rPr>
              <a:t>SPS </a:t>
            </a:r>
            <a:r>
              <a:rPr lang="en-US" i="1" dirty="0" err="1" smtClean="0">
                <a:solidFill>
                  <a:srgbClr val="336600"/>
                </a:solidFill>
              </a:rPr>
              <a:t>và</a:t>
            </a:r>
            <a:r>
              <a:rPr lang="en-US" i="1" dirty="0" smtClean="0">
                <a:solidFill>
                  <a:srgbClr val="336600"/>
                </a:solidFill>
              </a:rPr>
              <a:t> TBT: </a:t>
            </a:r>
          </a:p>
          <a:p>
            <a:pPr algn="just">
              <a:buFont typeface="Wingdings" pitchFamily="2" charset="2"/>
              <a:buChar char="ü"/>
            </a:pPr>
            <a:r>
              <a:rPr lang="en-US" b="0" i="1" dirty="0" err="1" smtClean="0">
                <a:solidFill>
                  <a:srgbClr val="0000FF"/>
                </a:solidFill>
              </a:rPr>
              <a:t>Tất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cả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các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biện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pháp</a:t>
            </a:r>
            <a:r>
              <a:rPr lang="en-US" b="0" i="1" dirty="0" smtClean="0">
                <a:solidFill>
                  <a:srgbClr val="0000FF"/>
                </a:solidFill>
              </a:rPr>
              <a:t> SPS </a:t>
            </a:r>
            <a:r>
              <a:rPr lang="en-US" b="0" i="1" dirty="0" err="1" smtClean="0">
                <a:solidFill>
                  <a:srgbClr val="0000FF"/>
                </a:solidFill>
              </a:rPr>
              <a:t>sẽ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được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phát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triển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và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áp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dụng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tại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Nga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và</a:t>
            </a:r>
            <a:r>
              <a:rPr lang="en-US" b="0" i="1" dirty="0" smtClean="0">
                <a:solidFill>
                  <a:srgbClr val="0000FF"/>
                </a:solidFill>
              </a:rPr>
              <a:t> LMHQ </a:t>
            </a:r>
            <a:r>
              <a:rPr lang="en-US" b="0" i="1" dirty="0" err="1" smtClean="0">
                <a:solidFill>
                  <a:srgbClr val="0000FF"/>
                </a:solidFill>
              </a:rPr>
              <a:t>theo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đúng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Hiệp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định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của</a:t>
            </a:r>
            <a:r>
              <a:rPr lang="en-US" b="0" i="1" dirty="0" smtClean="0">
                <a:solidFill>
                  <a:srgbClr val="0000FF"/>
                </a:solidFill>
              </a:rPr>
              <a:t> WTP.</a:t>
            </a:r>
          </a:p>
          <a:p>
            <a:pPr algn="just">
              <a:buFont typeface="Wingdings" pitchFamily="2" charset="2"/>
              <a:buChar char="ü"/>
            </a:pPr>
            <a:r>
              <a:rPr lang="en-US" b="0" i="1" dirty="0" err="1" smtClean="0">
                <a:solidFill>
                  <a:srgbClr val="0000FF"/>
                </a:solidFill>
              </a:rPr>
              <a:t>Lý</a:t>
            </a:r>
            <a:r>
              <a:rPr lang="en-US" b="0" i="1" dirty="0" smtClean="0">
                <a:solidFill>
                  <a:srgbClr val="0000FF"/>
                </a:solidFill>
              </a:rPr>
              <a:t> do </a:t>
            </a:r>
            <a:r>
              <a:rPr lang="en-US" b="0" i="1" dirty="0" err="1" smtClean="0">
                <a:solidFill>
                  <a:srgbClr val="0000FF"/>
                </a:solidFill>
              </a:rPr>
              <a:t>hoãn</a:t>
            </a:r>
            <a:r>
              <a:rPr lang="en-US" b="0" i="1" dirty="0" smtClean="0">
                <a:solidFill>
                  <a:srgbClr val="0000FF"/>
                </a:solidFill>
              </a:rPr>
              <a:t>, </a:t>
            </a:r>
            <a:r>
              <a:rPr lang="en-US" b="0" i="1" dirty="0" err="1" smtClean="0">
                <a:solidFill>
                  <a:srgbClr val="0000FF"/>
                </a:solidFill>
              </a:rPr>
              <a:t>hủy</a:t>
            </a:r>
            <a:r>
              <a:rPr lang="en-US" b="0" i="1" dirty="0" smtClean="0">
                <a:solidFill>
                  <a:srgbClr val="0000FF"/>
                </a:solidFill>
              </a:rPr>
              <a:t>, </a:t>
            </a:r>
            <a:r>
              <a:rPr lang="en-US" b="0" i="1" dirty="0" err="1" smtClean="0">
                <a:solidFill>
                  <a:srgbClr val="0000FF"/>
                </a:solidFill>
              </a:rPr>
              <a:t>từ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chối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nhập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khẩu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phù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hợp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với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tiêu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chuẩn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quốc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tế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và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Hiệp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định</a:t>
            </a:r>
            <a:r>
              <a:rPr lang="en-US" b="0" i="1" dirty="0" smtClean="0">
                <a:solidFill>
                  <a:srgbClr val="0000FF"/>
                </a:solidFill>
              </a:rPr>
              <a:t> SPS </a:t>
            </a:r>
            <a:r>
              <a:rPr lang="en-US" b="0" i="1" dirty="0" err="1" smtClean="0">
                <a:solidFill>
                  <a:srgbClr val="0000FF"/>
                </a:solidFill>
              </a:rPr>
              <a:t>của</a:t>
            </a:r>
            <a:r>
              <a:rPr lang="en-US" b="0" i="1" dirty="0" smtClean="0">
                <a:solidFill>
                  <a:srgbClr val="0000FF"/>
                </a:solidFill>
              </a:rPr>
              <a:t> WTO.</a:t>
            </a:r>
          </a:p>
          <a:p>
            <a:pPr algn="just">
              <a:buFont typeface="Wingdings" pitchFamily="2" charset="2"/>
              <a:buChar char="ü"/>
            </a:pPr>
            <a:r>
              <a:rPr lang="en-US" b="0" i="1" dirty="0" err="1" smtClean="0">
                <a:solidFill>
                  <a:srgbClr val="0000FF"/>
                </a:solidFill>
              </a:rPr>
              <a:t>Áp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dụng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các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quy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định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về</a:t>
            </a:r>
            <a:r>
              <a:rPr lang="en-US" b="0" i="1" dirty="0" smtClean="0">
                <a:solidFill>
                  <a:srgbClr val="0000FF"/>
                </a:solidFill>
              </a:rPr>
              <a:t> TBT </a:t>
            </a:r>
            <a:r>
              <a:rPr lang="en-US" b="0" i="1" dirty="0" err="1" smtClean="0">
                <a:solidFill>
                  <a:srgbClr val="0000FF"/>
                </a:solidFill>
              </a:rPr>
              <a:t>theo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đúng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quy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định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của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Hiệp</a:t>
            </a:r>
            <a:r>
              <a:rPr lang="en-US" b="0" i="1" dirty="0" smtClean="0">
                <a:solidFill>
                  <a:srgbClr val="0000FF"/>
                </a:solidFill>
              </a:rPr>
              <a:t> </a:t>
            </a:r>
            <a:r>
              <a:rPr lang="en-US" b="0" i="1" dirty="0" err="1" smtClean="0">
                <a:solidFill>
                  <a:srgbClr val="0000FF"/>
                </a:solidFill>
              </a:rPr>
              <a:t>định</a:t>
            </a:r>
            <a:r>
              <a:rPr lang="en-US" b="0" i="1" dirty="0" smtClean="0">
                <a:solidFill>
                  <a:srgbClr val="0000FF"/>
                </a:solidFill>
              </a:rPr>
              <a:t> TBT </a:t>
            </a:r>
            <a:r>
              <a:rPr lang="en-US" b="0" i="1" dirty="0" err="1" smtClean="0">
                <a:solidFill>
                  <a:srgbClr val="0000FF"/>
                </a:solidFill>
              </a:rPr>
              <a:t>của</a:t>
            </a:r>
            <a:r>
              <a:rPr lang="en-US" b="0" i="1" dirty="0" smtClean="0">
                <a:solidFill>
                  <a:srgbClr val="0000FF"/>
                </a:solidFill>
              </a:rPr>
              <a:t> WTO.</a:t>
            </a:r>
          </a:p>
          <a:p>
            <a:pPr algn="just">
              <a:buFont typeface="Wingdings" pitchFamily="2" charset="2"/>
              <a:buChar char="ü"/>
            </a:pPr>
            <a:endParaRPr lang="en-US" sz="2200" b="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200" b="0" dirty="0" smtClean="0">
                <a:solidFill>
                  <a:srgbClr val="0000FF"/>
                </a:solidFill>
              </a:rPr>
              <a:t>	</a:t>
            </a:r>
            <a:endParaRPr lang="en-US" sz="2200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3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Hợp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tác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Việt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Nam -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nước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LMHQ</a:t>
            </a:r>
            <a:endParaRPr lang="en-US" sz="22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47775"/>
            <a:ext cx="8104372" cy="520802"/>
          </a:xfrm>
        </p:spPr>
        <p:txBody>
          <a:bodyPr/>
          <a:lstStyle/>
          <a:p>
            <a:r>
              <a:rPr lang="en-US" sz="2600" dirty="0" smtClean="0"/>
              <a:t>Quan </a:t>
            </a:r>
            <a:r>
              <a:rPr lang="en-US" sz="2600" dirty="0" err="1" smtClean="0"/>
              <a:t>hệ</a:t>
            </a:r>
            <a:r>
              <a:rPr lang="en-US" sz="2600" dirty="0" smtClean="0"/>
              <a:t> </a:t>
            </a:r>
            <a:r>
              <a:rPr lang="en-US" sz="2600" dirty="0" err="1" smtClean="0"/>
              <a:t>chính</a:t>
            </a:r>
            <a:r>
              <a:rPr lang="en-US" sz="2600" dirty="0" smtClean="0"/>
              <a:t> </a:t>
            </a:r>
            <a:r>
              <a:rPr lang="en-US" sz="2600" dirty="0" err="1" smtClean="0"/>
              <a:t>trị</a:t>
            </a:r>
            <a:r>
              <a:rPr lang="en-US" sz="2600" dirty="0" smtClean="0"/>
              <a:t> - </a:t>
            </a:r>
            <a:r>
              <a:rPr lang="en-US" sz="2600" dirty="0" err="1" smtClean="0"/>
              <a:t>ngoại</a:t>
            </a:r>
            <a:r>
              <a:rPr lang="en-US" sz="2600" dirty="0" smtClean="0"/>
              <a:t> </a:t>
            </a:r>
            <a:r>
              <a:rPr lang="en-US" sz="2600" dirty="0" err="1" smtClean="0"/>
              <a:t>giao</a:t>
            </a:r>
            <a:endParaRPr lang="en-US" sz="2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7804" y="1844675"/>
            <a:ext cx="8816196" cy="365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Được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thiết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lập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từ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thời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Liên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Xô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và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ngay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sau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các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quốc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gia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CIS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được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thành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lập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năm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1991.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0" dirty="0" smtClean="0">
                <a:solidFill>
                  <a:srgbClr val="0000FF"/>
                </a:solidFill>
                <a:effectLst/>
              </a:rPr>
              <a:t>Quan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hệ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chính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trị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-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ngoại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gia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truyền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thống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,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tốt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đẹp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Nga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là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đối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tác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chiến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lược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toàn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diện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Đã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thành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lập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các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UBLCP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Việt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Nam –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Nga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,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Việt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Nam – Belarus, </a:t>
            </a:r>
            <a:r>
              <a:rPr lang="en-US" sz="2400" b="0" dirty="0" err="1" smtClean="0">
                <a:solidFill>
                  <a:srgbClr val="0000FF"/>
                </a:solidFill>
                <a:effectLst/>
              </a:rPr>
              <a:t>Việt</a:t>
            </a:r>
            <a:r>
              <a:rPr lang="en-US" sz="2400" b="0" dirty="0" smtClean="0">
                <a:solidFill>
                  <a:srgbClr val="0000FF"/>
                </a:solidFill>
                <a:effectLst/>
              </a:rPr>
              <a:t> Nam – Kazakhstan.</a:t>
            </a:r>
          </a:p>
        </p:txBody>
      </p:sp>
    </p:spTree>
    <p:extLst>
      <p:ext uri="{BB962C8B-B14F-4D97-AF65-F5344CB8AC3E}">
        <p14:creationId xmlns="" xmlns:p14="http://schemas.microsoft.com/office/powerpoint/2010/main" val="4201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Hợp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tác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Việt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Nam -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nước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LMHQ</a:t>
            </a:r>
            <a:endParaRPr lang="en-US" sz="22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47775"/>
            <a:ext cx="8104372" cy="520802"/>
          </a:xfrm>
        </p:spPr>
        <p:txBody>
          <a:bodyPr/>
          <a:lstStyle/>
          <a:p>
            <a:r>
              <a:rPr lang="en-US" dirty="0" smtClean="0"/>
              <a:t>Quan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1823409"/>
            <a:ext cx="8931349" cy="464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00FF"/>
                </a:solidFill>
                <a:effectLst/>
              </a:rPr>
              <a:t>Thương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mại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song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phương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: </a:t>
            </a:r>
            <a:r>
              <a:rPr lang="en-US" b="0" dirty="0" err="1" smtClean="0">
                <a:solidFill>
                  <a:srgbClr val="336600"/>
                </a:solidFill>
                <a:effectLst/>
              </a:rPr>
              <a:t>Tăng</a:t>
            </a:r>
            <a:r>
              <a:rPr lang="en-US" b="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b="0" dirty="0" err="1" smtClean="0">
                <a:solidFill>
                  <a:srgbClr val="336600"/>
                </a:solidFill>
                <a:effectLst/>
              </a:rPr>
              <a:t>trưởng</a:t>
            </a:r>
            <a:r>
              <a:rPr lang="en-US" b="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b="0" dirty="0" err="1" smtClean="0">
                <a:solidFill>
                  <a:srgbClr val="336600"/>
                </a:solidFill>
                <a:effectLst/>
              </a:rPr>
              <a:t>trung</a:t>
            </a:r>
            <a:r>
              <a:rPr lang="en-US" b="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b="0" dirty="0" err="1" smtClean="0">
                <a:solidFill>
                  <a:srgbClr val="336600"/>
                </a:solidFill>
                <a:effectLst/>
              </a:rPr>
              <a:t>bình</a:t>
            </a:r>
            <a:r>
              <a:rPr lang="en-US" b="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b="0" dirty="0" err="1" smtClean="0">
                <a:solidFill>
                  <a:srgbClr val="336600"/>
                </a:solidFill>
                <a:effectLst/>
              </a:rPr>
              <a:t>trong</a:t>
            </a:r>
            <a:r>
              <a:rPr lang="en-US" b="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b="0" dirty="0" err="1" smtClean="0">
                <a:solidFill>
                  <a:srgbClr val="336600"/>
                </a:solidFill>
                <a:effectLst/>
              </a:rPr>
              <a:t>thời</a:t>
            </a:r>
            <a:r>
              <a:rPr lang="en-US" b="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b="0" dirty="0" err="1" smtClean="0">
                <a:solidFill>
                  <a:srgbClr val="336600"/>
                </a:solidFill>
                <a:effectLst/>
              </a:rPr>
              <a:t>gian</a:t>
            </a:r>
            <a:r>
              <a:rPr lang="en-US" b="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b="0" dirty="0" err="1" smtClean="0">
                <a:solidFill>
                  <a:srgbClr val="336600"/>
                </a:solidFill>
                <a:effectLst/>
              </a:rPr>
              <a:t>gần</a:t>
            </a:r>
            <a:r>
              <a:rPr lang="en-US" b="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b="0" dirty="0" err="1" smtClean="0">
                <a:solidFill>
                  <a:srgbClr val="336600"/>
                </a:solidFill>
                <a:effectLst/>
              </a:rPr>
              <a:t>đây</a:t>
            </a:r>
            <a:endParaRPr lang="en-US" b="0" dirty="0" smtClean="0">
              <a:solidFill>
                <a:srgbClr val="336600"/>
              </a:solidFill>
              <a:effectLst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336600"/>
                </a:solidFill>
                <a:effectLst/>
              </a:rPr>
              <a:t>2009: </a:t>
            </a:r>
            <a:r>
              <a:rPr lang="en-US" b="0" dirty="0" smtClean="0">
                <a:solidFill>
                  <a:srgbClr val="0000FF"/>
                </a:solidFill>
                <a:effectLst/>
              </a:rPr>
              <a:t>1,87 </a:t>
            </a:r>
            <a:r>
              <a:rPr lang="en-US" b="0" dirty="0" err="1" smtClean="0">
                <a:solidFill>
                  <a:srgbClr val="0000FF"/>
                </a:solidFill>
                <a:effectLst/>
              </a:rPr>
              <a:t>tỷ</a:t>
            </a:r>
            <a:r>
              <a:rPr lang="en-US" b="0" dirty="0" smtClean="0">
                <a:solidFill>
                  <a:srgbClr val="0000FF"/>
                </a:solidFill>
                <a:effectLst/>
              </a:rPr>
              <a:t> USD 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336600"/>
                </a:solidFill>
                <a:effectLst/>
              </a:rPr>
              <a:t>2010:</a:t>
            </a:r>
            <a:r>
              <a:rPr lang="en-US" b="0" dirty="0" smtClean="0">
                <a:solidFill>
                  <a:srgbClr val="0000FF"/>
                </a:solidFill>
                <a:effectLst/>
              </a:rPr>
              <a:t> 1,97 </a:t>
            </a:r>
            <a:r>
              <a:rPr lang="en-US" b="0" dirty="0" err="1" smtClean="0">
                <a:solidFill>
                  <a:srgbClr val="0000FF"/>
                </a:solidFill>
                <a:effectLst/>
              </a:rPr>
              <a:t>tỷ</a:t>
            </a:r>
            <a:r>
              <a:rPr lang="en-US" b="0" dirty="0" smtClean="0">
                <a:solidFill>
                  <a:srgbClr val="0000FF"/>
                </a:solidFill>
                <a:effectLst/>
              </a:rPr>
              <a:t> USD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dirty="0" smtClean="0">
                <a:solidFill>
                  <a:srgbClr val="336600"/>
                </a:solidFill>
                <a:effectLst/>
              </a:rPr>
              <a:t>2011:</a:t>
            </a:r>
            <a:r>
              <a:rPr lang="en-US" b="0" dirty="0" smtClean="0">
                <a:solidFill>
                  <a:srgbClr val="0000FF"/>
                </a:solidFill>
                <a:effectLst/>
              </a:rPr>
              <a:t> 2,24 </a:t>
            </a:r>
            <a:r>
              <a:rPr lang="en-US" b="0" dirty="0" err="1" smtClean="0">
                <a:solidFill>
                  <a:srgbClr val="0000FF"/>
                </a:solidFill>
                <a:effectLst/>
              </a:rPr>
              <a:t>tỷ</a:t>
            </a:r>
            <a:r>
              <a:rPr lang="en-US" b="0" dirty="0" smtClean="0">
                <a:solidFill>
                  <a:srgbClr val="0000FF"/>
                </a:solidFill>
                <a:effectLst/>
              </a:rPr>
              <a:t> USD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FF"/>
                </a:solidFill>
                <a:effectLst/>
              </a:rPr>
              <a:t>		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62177" y="2691442"/>
          <a:ext cx="5961053" cy="206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474"/>
                <a:gridCol w="1414130"/>
                <a:gridCol w="1275907"/>
                <a:gridCol w="1548542"/>
              </a:tblGrid>
              <a:tr h="58659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Năm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7375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</a:rPr>
                        <a:t>Việt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</a:rPr>
                        <a:t> Nam XK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(</a:t>
                      </a:r>
                      <a:r>
                        <a:rPr lang="en-US" sz="1600" baseline="0" dirty="0" err="1" smtClean="0"/>
                        <a:t>triệu</a:t>
                      </a:r>
                      <a:r>
                        <a:rPr lang="en-US" sz="1600" baseline="0" dirty="0" smtClean="0"/>
                        <a:t> USD)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FF"/>
                          </a:solidFill>
                          <a:effectLst/>
                        </a:rPr>
                        <a:t>438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FF"/>
                          </a:solidFill>
                          <a:effectLst/>
                        </a:rPr>
                        <a:t>860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1335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375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LMHQ XK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(</a:t>
                      </a:r>
                      <a:r>
                        <a:rPr lang="en-US" sz="1600" baseline="0" dirty="0" err="1" smtClean="0"/>
                        <a:t>triệu</a:t>
                      </a:r>
                      <a:r>
                        <a:rPr lang="en-US" sz="1600" baseline="0" dirty="0" smtClean="0"/>
                        <a:t> USD)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905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1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Hợp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tác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Việt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Nam -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nước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LMHQ</a:t>
            </a:r>
            <a:endParaRPr lang="en-US" sz="22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47775"/>
            <a:ext cx="8104372" cy="520802"/>
          </a:xfrm>
        </p:spPr>
        <p:txBody>
          <a:bodyPr/>
          <a:lstStyle/>
          <a:p>
            <a:r>
              <a:rPr lang="en-US" dirty="0" smtClean="0"/>
              <a:t>Quan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1823409"/>
            <a:ext cx="8931349" cy="464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00FF"/>
                </a:solidFill>
                <a:effectLst/>
              </a:rPr>
              <a:t>Các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mặt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hàng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XK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chính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của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Việt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Nam sang LMHQ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năm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2011: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336600"/>
                </a:solidFill>
                <a:effectLst/>
              </a:rPr>
              <a:t>Thủy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sản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: 117,8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106,2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00FF"/>
                </a:solidFill>
                <a:effectLst/>
              </a:rPr>
              <a:t>Điện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thoại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và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linh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kiện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: 546,6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536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336600"/>
                </a:solidFill>
                <a:effectLst/>
              </a:rPr>
              <a:t>Rau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quả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: 31,2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29,3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00FF"/>
                </a:solidFill>
                <a:effectLst/>
              </a:rPr>
              <a:t>Dệt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may: 107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107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336600"/>
                </a:solidFill>
                <a:effectLst/>
              </a:rPr>
              <a:t>Giày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dép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: 62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62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00FF"/>
                </a:solidFill>
                <a:effectLst/>
              </a:rPr>
              <a:t>Hạt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điều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57,1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54,5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336600"/>
                </a:solidFill>
                <a:effectLst/>
              </a:rPr>
              <a:t>Gạo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: 23,5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21,5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00FF"/>
                </a:solidFill>
                <a:effectLst/>
              </a:rPr>
              <a:t>Hạt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tiêu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: 23,3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21,7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USD)	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336600"/>
                </a:solidFill>
                <a:effectLst/>
              </a:rPr>
              <a:t>Chè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: 22,5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22,1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USD)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201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Hợp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tác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Việt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Nam -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cs typeface="Times New Roman" pitchFamily="18" charset="0"/>
              </a:rPr>
              <a:t>nước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LMHQ</a:t>
            </a:r>
            <a:endParaRPr lang="en-US" sz="22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47775"/>
            <a:ext cx="8104372" cy="520802"/>
          </a:xfrm>
        </p:spPr>
        <p:txBody>
          <a:bodyPr/>
          <a:lstStyle/>
          <a:p>
            <a:r>
              <a:rPr lang="en-US" dirty="0" smtClean="0"/>
              <a:t>Quan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93135" y="1823409"/>
            <a:ext cx="7729870" cy="464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effectLst/>
              </a:rPr>
              <a:t>Quan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hệ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đầu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tư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>
                <a:solidFill>
                  <a:srgbClr val="336600"/>
                </a:solidFill>
                <a:effectLst/>
              </a:rPr>
              <a:t>LMHQ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đầu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tư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vào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Việt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Nam (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đến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hết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9/2012):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00FF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: 83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dự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án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, 924,2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triệu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đứng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thứ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24)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err="1" smtClean="0">
                <a:solidFill>
                  <a:srgbClr val="336600"/>
                </a:solidFill>
                <a:effectLst/>
              </a:rPr>
              <a:t>Việt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Nam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đầu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tư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vào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SNG (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hết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336600"/>
                </a:solidFill>
                <a:effectLst/>
              </a:rPr>
              <a:t>tháng</a:t>
            </a:r>
            <a:r>
              <a:rPr lang="en-US" sz="1600" dirty="0" smtClean="0">
                <a:solidFill>
                  <a:srgbClr val="336600"/>
                </a:solidFill>
                <a:effectLst/>
              </a:rPr>
              <a:t> 9/2012):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00FF"/>
                </a:solidFill>
                <a:effectLst/>
              </a:rPr>
              <a:t>Nga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: 16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dự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án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, 1,7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tỷ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USD (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đứng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/>
              </a:rPr>
              <a:t>thứ</a:t>
            </a:r>
            <a:r>
              <a:rPr lang="en-US" sz="1600" dirty="0" smtClean="0">
                <a:solidFill>
                  <a:srgbClr val="0000FF"/>
                </a:solidFill>
                <a:effectLst/>
              </a:rPr>
              <a:t> 6)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1600" dirty="0" smtClean="0">
              <a:solidFill>
                <a:srgbClr val="0000FF"/>
              </a:solidFill>
              <a:effectLst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endParaRPr lang="en-US" sz="1600" dirty="0" smtClean="0">
              <a:solidFill>
                <a:srgbClr val="0000FF"/>
              </a:solidFill>
              <a:effectLst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effectLst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201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err="1" smtClean="0">
                <a:ea typeface="굴림" pitchFamily="34" charset="-127"/>
              </a:rPr>
              <a:t>Nội</a:t>
            </a:r>
            <a:r>
              <a:rPr lang="en-US" altLang="zh-CN" sz="4000" dirty="0" smtClean="0">
                <a:ea typeface="굴림" pitchFamily="34" charset="-127"/>
              </a:rPr>
              <a:t> dung</a:t>
            </a:r>
            <a:endParaRPr lang="zh-CN" altLang="en-US" sz="4000" dirty="0">
              <a:ea typeface="굴림" pitchFamily="34" charset="-127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5113" y="1397564"/>
            <a:ext cx="7452440" cy="623733"/>
          </a:xfrm>
        </p:spPr>
        <p:txBody>
          <a:bodyPr/>
          <a:lstStyle/>
          <a:p>
            <a:pPr marL="0" indent="0" algn="just">
              <a:buNone/>
            </a:pPr>
            <a:r>
              <a:rPr lang="en-US" sz="3000" dirty="0" err="1" smtClean="0">
                <a:solidFill>
                  <a:srgbClr val="0000FF"/>
                </a:solidFill>
              </a:rPr>
              <a:t>Thị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trường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Liên</a:t>
            </a:r>
            <a:r>
              <a:rPr lang="en-US" sz="3000" dirty="0" smtClean="0">
                <a:solidFill>
                  <a:srgbClr val="0000FF"/>
                </a:solidFill>
              </a:rPr>
              <a:t> minh </a:t>
            </a:r>
            <a:r>
              <a:rPr lang="en-US" sz="3000" dirty="0" err="1" smtClean="0">
                <a:solidFill>
                  <a:srgbClr val="0000FF"/>
                </a:solidFill>
              </a:rPr>
              <a:t>Hải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quan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Nga</a:t>
            </a:r>
            <a:r>
              <a:rPr lang="en-US" sz="3000" dirty="0" smtClean="0">
                <a:solidFill>
                  <a:srgbClr val="0000FF"/>
                </a:solidFill>
              </a:rPr>
              <a:t>, Belarus, Kazakhstan; </a:t>
            </a:r>
            <a:r>
              <a:rPr lang="en-US" sz="3000" dirty="0" err="1" smtClean="0">
                <a:solidFill>
                  <a:srgbClr val="0000FF"/>
                </a:solidFill>
              </a:rPr>
              <a:t>quan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hệ</a:t>
            </a:r>
            <a:r>
              <a:rPr lang="en-US" sz="3000" dirty="0" smtClean="0">
                <a:solidFill>
                  <a:srgbClr val="0000FF"/>
                </a:solidFill>
              </a:rPr>
              <a:t> KT - TM </a:t>
            </a:r>
            <a:r>
              <a:rPr lang="en-US" sz="3000" dirty="0" err="1" smtClean="0">
                <a:solidFill>
                  <a:srgbClr val="0000FF"/>
                </a:solidFill>
              </a:rPr>
              <a:t>Việt</a:t>
            </a:r>
            <a:r>
              <a:rPr lang="en-US" sz="3000" dirty="0" smtClean="0">
                <a:solidFill>
                  <a:srgbClr val="0000FF"/>
                </a:solidFill>
              </a:rPr>
              <a:t> Nam - LMHQ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97859" y="4083296"/>
            <a:ext cx="7846141" cy="9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endParaRPr lang="en-US" altLang="zh-CN" sz="3000" dirty="0">
              <a:solidFill>
                <a:srgbClr val="0000FF"/>
              </a:solidFill>
              <a:effectLst/>
              <a:ea typeface="굴림" pitchFamily="34" charset="-127"/>
            </a:endParaRPr>
          </a:p>
        </p:txBody>
      </p:sp>
      <p:sp>
        <p:nvSpPr>
          <p:cNvPr id="11" name="Chevron 10"/>
          <p:cNvSpPr/>
          <p:nvPr/>
        </p:nvSpPr>
        <p:spPr bwMode="auto">
          <a:xfrm>
            <a:off x="710151" y="1853867"/>
            <a:ext cx="484632" cy="484632"/>
          </a:xfrm>
          <a:prstGeom prst="chevron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8" name="Chevron 7"/>
          <p:cNvSpPr/>
          <p:nvPr/>
        </p:nvSpPr>
        <p:spPr bwMode="auto">
          <a:xfrm>
            <a:off x="741782" y="3559023"/>
            <a:ext cx="484632" cy="484632"/>
          </a:xfrm>
          <a:prstGeom prst="chevron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63995" y="3370137"/>
            <a:ext cx="7452440" cy="62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3000" b="1" kern="0" dirty="0" err="1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Định</a:t>
            </a:r>
            <a:r>
              <a:rPr lang="en-US" sz="3000" b="1" kern="0" dirty="0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 </a:t>
            </a:r>
            <a:r>
              <a:rPr lang="en-US" sz="3000" b="1" kern="0" dirty="0" err="1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hướng</a:t>
            </a:r>
            <a:r>
              <a:rPr lang="en-US" sz="3000" b="1" kern="0" dirty="0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 </a:t>
            </a:r>
            <a:r>
              <a:rPr lang="en-US" sz="3000" b="1" kern="0" dirty="0" err="1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của</a:t>
            </a:r>
            <a:r>
              <a:rPr lang="en-US" sz="3000" b="1" kern="0" dirty="0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 </a:t>
            </a:r>
            <a:r>
              <a:rPr lang="en-US" sz="3000" b="1" kern="0" dirty="0" err="1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Việt</a:t>
            </a:r>
            <a:r>
              <a:rPr lang="en-US" sz="3000" b="1" kern="0" dirty="0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 Nam </a:t>
            </a:r>
            <a:r>
              <a:rPr lang="en-US" sz="3000" b="1" kern="0" dirty="0" err="1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trong</a:t>
            </a:r>
            <a:r>
              <a:rPr lang="en-US" sz="3000" b="1" kern="0" dirty="0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 </a:t>
            </a:r>
            <a:r>
              <a:rPr lang="en-US" sz="3000" b="1" kern="0" dirty="0" err="1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hợp</a:t>
            </a:r>
            <a:r>
              <a:rPr lang="en-US" sz="3000" b="1" kern="0" dirty="0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 </a:t>
            </a:r>
            <a:r>
              <a:rPr lang="en-US" sz="3000" b="1" kern="0" dirty="0" err="1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tác</a:t>
            </a:r>
            <a:r>
              <a:rPr lang="en-US" sz="3000" b="1" kern="0" dirty="0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 </a:t>
            </a:r>
            <a:r>
              <a:rPr lang="en-US" sz="3000" b="1" kern="0" dirty="0" err="1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với</a:t>
            </a:r>
            <a:r>
              <a:rPr lang="en-US" sz="3000" b="1" kern="0" dirty="0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 EU </a:t>
            </a:r>
            <a:r>
              <a:rPr lang="en-US" sz="3000" b="1" kern="0" dirty="0" err="1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và</a:t>
            </a:r>
            <a:r>
              <a:rPr lang="en-US" sz="3000" b="1" kern="0" dirty="0" smtClean="0">
                <a:solidFill>
                  <a:srgbClr val="0000FF"/>
                </a:solidFill>
                <a:effectLst/>
                <a:latin typeface="+mn-lt"/>
                <a:ea typeface="+mn-ea"/>
              </a:rPr>
              <a:t> LMHQ</a:t>
            </a:r>
            <a:endParaRPr kumimoji="0" 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ĐỊNH HƯỚNG HỢP TÁC VIỆT NAM - LMHQ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9501306"/>
              </p:ext>
            </p:extLst>
          </p:nvPr>
        </p:nvGraphicFramePr>
        <p:xfrm>
          <a:off x="0" y="1034902"/>
          <a:ext cx="9143999" cy="5823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121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82" name="Rectangle 382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1651819" y="1428545"/>
            <a:ext cx="7492181" cy="1049133"/>
          </a:xfrm>
          <a:noFill/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5600" dirty="0" smtClean="0">
                <a:solidFill>
                  <a:srgbClr val="0000FF"/>
                </a:solidFill>
                <a:ea typeface="굴림" pitchFamily="34" charset="-127"/>
              </a:rPr>
              <a:t>XIN CẢM ƠN!</a:t>
            </a:r>
            <a:endParaRPr lang="en-US" altLang="ko-KR" sz="5600" dirty="0">
              <a:solidFill>
                <a:srgbClr val="0000FF"/>
              </a:solidFill>
              <a:ea typeface="굴림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07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467241"/>
            <a:ext cx="7848600" cy="609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LMHQ</a:t>
            </a:r>
            <a:endParaRPr lang="en-US" dirty="0"/>
          </a:p>
        </p:txBody>
      </p:sp>
      <p:pic>
        <p:nvPicPr>
          <p:cNvPr id="1026" name="Picture 2" descr="C:\Documents and Settings\minhdh\My Documents\Map of CIS countrie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93" y="1340675"/>
            <a:ext cx="7711776" cy="4667250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black">
          <a:xfrm>
            <a:off x="1117600" y="360363"/>
            <a:ext cx="7848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000" b="1" i="0" u="none" strike="noStrike" kern="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+mj-lt"/>
              <a:ea typeface="굴림" pitchFamily="34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LMHQ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50" y="1219430"/>
            <a:ext cx="8407731" cy="3326691"/>
          </a:xfrm>
        </p:spPr>
        <p:txBody>
          <a:bodyPr/>
          <a:lstStyle/>
          <a:p>
            <a:pPr algn="just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v"/>
            </a:pP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lập</a:t>
            </a:r>
            <a:r>
              <a:rPr lang="en-US" sz="2400" dirty="0" smtClean="0"/>
              <a:t>: </a:t>
            </a:r>
            <a:r>
              <a:rPr lang="en-US" sz="2400" b="0" dirty="0" smtClean="0"/>
              <a:t>1/2010</a:t>
            </a:r>
          </a:p>
          <a:p>
            <a:pPr algn="just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v"/>
            </a:pPr>
            <a:r>
              <a:rPr lang="en-US" sz="2400" dirty="0" err="1" smtClean="0"/>
              <a:t>Diện</a:t>
            </a:r>
            <a:r>
              <a:rPr lang="en-US" sz="2400" dirty="0" smtClean="0"/>
              <a:t> </a:t>
            </a:r>
            <a:r>
              <a:rPr lang="en-US" sz="2400" dirty="0" err="1" smtClean="0"/>
              <a:t>tích</a:t>
            </a:r>
            <a:r>
              <a:rPr lang="en-US" sz="2400" dirty="0" smtClean="0"/>
              <a:t>: </a:t>
            </a:r>
            <a:r>
              <a:rPr lang="en-US" sz="2400" b="0" dirty="0" smtClean="0"/>
              <a:t>20 </a:t>
            </a:r>
            <a:r>
              <a:rPr lang="en-US" sz="2400" b="0" dirty="0" err="1" smtClean="0"/>
              <a:t>triệu</a:t>
            </a:r>
            <a:r>
              <a:rPr lang="en-US" sz="2400" b="0" dirty="0" smtClean="0"/>
              <a:t> km2 </a:t>
            </a:r>
          </a:p>
          <a:p>
            <a:pPr algn="just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v"/>
            </a:pPr>
            <a:r>
              <a:rPr lang="en-US" sz="2400" dirty="0" err="1" smtClean="0"/>
              <a:t>Dân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: 170 </a:t>
            </a:r>
            <a:r>
              <a:rPr lang="en-US" sz="2400" b="0" dirty="0" err="1" smtClean="0"/>
              <a:t>triệu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người</a:t>
            </a:r>
            <a:r>
              <a:rPr lang="en-US" sz="2400" b="0" dirty="0" smtClean="0"/>
              <a:t> (</a:t>
            </a:r>
            <a:r>
              <a:rPr lang="en-US" sz="2400" b="0" dirty="0" err="1" smtClean="0"/>
              <a:t>Nga</a:t>
            </a:r>
            <a:r>
              <a:rPr lang="en-US" sz="2400" b="0" dirty="0" smtClean="0"/>
              <a:t> 143 </a:t>
            </a:r>
            <a:r>
              <a:rPr lang="en-US" sz="2400" b="0" dirty="0" err="1" smtClean="0"/>
              <a:t>triệu</a:t>
            </a:r>
            <a:r>
              <a:rPr lang="en-US" sz="2400" b="0" dirty="0" smtClean="0"/>
              <a:t>, Belarus 9,5 </a:t>
            </a:r>
            <a:r>
              <a:rPr lang="en-US" sz="2400" b="0" dirty="0" err="1" smtClean="0"/>
              <a:t>triệu</a:t>
            </a:r>
            <a:r>
              <a:rPr lang="en-US" sz="2400" b="0" dirty="0" smtClean="0"/>
              <a:t>, Kazakhstan 16,6 </a:t>
            </a:r>
            <a:r>
              <a:rPr lang="en-US" sz="2400" b="0" dirty="0" err="1" smtClean="0"/>
              <a:t>triệu</a:t>
            </a:r>
            <a:r>
              <a:rPr lang="en-US" sz="2400" b="0" dirty="0" smtClean="0"/>
              <a:t>)</a:t>
            </a:r>
          </a:p>
          <a:p>
            <a:pPr algn="just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v"/>
            </a:pPr>
            <a:r>
              <a:rPr lang="en-US" sz="2400" dirty="0" smtClean="0"/>
              <a:t>GDP 2011: 2.100 </a:t>
            </a:r>
            <a:r>
              <a:rPr lang="en-US" sz="2400" dirty="0" err="1" smtClean="0"/>
              <a:t>tỷ</a:t>
            </a:r>
            <a:r>
              <a:rPr lang="en-US" sz="2400" dirty="0" smtClean="0"/>
              <a:t> USD (</a:t>
            </a:r>
            <a:r>
              <a:rPr lang="en-US" sz="2400" dirty="0" err="1" smtClean="0"/>
              <a:t>Nga</a:t>
            </a:r>
            <a:r>
              <a:rPr lang="en-US" sz="2400" dirty="0" smtClean="0"/>
              <a:t> 1.860 </a:t>
            </a:r>
            <a:r>
              <a:rPr lang="en-US" sz="2400" dirty="0" err="1" smtClean="0"/>
              <a:t>tỷ</a:t>
            </a:r>
            <a:r>
              <a:rPr lang="en-US" sz="2400" dirty="0" smtClean="0"/>
              <a:t> USD, Belarus 55 </a:t>
            </a:r>
            <a:r>
              <a:rPr lang="en-US" sz="2400" dirty="0" err="1" smtClean="0"/>
              <a:t>tỷ</a:t>
            </a:r>
            <a:r>
              <a:rPr lang="en-US" sz="2400" dirty="0" smtClean="0"/>
              <a:t> USD, Kazakhstan 186 </a:t>
            </a:r>
            <a:r>
              <a:rPr lang="en-US" sz="2400" dirty="0" err="1" smtClean="0"/>
              <a:t>tỷ</a:t>
            </a:r>
            <a:r>
              <a:rPr lang="en-US" sz="2400" dirty="0" smtClean="0"/>
              <a:t> USD)</a:t>
            </a:r>
          </a:p>
          <a:p>
            <a:pPr algn="just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v"/>
            </a:pPr>
            <a:r>
              <a:rPr lang="en-US" sz="2400" dirty="0" err="1" smtClean="0"/>
              <a:t>Tăng</a:t>
            </a:r>
            <a:r>
              <a:rPr lang="en-US" sz="2400" dirty="0" smtClean="0"/>
              <a:t> </a:t>
            </a:r>
            <a:r>
              <a:rPr lang="en-US" sz="2400" dirty="0" err="1" smtClean="0"/>
              <a:t>trưởng</a:t>
            </a:r>
            <a:r>
              <a:rPr lang="en-US" sz="2400" dirty="0" smtClean="0"/>
              <a:t> 2011/2010: </a:t>
            </a:r>
            <a:endParaRPr lang="en-US" sz="2400" b="0" dirty="0" smtClean="0"/>
          </a:p>
        </p:txBody>
      </p:sp>
      <p:graphicFrame>
        <p:nvGraphicFramePr>
          <p:cNvPr id="6" name="Group 5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22539891"/>
              </p:ext>
            </p:extLst>
          </p:nvPr>
        </p:nvGraphicFramePr>
        <p:xfrm>
          <a:off x="612475" y="4691204"/>
          <a:ext cx="7962180" cy="140222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54060"/>
                <a:gridCol w="2654060"/>
                <a:gridCol w="2654060"/>
              </a:tblGrid>
              <a:tr h="6226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Nga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Belarus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Kazakhstan</a:t>
                      </a:r>
                    </a:p>
                  </a:txBody>
                  <a:tcPr horzOverflow="overflow"/>
                </a:tc>
              </a:tr>
              <a:tr h="77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+4,3%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+5,3%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+7,5%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712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95263"/>
            <a:ext cx="7848600" cy="60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LMHQ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85008" y="890650"/>
            <a:ext cx="8858992" cy="5364100"/>
          </a:xfrm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en-US" dirty="0" smtClean="0"/>
              <a:t>Kim </a:t>
            </a:r>
            <a:r>
              <a:rPr lang="en-US" dirty="0" err="1" smtClean="0"/>
              <a:t>ngạch</a:t>
            </a:r>
            <a:r>
              <a:rPr lang="en-US" dirty="0" smtClean="0"/>
              <a:t> XK: </a:t>
            </a:r>
            <a:r>
              <a:rPr lang="en-US" dirty="0" err="1" smtClean="0"/>
              <a:t>Năm</a:t>
            </a:r>
            <a:r>
              <a:rPr lang="en-US" dirty="0" smtClean="0"/>
              <a:t> 2011 </a:t>
            </a:r>
            <a:r>
              <a:rPr lang="en-US" dirty="0" err="1" smtClean="0"/>
              <a:t>tăng</a:t>
            </a:r>
            <a:r>
              <a:rPr lang="en-US" dirty="0" smtClean="0"/>
              <a:t> 37,7%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2010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indent="0">
              <a:buNone/>
              <a:defRPr/>
            </a:pPr>
            <a:r>
              <a:rPr lang="en-US" sz="1600" i="1" u="sng" dirty="0" err="1" smtClean="0"/>
              <a:t>Thị</a:t>
            </a:r>
            <a:r>
              <a:rPr lang="en-US" sz="1600" i="1" u="sng" dirty="0" smtClean="0"/>
              <a:t> </a:t>
            </a:r>
            <a:r>
              <a:rPr lang="en-US" sz="1600" i="1" u="sng" dirty="0" err="1" smtClean="0"/>
              <a:t>trường</a:t>
            </a:r>
            <a:r>
              <a:rPr lang="en-US" sz="1600" i="1" u="sng" dirty="0" smtClean="0"/>
              <a:t> XK</a:t>
            </a:r>
            <a:r>
              <a:rPr lang="en-US" sz="1600" b="0" dirty="0" smtClean="0"/>
              <a:t>: SNG-39%, </a:t>
            </a:r>
            <a:r>
              <a:rPr lang="en-US" sz="1600" b="0" dirty="0" err="1" smtClean="0"/>
              <a:t>Châu</a:t>
            </a:r>
            <a:r>
              <a:rPr lang="en-US" sz="1600" b="0" dirty="0" smtClean="0"/>
              <a:t> Âu-27%, </a:t>
            </a:r>
            <a:r>
              <a:rPr lang="en-US" sz="1600" b="0" dirty="0" err="1" smtClean="0"/>
              <a:t>Châu</a:t>
            </a:r>
            <a:r>
              <a:rPr lang="en-US" sz="1600" b="0" dirty="0" smtClean="0"/>
              <a:t> Á-25,8%, </a:t>
            </a:r>
            <a:r>
              <a:rPr lang="en-US" sz="1600" b="0" dirty="0" err="1" smtClean="0"/>
              <a:t>Châu</a:t>
            </a:r>
            <a:r>
              <a:rPr lang="en-US" sz="1600" b="0" dirty="0" smtClean="0"/>
              <a:t> Phi-4,8%</a:t>
            </a:r>
            <a:endParaRPr lang="en-US" b="0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  <a:p>
            <a:pPr marL="347472" indent="0">
              <a:buNone/>
              <a:defRPr/>
            </a:pPr>
            <a:r>
              <a:rPr lang="en-US" i="1" dirty="0" smtClean="0"/>
              <a:t>LB </a:t>
            </a:r>
            <a:r>
              <a:rPr lang="en-US" i="1" dirty="0" err="1" smtClean="0"/>
              <a:t>Nga</a:t>
            </a:r>
            <a:r>
              <a:rPr lang="en-US" i="1" dirty="0" smtClean="0"/>
              <a:t> </a:t>
            </a:r>
            <a:r>
              <a:rPr lang="en-US" i="1" dirty="0" err="1" smtClean="0"/>
              <a:t>chiếm</a:t>
            </a:r>
            <a:r>
              <a:rPr lang="en-US" i="1" dirty="0" smtClean="0"/>
              <a:t> 81,7% KNXK </a:t>
            </a:r>
            <a:r>
              <a:rPr lang="en-US" i="1" dirty="0" err="1" smtClean="0"/>
              <a:t>của</a:t>
            </a:r>
            <a:r>
              <a:rPr lang="en-US" i="1" dirty="0" smtClean="0"/>
              <a:t> LMHQ </a:t>
            </a:r>
            <a:r>
              <a:rPr lang="en-US" i="1" dirty="0" err="1" smtClean="0"/>
              <a:t>năm</a:t>
            </a:r>
            <a:r>
              <a:rPr lang="en-US" i="1" dirty="0" smtClean="0"/>
              <a:t> 2011</a:t>
            </a:r>
            <a:endParaRPr lang="en-US" i="1" u="sng" dirty="0" smtClean="0"/>
          </a:p>
          <a:p>
            <a:pPr marL="347472" indent="0">
              <a:buNone/>
              <a:defRPr/>
            </a:pPr>
            <a:r>
              <a:rPr lang="en-US" i="1" u="sng" dirty="0" err="1" smtClean="0"/>
              <a:t>Các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sản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phẩm</a:t>
            </a:r>
            <a:r>
              <a:rPr lang="en-US" i="1" u="sng" dirty="0" smtClean="0"/>
              <a:t> XK </a:t>
            </a:r>
            <a:r>
              <a:rPr lang="en-US" i="1" u="sng" dirty="0" err="1" smtClean="0"/>
              <a:t>chính</a:t>
            </a:r>
            <a:r>
              <a:rPr lang="en-US" b="0" dirty="0" smtClean="0"/>
              <a:t>: </a:t>
            </a:r>
            <a:r>
              <a:rPr lang="en-US" b="0" dirty="0" err="1" smtClean="0"/>
              <a:t>Dầu</a:t>
            </a:r>
            <a:r>
              <a:rPr lang="en-US" b="0" dirty="0" smtClean="0"/>
              <a:t> </a:t>
            </a:r>
            <a:r>
              <a:rPr lang="en-US" b="0" dirty="0" err="1" smtClean="0"/>
              <a:t>thô</a:t>
            </a:r>
            <a:r>
              <a:rPr lang="en-US" b="0" dirty="0" smtClean="0"/>
              <a:t>, </a:t>
            </a:r>
            <a:r>
              <a:rPr lang="en-US" b="0" dirty="0" err="1" smtClean="0"/>
              <a:t>khí</a:t>
            </a:r>
            <a:r>
              <a:rPr lang="en-US" b="0" dirty="0" smtClean="0"/>
              <a:t> </a:t>
            </a:r>
            <a:r>
              <a:rPr lang="en-US" b="0" dirty="0" err="1" smtClean="0"/>
              <a:t>hóa</a:t>
            </a:r>
            <a:r>
              <a:rPr lang="en-US" b="0" dirty="0" smtClean="0"/>
              <a:t> </a:t>
            </a:r>
            <a:r>
              <a:rPr lang="en-US" b="0" dirty="0" err="1" smtClean="0"/>
              <a:t>lỏng</a:t>
            </a:r>
            <a:r>
              <a:rPr lang="en-US" b="0" dirty="0" smtClean="0"/>
              <a:t>, </a:t>
            </a:r>
            <a:r>
              <a:rPr lang="en-US" b="0" dirty="0" err="1" smtClean="0"/>
              <a:t>kim</a:t>
            </a:r>
            <a:r>
              <a:rPr lang="en-US" b="0" dirty="0" smtClean="0"/>
              <a:t> </a:t>
            </a:r>
            <a:r>
              <a:rPr lang="en-US" b="0" dirty="0" err="1" smtClean="0"/>
              <a:t>loại</a:t>
            </a:r>
            <a:r>
              <a:rPr lang="en-US" b="0" dirty="0" smtClean="0"/>
              <a:t>, </a:t>
            </a:r>
            <a:r>
              <a:rPr lang="en-US" b="0" dirty="0" err="1" smtClean="0"/>
              <a:t>phân</a:t>
            </a:r>
            <a:r>
              <a:rPr lang="en-US" b="0" dirty="0" smtClean="0"/>
              <a:t> </a:t>
            </a:r>
            <a:r>
              <a:rPr lang="en-US" b="0" dirty="0" err="1" smtClean="0"/>
              <a:t>bón</a:t>
            </a:r>
            <a:r>
              <a:rPr lang="en-US" b="0" dirty="0" smtClean="0"/>
              <a:t>, </a:t>
            </a:r>
            <a:r>
              <a:rPr lang="en-US" b="0" dirty="0" err="1" smtClean="0"/>
              <a:t>phụ</a:t>
            </a:r>
            <a:r>
              <a:rPr lang="en-US" b="0" dirty="0" smtClean="0"/>
              <a:t> </a:t>
            </a:r>
            <a:r>
              <a:rPr lang="en-US" b="0" dirty="0" err="1" smtClean="0"/>
              <a:t>tùng</a:t>
            </a:r>
            <a:r>
              <a:rPr lang="en-US" b="0" dirty="0" smtClean="0"/>
              <a:t> - </a:t>
            </a:r>
            <a:r>
              <a:rPr lang="en-US" b="0" dirty="0" err="1" smtClean="0"/>
              <a:t>thiết</a:t>
            </a:r>
            <a:r>
              <a:rPr lang="en-US" b="0" dirty="0" smtClean="0"/>
              <a:t> </a:t>
            </a:r>
            <a:r>
              <a:rPr lang="en-US" b="0" dirty="0" err="1" smtClean="0"/>
              <a:t>bị</a:t>
            </a:r>
            <a:r>
              <a:rPr lang="en-US" b="0" dirty="0" smtClean="0"/>
              <a:t> - </a:t>
            </a:r>
            <a:r>
              <a:rPr lang="en-US" b="0" dirty="0" err="1" smtClean="0"/>
              <a:t>máy</a:t>
            </a:r>
            <a:r>
              <a:rPr lang="en-US" b="0" dirty="0" smtClean="0"/>
              <a:t> </a:t>
            </a:r>
            <a:r>
              <a:rPr lang="en-US" b="0" dirty="0" err="1" smtClean="0"/>
              <a:t>móc</a:t>
            </a:r>
            <a:r>
              <a:rPr lang="en-US" b="0" dirty="0" smtClean="0"/>
              <a:t>,…  </a:t>
            </a:r>
            <a:endParaRPr lang="en-US" b="0" dirty="0"/>
          </a:p>
        </p:txBody>
      </p:sp>
      <p:graphicFrame>
        <p:nvGraphicFramePr>
          <p:cNvPr id="7" name="Group 8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55531212"/>
              </p:ext>
            </p:extLst>
          </p:nvPr>
        </p:nvGraphicFramePr>
        <p:xfrm>
          <a:off x="451262" y="1483745"/>
          <a:ext cx="8467105" cy="258346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992582"/>
                <a:gridCol w="1757548"/>
                <a:gridCol w="1733798"/>
                <a:gridCol w="1983177"/>
              </a:tblGrid>
              <a:tr h="40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khẩu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0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USD)</a:t>
                      </a: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517,1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584,7</a:t>
                      </a:r>
                    </a:p>
                  </a:txBody>
                  <a:tcPr horzOverflow="overflow"/>
                </a:tc>
              </a:tr>
              <a:tr h="1730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Nga</a:t>
                      </a: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Kazakhstan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Belarus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477,9  (81,7%)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80,5 (13,8%)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 (4,5%)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517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95263"/>
            <a:ext cx="7848600" cy="60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LMHQ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85008" y="890650"/>
            <a:ext cx="8858992" cy="53641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en-US" dirty="0" smtClean="0"/>
              <a:t>Kim </a:t>
            </a:r>
            <a:r>
              <a:rPr lang="en-US" dirty="0" err="1" smtClean="0"/>
              <a:t>ngạch</a:t>
            </a:r>
            <a:r>
              <a:rPr lang="en-US" dirty="0" smtClean="0"/>
              <a:t> NK: </a:t>
            </a:r>
            <a:r>
              <a:rPr lang="en-US" dirty="0" err="1" smtClean="0"/>
              <a:t>Năm</a:t>
            </a:r>
            <a:r>
              <a:rPr lang="en-US" dirty="0" smtClean="0"/>
              <a:t> 2011 </a:t>
            </a:r>
            <a:r>
              <a:rPr lang="en-US" dirty="0" err="1" smtClean="0"/>
              <a:t>tăng</a:t>
            </a:r>
            <a:r>
              <a:rPr lang="en-US" dirty="0" smtClean="0"/>
              <a:t> 30,9%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2010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indent="0">
              <a:buNone/>
              <a:defRPr/>
            </a:pPr>
            <a:r>
              <a:rPr lang="en-US" sz="1600" i="1" u="sng" dirty="0" err="1" smtClean="0"/>
              <a:t>Thị</a:t>
            </a:r>
            <a:r>
              <a:rPr lang="en-US" sz="1600" i="1" u="sng" dirty="0" smtClean="0"/>
              <a:t> </a:t>
            </a:r>
            <a:r>
              <a:rPr lang="en-US" sz="1600" i="1" u="sng" dirty="0" err="1" smtClean="0"/>
              <a:t>trường</a:t>
            </a:r>
            <a:r>
              <a:rPr lang="en-US" sz="1600" i="1" u="sng" dirty="0" smtClean="0"/>
              <a:t> XK</a:t>
            </a:r>
            <a:r>
              <a:rPr lang="en-US" sz="1600" b="0" dirty="0" smtClean="0"/>
              <a:t>: SNG-39%, </a:t>
            </a:r>
            <a:r>
              <a:rPr lang="en-US" sz="1600" b="0" dirty="0" err="1" smtClean="0"/>
              <a:t>Châu</a:t>
            </a:r>
            <a:r>
              <a:rPr lang="en-US" sz="1600" b="0" dirty="0" smtClean="0"/>
              <a:t> Âu-27%, </a:t>
            </a:r>
            <a:r>
              <a:rPr lang="en-US" sz="1600" b="0" dirty="0" err="1" smtClean="0"/>
              <a:t>Châu</a:t>
            </a:r>
            <a:r>
              <a:rPr lang="en-US" sz="1600" b="0" dirty="0" smtClean="0"/>
              <a:t> Á-25,8%, </a:t>
            </a:r>
            <a:r>
              <a:rPr lang="en-US" sz="1600" b="0" dirty="0" err="1" smtClean="0"/>
              <a:t>Châu</a:t>
            </a:r>
            <a:r>
              <a:rPr lang="en-US" sz="1600" b="0" dirty="0" smtClean="0"/>
              <a:t> Phi-4,8%</a:t>
            </a:r>
            <a:endParaRPr lang="en-US" b="0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dirty="0" smtClean="0"/>
          </a:p>
          <a:p>
            <a:pPr algn="just">
              <a:buNone/>
              <a:defRPr/>
            </a:pPr>
            <a:r>
              <a:rPr lang="en-US" sz="2400" i="1" dirty="0" smtClean="0"/>
              <a:t>	</a:t>
            </a:r>
            <a:r>
              <a:rPr lang="en-US" i="1" dirty="0" smtClean="0"/>
              <a:t>LB </a:t>
            </a:r>
            <a:r>
              <a:rPr lang="en-US" i="1" dirty="0" err="1" smtClean="0"/>
              <a:t>Nga</a:t>
            </a:r>
            <a:r>
              <a:rPr lang="en-US" i="1" dirty="0" smtClean="0"/>
              <a:t> </a:t>
            </a:r>
            <a:r>
              <a:rPr lang="en-US" i="1" dirty="0" err="1" smtClean="0"/>
              <a:t>chiếm</a:t>
            </a:r>
            <a:r>
              <a:rPr lang="en-US" i="1" dirty="0" smtClean="0"/>
              <a:t> 87,6% KNNK </a:t>
            </a:r>
            <a:r>
              <a:rPr lang="en-US" i="1" dirty="0" err="1" smtClean="0"/>
              <a:t>của</a:t>
            </a:r>
            <a:r>
              <a:rPr lang="en-US" i="1" dirty="0" smtClean="0"/>
              <a:t> LMHQ </a:t>
            </a:r>
            <a:r>
              <a:rPr lang="en-US" i="1" dirty="0" err="1" smtClean="0"/>
              <a:t>năm</a:t>
            </a:r>
            <a:r>
              <a:rPr lang="en-US" i="1" dirty="0" smtClean="0"/>
              <a:t> 2011</a:t>
            </a:r>
          </a:p>
          <a:p>
            <a:pPr algn="just">
              <a:buNone/>
              <a:defRPr/>
            </a:pPr>
            <a:r>
              <a:rPr lang="en-US" sz="2400" i="1" dirty="0" smtClean="0"/>
              <a:t>	</a:t>
            </a:r>
            <a:r>
              <a:rPr lang="en-US" i="1" dirty="0" err="1" smtClean="0"/>
              <a:t>Các</a:t>
            </a:r>
            <a:r>
              <a:rPr lang="en-US" i="1" dirty="0" smtClean="0"/>
              <a:t> </a:t>
            </a:r>
            <a:r>
              <a:rPr lang="en-US" i="1" dirty="0" err="1" smtClean="0"/>
              <a:t>sản</a:t>
            </a:r>
            <a:r>
              <a:rPr lang="en-US" i="1" dirty="0" smtClean="0"/>
              <a:t> </a:t>
            </a:r>
            <a:r>
              <a:rPr lang="en-US" i="1" dirty="0" err="1" smtClean="0"/>
              <a:t>phẩm</a:t>
            </a:r>
            <a:r>
              <a:rPr lang="en-US" i="1" dirty="0" smtClean="0"/>
              <a:t> NK </a:t>
            </a:r>
            <a:r>
              <a:rPr lang="en-US" i="1" dirty="0" err="1" smtClean="0"/>
              <a:t>chính</a:t>
            </a:r>
            <a:r>
              <a:rPr lang="en-US" b="0" dirty="0" smtClean="0"/>
              <a:t>: </a:t>
            </a:r>
            <a:r>
              <a:rPr lang="en-US" b="0" dirty="0" err="1" smtClean="0"/>
              <a:t>Dầu</a:t>
            </a:r>
            <a:r>
              <a:rPr lang="en-US" b="0" dirty="0" smtClean="0"/>
              <a:t> </a:t>
            </a:r>
            <a:r>
              <a:rPr lang="en-US" b="0" dirty="0" err="1" smtClean="0"/>
              <a:t>khí</a:t>
            </a:r>
            <a:r>
              <a:rPr lang="en-US" b="0" dirty="0" smtClean="0"/>
              <a:t> (</a:t>
            </a:r>
            <a:r>
              <a:rPr lang="en-US" b="0" dirty="0" err="1" smtClean="0"/>
              <a:t>trừ</a:t>
            </a:r>
            <a:r>
              <a:rPr lang="en-US" b="0" dirty="0" smtClean="0"/>
              <a:t> </a:t>
            </a:r>
            <a:r>
              <a:rPr lang="en-US" b="0" dirty="0" err="1" smtClean="0"/>
              <a:t>Nga</a:t>
            </a:r>
            <a:r>
              <a:rPr lang="en-US" b="0" dirty="0" smtClean="0"/>
              <a:t>, Kazakhstan), ô </a:t>
            </a:r>
            <a:r>
              <a:rPr lang="en-US" b="0" dirty="0" err="1" smtClean="0"/>
              <a:t>tô</a:t>
            </a:r>
            <a:r>
              <a:rPr lang="en-US" b="0" dirty="0" smtClean="0"/>
              <a:t>, </a:t>
            </a:r>
            <a:r>
              <a:rPr lang="en-US" b="0" dirty="0" err="1" smtClean="0"/>
              <a:t>dệt</a:t>
            </a:r>
            <a:r>
              <a:rPr lang="en-US" b="0" dirty="0" smtClean="0"/>
              <a:t> may, </a:t>
            </a:r>
            <a:r>
              <a:rPr lang="en-US" b="0" dirty="0" err="1" smtClean="0"/>
              <a:t>da</a:t>
            </a:r>
            <a:r>
              <a:rPr lang="en-US" b="0" dirty="0" smtClean="0"/>
              <a:t> </a:t>
            </a:r>
            <a:r>
              <a:rPr lang="en-US" b="0" dirty="0" err="1" smtClean="0"/>
              <a:t>giày</a:t>
            </a:r>
            <a:r>
              <a:rPr lang="en-US" b="0" dirty="0" smtClean="0"/>
              <a:t>, </a:t>
            </a:r>
            <a:r>
              <a:rPr lang="en-US" b="0" dirty="0" err="1" smtClean="0"/>
              <a:t>thực</a:t>
            </a:r>
            <a:r>
              <a:rPr lang="en-US" b="0" dirty="0" smtClean="0"/>
              <a:t> </a:t>
            </a:r>
            <a:r>
              <a:rPr lang="en-US" b="0" dirty="0" err="1" smtClean="0"/>
              <a:t>phẩm</a:t>
            </a:r>
            <a:r>
              <a:rPr lang="en-US" b="0" dirty="0" smtClean="0"/>
              <a:t>, </a:t>
            </a:r>
            <a:r>
              <a:rPr lang="en-US" b="0" dirty="0" err="1" smtClean="0"/>
              <a:t>dược</a:t>
            </a:r>
            <a:r>
              <a:rPr lang="en-US" b="0" dirty="0" smtClean="0"/>
              <a:t> </a:t>
            </a:r>
            <a:r>
              <a:rPr lang="en-US" b="0" dirty="0" err="1" smtClean="0"/>
              <a:t>phẩm</a:t>
            </a:r>
            <a:r>
              <a:rPr lang="en-US" b="0" dirty="0" smtClean="0"/>
              <a:t>, </a:t>
            </a:r>
            <a:r>
              <a:rPr lang="en-US" b="0" dirty="0" err="1" smtClean="0"/>
              <a:t>mỹ</a:t>
            </a:r>
            <a:r>
              <a:rPr lang="en-US" b="0" dirty="0" smtClean="0"/>
              <a:t> </a:t>
            </a:r>
            <a:r>
              <a:rPr lang="en-US" b="0" dirty="0" err="1" smtClean="0"/>
              <a:t>phẩm</a:t>
            </a:r>
            <a:r>
              <a:rPr lang="en-US" b="0" dirty="0" smtClean="0"/>
              <a:t>,…</a:t>
            </a:r>
          </a:p>
          <a:p>
            <a:pPr eaLnBrk="1" hangingPunct="1">
              <a:buNone/>
              <a:defRPr/>
            </a:pPr>
            <a:r>
              <a:rPr lang="en-US" sz="2200" dirty="0" smtClean="0"/>
              <a:t>	</a:t>
            </a:r>
            <a:endParaRPr lang="en-US" sz="2200" dirty="0"/>
          </a:p>
        </p:txBody>
      </p:sp>
      <p:graphicFrame>
        <p:nvGraphicFramePr>
          <p:cNvPr id="7" name="Group 8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55531212"/>
              </p:ext>
            </p:extLst>
          </p:nvPr>
        </p:nvGraphicFramePr>
        <p:xfrm>
          <a:off x="663844" y="1520378"/>
          <a:ext cx="8225395" cy="24871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03371"/>
                <a:gridCol w="1840675"/>
                <a:gridCol w="1793174"/>
                <a:gridCol w="1888175"/>
              </a:tblGrid>
              <a:tr h="414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khẩu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1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USD)</a:t>
                      </a: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288,6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326,0</a:t>
                      </a:r>
                    </a:p>
                  </a:txBody>
                  <a:tcPr horzOverflow="overflow"/>
                </a:tc>
              </a:tr>
              <a:tr h="1577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Nga</a:t>
                      </a: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Kazakhstan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Belarus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284,8 (87,4%)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 (6,5%)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20,1 (6,1%)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517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95263"/>
            <a:ext cx="7848600" cy="60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LMHQ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85008" y="890650"/>
            <a:ext cx="8858992" cy="53641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tư</a:t>
            </a:r>
            <a:r>
              <a:rPr lang="en-US" sz="2400" dirty="0" smtClean="0"/>
              <a:t> </a:t>
            </a:r>
            <a:r>
              <a:rPr lang="en-US" sz="2400" dirty="0" err="1" smtClean="0"/>
              <a:t>nước</a:t>
            </a:r>
            <a:r>
              <a:rPr lang="en-US" sz="2400" dirty="0" smtClean="0"/>
              <a:t> </a:t>
            </a:r>
            <a:r>
              <a:rPr lang="en-US" sz="2400" dirty="0" err="1" smtClean="0"/>
              <a:t>ngoài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LMHQ: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2400" dirty="0" err="1" smtClean="0">
                <a:solidFill>
                  <a:srgbClr val="0000FF"/>
                </a:solidFill>
              </a:rPr>
              <a:t>Nga</a:t>
            </a:r>
            <a:r>
              <a:rPr lang="en-US" sz="2400" dirty="0" smtClean="0">
                <a:solidFill>
                  <a:srgbClr val="0000FF"/>
                </a:solidFill>
              </a:rPr>
              <a:t>: 334,7 </a:t>
            </a:r>
            <a:r>
              <a:rPr lang="en-US" sz="2400" dirty="0" err="1" smtClean="0">
                <a:solidFill>
                  <a:srgbClr val="0000FF"/>
                </a:solidFill>
              </a:rPr>
              <a:t>tỷ</a:t>
            </a:r>
            <a:r>
              <a:rPr lang="en-US" sz="2400" dirty="0" smtClean="0">
                <a:solidFill>
                  <a:srgbClr val="0000FF"/>
                </a:solidFill>
              </a:rPr>
              <a:t> USD (</a:t>
            </a:r>
            <a:r>
              <a:rPr lang="en-US" sz="2400" dirty="0" err="1" smtClean="0">
                <a:solidFill>
                  <a:srgbClr val="0000FF"/>
                </a:solidFill>
              </a:rPr>
              <a:t>đến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hết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tháng</a:t>
            </a:r>
            <a:r>
              <a:rPr lang="en-US" sz="2400" dirty="0" smtClean="0">
                <a:solidFill>
                  <a:srgbClr val="0000FF"/>
                </a:solidFill>
              </a:rPr>
              <a:t> 6/2012) </a:t>
            </a:r>
            <a:r>
              <a:rPr lang="en-US" sz="2200" b="0" i="1" dirty="0" smtClean="0">
                <a:solidFill>
                  <a:srgbClr val="336600"/>
                </a:solidFill>
              </a:rPr>
              <a:t>–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chế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biến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khoáng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sản</a:t>
            </a:r>
            <a:r>
              <a:rPr lang="en-US" sz="2200" b="0" i="1" dirty="0" smtClean="0">
                <a:solidFill>
                  <a:srgbClr val="336600"/>
                </a:solidFill>
              </a:rPr>
              <a:t> (102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tỷ</a:t>
            </a:r>
            <a:r>
              <a:rPr lang="en-US" sz="2200" b="0" i="1" dirty="0" smtClean="0">
                <a:solidFill>
                  <a:srgbClr val="336600"/>
                </a:solidFill>
              </a:rPr>
              <a:t> USD);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khai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thác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khoáng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sản</a:t>
            </a:r>
            <a:r>
              <a:rPr lang="en-US" sz="2200" b="0" i="1" dirty="0" smtClean="0">
                <a:solidFill>
                  <a:srgbClr val="336600"/>
                </a:solidFill>
              </a:rPr>
              <a:t> (62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tỷ</a:t>
            </a:r>
            <a:r>
              <a:rPr lang="en-US" sz="2200" b="0" i="1" dirty="0" smtClean="0">
                <a:solidFill>
                  <a:srgbClr val="336600"/>
                </a:solidFill>
              </a:rPr>
              <a:t> USD);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bán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buôn</a:t>
            </a:r>
            <a:r>
              <a:rPr lang="en-US" sz="2200" b="0" i="1" dirty="0" smtClean="0">
                <a:solidFill>
                  <a:srgbClr val="336600"/>
                </a:solidFill>
              </a:rPr>
              <a:t>,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bán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lẻ</a:t>
            </a:r>
            <a:r>
              <a:rPr lang="en-US" sz="2200" b="0" i="1" dirty="0" smtClean="0">
                <a:solidFill>
                  <a:srgbClr val="336600"/>
                </a:solidFill>
              </a:rPr>
              <a:t>,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sửa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chữa</a:t>
            </a:r>
            <a:r>
              <a:rPr lang="en-US" sz="2200" b="0" i="1" dirty="0" smtClean="0">
                <a:solidFill>
                  <a:srgbClr val="336600"/>
                </a:solidFill>
              </a:rPr>
              <a:t> ô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tô</a:t>
            </a:r>
            <a:r>
              <a:rPr lang="en-US" sz="2200" b="0" i="1" dirty="0" smtClean="0">
                <a:solidFill>
                  <a:srgbClr val="336600"/>
                </a:solidFill>
              </a:rPr>
              <a:t>,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hàng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tiêu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dùng</a:t>
            </a:r>
            <a:r>
              <a:rPr lang="en-US" sz="2200" b="0" i="1" dirty="0" smtClean="0">
                <a:solidFill>
                  <a:srgbClr val="336600"/>
                </a:solidFill>
              </a:rPr>
              <a:t> (60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tỷ</a:t>
            </a:r>
            <a:r>
              <a:rPr lang="en-US" sz="2200" b="0" i="1" dirty="0" smtClean="0">
                <a:solidFill>
                  <a:srgbClr val="336600"/>
                </a:solidFill>
              </a:rPr>
              <a:t> USD);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bất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động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sản</a:t>
            </a:r>
            <a:r>
              <a:rPr lang="en-US" sz="2200" b="0" i="1" dirty="0" smtClean="0">
                <a:solidFill>
                  <a:srgbClr val="336600"/>
                </a:solidFill>
              </a:rPr>
              <a:t> (32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tỷ</a:t>
            </a:r>
            <a:r>
              <a:rPr lang="en-US" sz="2200" b="0" i="1" dirty="0" smtClean="0">
                <a:solidFill>
                  <a:srgbClr val="336600"/>
                </a:solidFill>
              </a:rPr>
              <a:t> USD);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giao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thông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liên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lạc</a:t>
            </a:r>
            <a:r>
              <a:rPr lang="en-US" sz="2200" b="0" i="1" dirty="0" smtClean="0">
                <a:solidFill>
                  <a:srgbClr val="336600"/>
                </a:solidFill>
              </a:rPr>
              <a:t> (30,5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tỷ</a:t>
            </a:r>
            <a:r>
              <a:rPr lang="en-US" sz="2200" b="0" i="1" dirty="0" smtClean="0">
                <a:solidFill>
                  <a:srgbClr val="336600"/>
                </a:solidFill>
              </a:rPr>
              <a:t>).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Kazakhstan: 152 </a:t>
            </a:r>
            <a:r>
              <a:rPr lang="en-US" sz="2400" dirty="0" err="1" smtClean="0">
                <a:solidFill>
                  <a:srgbClr val="0000FF"/>
                </a:solidFill>
              </a:rPr>
              <a:t>tỷ</a:t>
            </a:r>
            <a:r>
              <a:rPr lang="en-US" sz="2400" dirty="0" smtClean="0">
                <a:solidFill>
                  <a:srgbClr val="0000FF"/>
                </a:solidFill>
              </a:rPr>
              <a:t> USD (</a:t>
            </a:r>
            <a:r>
              <a:rPr lang="en-US" sz="2400" dirty="0" err="1" smtClean="0">
                <a:solidFill>
                  <a:srgbClr val="0000FF"/>
                </a:solidFill>
              </a:rPr>
              <a:t>đến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hết</a:t>
            </a:r>
            <a:r>
              <a:rPr lang="en-US" sz="2400" dirty="0" smtClean="0">
                <a:solidFill>
                  <a:srgbClr val="0000FF"/>
                </a:solidFill>
              </a:rPr>
              <a:t> Q1/2012) </a:t>
            </a:r>
            <a:r>
              <a:rPr lang="en-US" sz="2400" b="0" dirty="0" smtClean="0">
                <a:solidFill>
                  <a:srgbClr val="336600"/>
                </a:solidFill>
              </a:rPr>
              <a:t>–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bất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động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sản</a:t>
            </a:r>
            <a:r>
              <a:rPr lang="en-US" sz="2200" b="0" i="1" dirty="0" smtClean="0">
                <a:solidFill>
                  <a:srgbClr val="336600"/>
                </a:solidFill>
              </a:rPr>
              <a:t>,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kinh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doanh</a:t>
            </a:r>
            <a:r>
              <a:rPr lang="en-US" sz="2200" b="0" i="1" dirty="0" smtClean="0">
                <a:solidFill>
                  <a:srgbClr val="336600"/>
                </a:solidFill>
              </a:rPr>
              <a:t>,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cho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thuê</a:t>
            </a:r>
            <a:r>
              <a:rPr lang="en-US" sz="2200" b="0" i="1" dirty="0" smtClean="0">
                <a:solidFill>
                  <a:srgbClr val="336600"/>
                </a:solidFill>
              </a:rPr>
              <a:t>;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khai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thác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khoáng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sản</a:t>
            </a:r>
            <a:r>
              <a:rPr lang="en-US" sz="2200" b="0" i="1" dirty="0" smtClean="0">
                <a:solidFill>
                  <a:srgbClr val="336600"/>
                </a:solidFill>
              </a:rPr>
              <a:t>;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chế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tạo</a:t>
            </a:r>
            <a:r>
              <a:rPr lang="en-US" sz="2200" b="0" i="1" dirty="0" smtClean="0">
                <a:solidFill>
                  <a:srgbClr val="336600"/>
                </a:solidFill>
              </a:rPr>
              <a:t>,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chế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biến</a:t>
            </a:r>
            <a:r>
              <a:rPr lang="en-US" sz="2200" b="0" i="1" dirty="0" smtClean="0">
                <a:solidFill>
                  <a:srgbClr val="336600"/>
                </a:solidFill>
              </a:rPr>
              <a:t>;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tài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chính</a:t>
            </a:r>
            <a:r>
              <a:rPr lang="en-US" sz="2200" b="0" i="1" dirty="0" smtClean="0">
                <a:solidFill>
                  <a:srgbClr val="336600"/>
                </a:solidFill>
              </a:rPr>
              <a:t>;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bán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buôn</a:t>
            </a:r>
            <a:r>
              <a:rPr lang="en-US" sz="2200" b="0" i="1" dirty="0" smtClean="0">
                <a:solidFill>
                  <a:srgbClr val="336600"/>
                </a:solidFill>
              </a:rPr>
              <a:t>,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bán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lẻ</a:t>
            </a:r>
            <a:r>
              <a:rPr lang="en-US" sz="2200" b="0" i="1" dirty="0" smtClean="0">
                <a:solidFill>
                  <a:srgbClr val="336600"/>
                </a:solidFill>
              </a:rPr>
              <a:t>,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sửa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chữa</a:t>
            </a:r>
            <a:r>
              <a:rPr lang="en-US" sz="2200" b="0" i="1" dirty="0" smtClean="0">
                <a:solidFill>
                  <a:srgbClr val="336600"/>
                </a:solidFill>
              </a:rPr>
              <a:t> ô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tô</a:t>
            </a:r>
            <a:r>
              <a:rPr lang="en-US" sz="2200" b="0" i="1" dirty="0" smtClean="0">
                <a:solidFill>
                  <a:srgbClr val="336600"/>
                </a:solidFill>
              </a:rPr>
              <a:t>,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hàng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tiêu</a:t>
            </a:r>
            <a:r>
              <a:rPr lang="en-US" sz="2200" b="0" i="1" dirty="0" smtClean="0">
                <a:solidFill>
                  <a:srgbClr val="336600"/>
                </a:solidFill>
              </a:rPr>
              <a:t> </a:t>
            </a:r>
            <a:r>
              <a:rPr lang="en-US" sz="2200" b="0" i="1" dirty="0" err="1" smtClean="0">
                <a:solidFill>
                  <a:srgbClr val="336600"/>
                </a:solidFill>
              </a:rPr>
              <a:t>dùng</a:t>
            </a:r>
            <a:r>
              <a:rPr lang="en-US" sz="2200" b="0" i="1" dirty="0" smtClean="0">
                <a:solidFill>
                  <a:srgbClr val="336600"/>
                </a:solidFill>
              </a:rPr>
              <a:t>.</a:t>
            </a: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dirty="0" smtClean="0"/>
          </a:p>
          <a:p>
            <a:pPr algn="just">
              <a:buNone/>
              <a:defRPr/>
            </a:pPr>
            <a:r>
              <a:rPr lang="en-US" sz="2400" i="1" dirty="0" smtClean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7517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95263"/>
            <a:ext cx="7848600" cy="60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LMHQ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85008" y="1092669"/>
            <a:ext cx="8858992" cy="53641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tư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nước</a:t>
            </a:r>
            <a:r>
              <a:rPr lang="en-US" sz="2400" dirty="0" smtClean="0"/>
              <a:t> </a:t>
            </a:r>
            <a:r>
              <a:rPr lang="en-US" sz="2400" dirty="0" err="1" smtClean="0"/>
              <a:t>ngoài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LMHQ: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2400" dirty="0" err="1" smtClean="0">
                <a:solidFill>
                  <a:srgbClr val="336600"/>
                </a:solidFill>
              </a:rPr>
              <a:t>Nga</a:t>
            </a:r>
            <a:r>
              <a:rPr lang="en-US" sz="2400" dirty="0" smtClean="0">
                <a:solidFill>
                  <a:srgbClr val="336600"/>
                </a:solidFill>
              </a:rPr>
              <a:t>:</a:t>
            </a:r>
            <a:r>
              <a:rPr lang="en-US" sz="2400" b="0" dirty="0" smtClean="0">
                <a:solidFill>
                  <a:srgbClr val="0000FF"/>
                </a:solidFill>
              </a:rPr>
              <a:t> 117 </a:t>
            </a:r>
            <a:r>
              <a:rPr lang="en-US" sz="2400" b="0" dirty="0" err="1" smtClean="0">
                <a:solidFill>
                  <a:srgbClr val="0000FF"/>
                </a:solidFill>
              </a:rPr>
              <a:t>tỷ</a:t>
            </a:r>
            <a:r>
              <a:rPr lang="en-US" sz="2400" b="0" dirty="0" smtClean="0">
                <a:solidFill>
                  <a:srgbClr val="0000FF"/>
                </a:solidFill>
              </a:rPr>
              <a:t> USD (</a:t>
            </a:r>
            <a:r>
              <a:rPr lang="en-US" sz="2400" b="0" dirty="0" err="1" smtClean="0">
                <a:solidFill>
                  <a:srgbClr val="0000FF"/>
                </a:solidFill>
              </a:rPr>
              <a:t>đến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</a:rPr>
              <a:t>hết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</a:rPr>
              <a:t>tháng</a:t>
            </a:r>
            <a:r>
              <a:rPr lang="en-US" sz="2400" b="0" dirty="0" smtClean="0">
                <a:solidFill>
                  <a:srgbClr val="0000FF"/>
                </a:solidFill>
              </a:rPr>
              <a:t> 6/2012) – </a:t>
            </a:r>
            <a:r>
              <a:rPr lang="en-US" sz="2400" b="0" dirty="0" err="1" smtClean="0">
                <a:solidFill>
                  <a:srgbClr val="0000FF"/>
                </a:solidFill>
              </a:rPr>
              <a:t>Hà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</a:rPr>
              <a:t>Lan</a:t>
            </a:r>
            <a:r>
              <a:rPr lang="en-US" sz="2400" b="0" dirty="0" smtClean="0">
                <a:solidFill>
                  <a:srgbClr val="0000FF"/>
                </a:solidFill>
              </a:rPr>
              <a:t> 31,4 </a:t>
            </a:r>
            <a:r>
              <a:rPr lang="en-US" sz="2400" b="0" dirty="0" err="1" smtClean="0">
                <a:solidFill>
                  <a:srgbClr val="0000FF"/>
                </a:solidFill>
              </a:rPr>
              <a:t>tỷ</a:t>
            </a:r>
            <a:r>
              <a:rPr lang="en-US" sz="2400" b="0" dirty="0" smtClean="0">
                <a:solidFill>
                  <a:srgbClr val="0000FF"/>
                </a:solidFill>
              </a:rPr>
              <a:t> USD, </a:t>
            </a:r>
            <a:r>
              <a:rPr lang="en-US" sz="2400" b="0" dirty="0" err="1" smtClean="0">
                <a:solidFill>
                  <a:srgbClr val="0000FF"/>
                </a:solidFill>
              </a:rPr>
              <a:t>Đảo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</a:rPr>
              <a:t>Síp</a:t>
            </a:r>
            <a:r>
              <a:rPr lang="en-US" sz="2400" b="0" dirty="0" smtClean="0">
                <a:solidFill>
                  <a:srgbClr val="0000FF"/>
                </a:solidFill>
              </a:rPr>
              <a:t> 25 </a:t>
            </a:r>
            <a:r>
              <a:rPr lang="en-US" sz="2400" b="0" dirty="0" err="1" smtClean="0">
                <a:solidFill>
                  <a:srgbClr val="0000FF"/>
                </a:solidFill>
              </a:rPr>
              <a:t>tỷ</a:t>
            </a:r>
            <a:r>
              <a:rPr lang="en-US" sz="2400" b="0" dirty="0" smtClean="0">
                <a:solidFill>
                  <a:srgbClr val="0000FF"/>
                </a:solidFill>
              </a:rPr>
              <a:t> USD, Hoa </a:t>
            </a:r>
            <a:r>
              <a:rPr lang="en-US" sz="2400" b="0" dirty="0" err="1" smtClean="0">
                <a:solidFill>
                  <a:srgbClr val="0000FF"/>
                </a:solidFill>
              </a:rPr>
              <a:t>Kỳ</a:t>
            </a:r>
            <a:r>
              <a:rPr lang="en-US" sz="2400" b="0" dirty="0" smtClean="0">
                <a:solidFill>
                  <a:srgbClr val="0000FF"/>
                </a:solidFill>
              </a:rPr>
              <a:t> 7,8 </a:t>
            </a:r>
            <a:r>
              <a:rPr lang="en-US" sz="2400" b="0" dirty="0" err="1" smtClean="0">
                <a:solidFill>
                  <a:srgbClr val="0000FF"/>
                </a:solidFill>
              </a:rPr>
              <a:t>tỷ</a:t>
            </a:r>
            <a:r>
              <a:rPr lang="en-US" sz="2400" b="0" dirty="0" smtClean="0">
                <a:solidFill>
                  <a:srgbClr val="0000FF"/>
                </a:solidFill>
              </a:rPr>
              <a:t> USD, </a:t>
            </a:r>
            <a:r>
              <a:rPr lang="en-US" sz="2400" b="0" dirty="0" err="1" smtClean="0">
                <a:solidFill>
                  <a:srgbClr val="0000FF"/>
                </a:solidFill>
              </a:rPr>
              <a:t>Thụy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 err="1" smtClean="0">
                <a:solidFill>
                  <a:srgbClr val="0000FF"/>
                </a:solidFill>
              </a:rPr>
              <a:t>Sỹ</a:t>
            </a:r>
            <a:r>
              <a:rPr lang="en-US" sz="2400" b="0" dirty="0" smtClean="0">
                <a:solidFill>
                  <a:srgbClr val="0000FF"/>
                </a:solidFill>
              </a:rPr>
              <a:t> 7 </a:t>
            </a:r>
            <a:r>
              <a:rPr lang="en-US" sz="2400" b="0" dirty="0" err="1" smtClean="0">
                <a:solidFill>
                  <a:srgbClr val="0000FF"/>
                </a:solidFill>
              </a:rPr>
              <a:t>tỷ</a:t>
            </a:r>
            <a:r>
              <a:rPr lang="en-US" sz="2400" b="0" dirty="0" smtClean="0">
                <a:solidFill>
                  <a:srgbClr val="0000FF"/>
                </a:solidFill>
              </a:rPr>
              <a:t> USD, Luxemburg 6,2 </a:t>
            </a:r>
            <a:r>
              <a:rPr lang="en-US" sz="2400" b="0" dirty="0" err="1" smtClean="0">
                <a:solidFill>
                  <a:srgbClr val="0000FF"/>
                </a:solidFill>
              </a:rPr>
              <a:t>tỷ</a:t>
            </a:r>
            <a:r>
              <a:rPr lang="en-US" sz="2400" b="0" dirty="0" smtClean="0">
                <a:solidFill>
                  <a:srgbClr val="0000FF"/>
                </a:solidFill>
              </a:rPr>
              <a:t> USD, Anh 6 </a:t>
            </a:r>
            <a:r>
              <a:rPr lang="en-US" sz="2400" b="0" dirty="0" err="1" smtClean="0">
                <a:solidFill>
                  <a:srgbClr val="0000FF"/>
                </a:solidFill>
              </a:rPr>
              <a:t>tỷ</a:t>
            </a:r>
            <a:r>
              <a:rPr lang="en-US" sz="2400" b="0" dirty="0" smtClean="0">
                <a:solidFill>
                  <a:srgbClr val="0000FF"/>
                </a:solidFill>
              </a:rPr>
              <a:t> USD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7517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449263"/>
            <a:ext cx="80391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LMHQ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-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7605" y="1459841"/>
            <a:ext cx="7843838" cy="4953000"/>
          </a:xfrm>
        </p:spPr>
        <p:txBody>
          <a:bodyPr/>
          <a:lstStyle/>
          <a:p>
            <a:pPr algn="just"/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cửa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khu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i="1" dirty="0" err="1" smtClean="0">
                <a:solidFill>
                  <a:srgbClr val="0000FF"/>
                </a:solidFill>
              </a:rPr>
              <a:t>Hội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đồng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kinh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tế</a:t>
            </a:r>
            <a:r>
              <a:rPr lang="en-US" sz="1800" i="1" dirty="0" smtClean="0">
                <a:solidFill>
                  <a:srgbClr val="0000FF"/>
                </a:solidFill>
              </a:rPr>
              <a:t> Á – </a:t>
            </a:r>
            <a:r>
              <a:rPr lang="en-US" sz="1800" i="1" dirty="0" err="1" smtClean="0">
                <a:solidFill>
                  <a:srgbClr val="0000FF"/>
                </a:solidFill>
              </a:rPr>
              <a:t>Âu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gồm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Nga</a:t>
            </a:r>
            <a:r>
              <a:rPr lang="en-US" sz="1800" i="1" dirty="0" smtClean="0">
                <a:solidFill>
                  <a:srgbClr val="0000FF"/>
                </a:solidFill>
              </a:rPr>
              <a:t>, Belarus, Kazakhstan, </a:t>
            </a:r>
            <a:r>
              <a:rPr lang="en-US" sz="1800" i="1" dirty="0" err="1" smtClean="0">
                <a:solidFill>
                  <a:srgbClr val="0000FF"/>
                </a:solidFill>
              </a:rPr>
              <a:t>Kyrgystan</a:t>
            </a:r>
            <a:r>
              <a:rPr lang="en-US" sz="1800" i="1" dirty="0" smtClean="0">
                <a:solidFill>
                  <a:srgbClr val="0000FF"/>
                </a:solidFill>
              </a:rPr>
              <a:t>, Tajikistan (10/2000)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i="1" dirty="0" err="1" smtClean="0">
                <a:solidFill>
                  <a:srgbClr val="0000FF"/>
                </a:solidFill>
              </a:rPr>
              <a:t>Khu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mậu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dịch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tự</a:t>
            </a:r>
            <a:r>
              <a:rPr lang="en-US" sz="1800" i="1" dirty="0" smtClean="0">
                <a:solidFill>
                  <a:srgbClr val="0000FF"/>
                </a:solidFill>
              </a:rPr>
              <a:t> do SNG </a:t>
            </a:r>
            <a:r>
              <a:rPr lang="en-US" sz="1800" i="1" dirty="0" err="1" smtClean="0">
                <a:solidFill>
                  <a:srgbClr val="0000FF"/>
                </a:solidFill>
              </a:rPr>
              <a:t>gồm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Nga</a:t>
            </a:r>
            <a:r>
              <a:rPr lang="en-US" sz="1800" i="1" dirty="0" smtClean="0">
                <a:solidFill>
                  <a:srgbClr val="0000FF"/>
                </a:solidFill>
              </a:rPr>
              <a:t>, Ukraine, Belarus, Kazakhstan, Armenia, </a:t>
            </a:r>
            <a:r>
              <a:rPr lang="en-US" sz="1800" i="1" dirty="0" err="1" smtClean="0">
                <a:solidFill>
                  <a:srgbClr val="0000FF"/>
                </a:solidFill>
              </a:rPr>
              <a:t>Kyrgystan</a:t>
            </a:r>
            <a:r>
              <a:rPr lang="en-US" sz="1800" i="1" dirty="0" smtClean="0">
                <a:solidFill>
                  <a:srgbClr val="0000FF"/>
                </a:solidFill>
              </a:rPr>
              <a:t>, Moldova, Tajikistan (10/2011)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i="1" dirty="0" err="1" smtClean="0">
                <a:solidFill>
                  <a:srgbClr val="0000FF"/>
                </a:solidFill>
              </a:rPr>
              <a:t>Liên</a:t>
            </a:r>
            <a:r>
              <a:rPr lang="en-US" sz="1800" i="1" dirty="0" smtClean="0">
                <a:solidFill>
                  <a:srgbClr val="0000FF"/>
                </a:solidFill>
              </a:rPr>
              <a:t> minh </a:t>
            </a:r>
            <a:r>
              <a:rPr lang="en-US" sz="1800" i="1" dirty="0" err="1" smtClean="0">
                <a:solidFill>
                  <a:srgbClr val="0000FF"/>
                </a:solidFill>
              </a:rPr>
              <a:t>Hải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quan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Nga</a:t>
            </a:r>
            <a:r>
              <a:rPr lang="en-US" sz="1800" i="1" dirty="0" smtClean="0">
                <a:solidFill>
                  <a:srgbClr val="0000FF"/>
                </a:solidFill>
              </a:rPr>
              <a:t>, Belarus, Kazakhstan (1/2010)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i="1" dirty="0" err="1" smtClean="0">
                <a:solidFill>
                  <a:srgbClr val="0000FF"/>
                </a:solidFill>
              </a:rPr>
              <a:t>Nga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là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thành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viên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của</a:t>
            </a:r>
            <a:r>
              <a:rPr lang="en-US" sz="1800" i="1" dirty="0" smtClean="0">
                <a:solidFill>
                  <a:srgbClr val="0000FF"/>
                </a:solidFill>
              </a:rPr>
              <a:t> WTO </a:t>
            </a:r>
            <a:r>
              <a:rPr lang="en-US" sz="1800" i="1" dirty="0" err="1" smtClean="0">
                <a:solidFill>
                  <a:srgbClr val="0000FF"/>
                </a:solidFill>
              </a:rPr>
              <a:t>từ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tháng</a:t>
            </a:r>
            <a:r>
              <a:rPr lang="en-US" sz="1800" i="1" dirty="0" smtClean="0">
                <a:solidFill>
                  <a:srgbClr val="0000FF"/>
                </a:solidFill>
              </a:rPr>
              <a:t> 8/2012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i="1" dirty="0" smtClean="0">
                <a:solidFill>
                  <a:srgbClr val="0000FF"/>
                </a:solidFill>
              </a:rPr>
              <a:t>Belarus, Kazakhstan </a:t>
            </a:r>
            <a:r>
              <a:rPr lang="en-US" sz="1800" i="1" dirty="0" err="1" smtClean="0">
                <a:solidFill>
                  <a:srgbClr val="0000FF"/>
                </a:solidFill>
              </a:rPr>
              <a:t>là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quan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sát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viên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của</a:t>
            </a:r>
            <a:r>
              <a:rPr lang="en-US" sz="1800" i="1" dirty="0" smtClean="0">
                <a:solidFill>
                  <a:srgbClr val="0000FF"/>
                </a:solidFill>
              </a:rPr>
              <a:t> WTO </a:t>
            </a:r>
            <a:r>
              <a:rPr lang="en-US" sz="1800" i="1" dirty="0" err="1" smtClean="0">
                <a:solidFill>
                  <a:srgbClr val="0000FF"/>
                </a:solidFill>
              </a:rPr>
              <a:t>và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đang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đàm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phán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gia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i="1" dirty="0" err="1" smtClean="0">
                <a:solidFill>
                  <a:srgbClr val="0000FF"/>
                </a:solidFill>
              </a:rPr>
              <a:t>nhập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93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5">
  <a:themeElements>
    <a:clrScheme name="business5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business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34" charset="-127"/>
          </a:defRPr>
        </a:defPPr>
      </a:lstStyle>
    </a:lnDef>
  </a:objectDefaults>
  <a:extraClrSchemeLst>
    <a:extraClrScheme>
      <a:clrScheme name="business5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2027</TotalTime>
  <Words>1785</Words>
  <Application>Microsoft Office PowerPoint</Application>
  <PresentationFormat>On-screen Show (4:3)</PresentationFormat>
  <Paragraphs>258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business5</vt:lpstr>
      <vt:lpstr>Thị trường Liên minh Hải quan Nga, Belarus và Kazakhstan</vt:lpstr>
      <vt:lpstr>Nội dung</vt:lpstr>
      <vt:lpstr> Tổng quan về thị trường LMHQ</vt:lpstr>
      <vt:lpstr>Tổng quan về thị trường LMHQ</vt:lpstr>
      <vt:lpstr>Tổng quan về thị trường LMHQ</vt:lpstr>
      <vt:lpstr>Tổng quan về thị trường LMHQ</vt:lpstr>
      <vt:lpstr>Tổng quan về thị trường LMHQ</vt:lpstr>
      <vt:lpstr>Tổng quan về thị trường LMHQ</vt:lpstr>
      <vt:lpstr>Chính sách của các nước LMHQ trong hợp tác kinh tế - thương mại quốc tế</vt:lpstr>
      <vt:lpstr>Chính sách của các nước LMHQ trong hợp tác kinh tế - thương mại quốc tế</vt:lpstr>
      <vt:lpstr>Chính sách của các nước LMHQ trong hợp tác kinh tế - thương mại quốc tế</vt:lpstr>
      <vt:lpstr>Chính sách của các nước LMHQ trong hợp tác kinh tế - thương mại quốc tế</vt:lpstr>
      <vt:lpstr>Chính sách của các nước LMHQ trong hợp tác kinh tế - thương mại quốc tế</vt:lpstr>
      <vt:lpstr>Chính sách của các nước LMHQ trong hợp tác kinh tế - thương mại quốc tế</vt:lpstr>
      <vt:lpstr>Chính sách của các nước LMHQ trong hợp tác kinh tế - thương mại quốc tế</vt:lpstr>
      <vt:lpstr>Hợp tác Việt Nam - các nước LMHQ</vt:lpstr>
      <vt:lpstr>Hợp tác Việt Nam - các nước LMHQ</vt:lpstr>
      <vt:lpstr>Hợp tác Việt Nam - các nước LMHQ</vt:lpstr>
      <vt:lpstr>Hợp tác Việt Nam - các nước LMHQ</vt:lpstr>
      <vt:lpstr>ĐỊNH HƯỚNG HỢP TÁC VIỆT NAM - LMHQ</vt:lpstr>
      <vt:lpstr>XIN CẢM ƠN!</vt:lpstr>
    </vt:vector>
  </TitlesOfParts>
  <Company>VECITA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moit</dc:creator>
  <cp:lastModifiedBy>moit</cp:lastModifiedBy>
  <cp:revision>366</cp:revision>
  <dcterms:created xsi:type="dcterms:W3CDTF">2011-09-30T17:48:01Z</dcterms:created>
  <dcterms:modified xsi:type="dcterms:W3CDTF">2012-12-12T08:19:11Z</dcterms:modified>
</cp:coreProperties>
</file>